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81" r:id="rId7"/>
    <p:sldId id="261" r:id="rId8"/>
    <p:sldId id="262" r:id="rId9"/>
    <p:sldId id="263" r:id="rId10"/>
    <p:sldId id="264" r:id="rId11"/>
    <p:sldId id="265" r:id="rId12"/>
    <p:sldId id="266" r:id="rId13"/>
    <p:sldId id="270" r:id="rId14"/>
    <p:sldId id="267" r:id="rId15"/>
    <p:sldId id="268" r:id="rId16"/>
    <p:sldId id="269" r:id="rId17"/>
    <p:sldId id="271" r:id="rId18"/>
    <p:sldId id="273" r:id="rId19"/>
    <p:sldId id="283" r:id="rId20"/>
    <p:sldId id="274" r:id="rId21"/>
    <p:sldId id="288" r:id="rId22"/>
    <p:sldId id="276" r:id="rId23"/>
    <p:sldId id="277" r:id="rId24"/>
    <p:sldId id="278" r:id="rId25"/>
    <p:sldId id="279" r:id="rId26"/>
    <p:sldId id="290" r:id="rId27"/>
    <p:sldId id="289" r:id="rId28"/>
    <p:sldId id="282"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E470617-46FF-409A-AE0E-11B832F5828D}" type="datetimeFigureOut">
              <a:rPr lang="en-US" smtClean="0"/>
              <a:pPr/>
              <a:t>19-07-2016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BA52D50-D668-4E14-BD42-E55A55E6F65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470617-46FF-409A-AE0E-11B832F5828D}" type="datetimeFigureOut">
              <a:rPr lang="en-US" smtClean="0"/>
              <a:pPr/>
              <a:t>19-07-2016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52D50-D668-4E14-BD42-E55A55E6F6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BA52D50-D668-4E14-BD42-E55A55E6F65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470617-46FF-409A-AE0E-11B832F5828D}" type="datetimeFigureOut">
              <a:rPr lang="en-US" smtClean="0"/>
              <a:pPr/>
              <a:t>19-07-2016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E470617-46FF-409A-AE0E-11B832F5828D}" type="datetimeFigureOut">
              <a:rPr lang="en-US" smtClean="0"/>
              <a:pPr/>
              <a:t>19-07-2016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BA52D50-D668-4E14-BD42-E55A55E6F65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E470617-46FF-409A-AE0E-11B832F5828D}" type="datetimeFigureOut">
              <a:rPr lang="en-US" smtClean="0"/>
              <a:pPr/>
              <a:t>19-07-2016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BA52D50-D668-4E14-BD42-E55A55E6F65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E470617-46FF-409A-AE0E-11B832F5828D}" type="datetimeFigureOut">
              <a:rPr lang="en-US" smtClean="0"/>
              <a:pPr/>
              <a:t>19-07-2016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52D50-D668-4E14-BD42-E55A55E6F65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E470617-46FF-409A-AE0E-11B832F5828D}" type="datetimeFigureOut">
              <a:rPr lang="en-US" smtClean="0"/>
              <a:pPr/>
              <a:t>19-07-2016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BA52D50-D668-4E14-BD42-E55A55E6F65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470617-46FF-409A-AE0E-11B832F5828D}" type="datetimeFigureOut">
              <a:rPr lang="en-US" smtClean="0"/>
              <a:pPr/>
              <a:t>19-07-2016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BA52D50-D668-4E14-BD42-E55A55E6F6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E470617-46FF-409A-AE0E-11B832F5828D}" type="datetimeFigureOut">
              <a:rPr lang="en-US" smtClean="0"/>
              <a:pPr/>
              <a:t>19-07-2016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BA52D50-D668-4E14-BD42-E55A55E6F6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BA52D50-D668-4E14-BD42-E55A55E6F65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E470617-46FF-409A-AE0E-11B832F5828D}" type="datetimeFigureOut">
              <a:rPr lang="en-US" smtClean="0"/>
              <a:pPr/>
              <a:t>19-07-2016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BA52D50-D668-4E14-BD42-E55A55E6F65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E470617-46FF-409A-AE0E-11B832F5828D}" type="datetimeFigureOut">
              <a:rPr lang="en-US" smtClean="0"/>
              <a:pPr/>
              <a:t>19-07-2016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E470617-46FF-409A-AE0E-11B832F5828D}" type="datetimeFigureOut">
              <a:rPr lang="en-US" smtClean="0"/>
              <a:pPr/>
              <a:t>19-07-2016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BA52D50-D668-4E14-BD42-E55A55E6F65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638800"/>
            <a:ext cx="3048000" cy="609600"/>
          </a:xfrm>
        </p:spPr>
        <p:txBody>
          <a:bodyPr>
            <a:normAutofit/>
          </a:bodyPr>
          <a:lstStyle/>
          <a:p>
            <a:r>
              <a:rPr lang="en-US" sz="2400" dirty="0" smtClean="0"/>
              <a:t>Date: 16.07.16</a:t>
            </a:r>
          </a:p>
        </p:txBody>
      </p:sp>
      <p:sp>
        <p:nvSpPr>
          <p:cNvPr id="2" name="Title 1"/>
          <p:cNvSpPr>
            <a:spLocks noGrp="1"/>
          </p:cNvSpPr>
          <p:nvPr>
            <p:ph type="ctrTitle"/>
          </p:nvPr>
        </p:nvSpPr>
        <p:spPr>
          <a:xfrm>
            <a:off x="914400" y="228601"/>
            <a:ext cx="7848600" cy="1904999"/>
          </a:xfrm>
        </p:spPr>
        <p:txBody>
          <a:bodyPr>
            <a:normAutofit fontScale="90000"/>
          </a:bodyPr>
          <a:lstStyle/>
          <a:p>
            <a:r>
              <a:rPr lang="en-US" dirty="0" smtClean="0"/>
              <a:t>COST AND MANAGEMENT ACCOUNTING – CORPORATE PLANNING TOOL</a:t>
            </a:r>
            <a:endParaRPr lang="en-US" dirty="0"/>
          </a:p>
        </p:txBody>
      </p:sp>
      <p:sp>
        <p:nvSpPr>
          <p:cNvPr id="4" name="Subtitle 2"/>
          <p:cNvSpPr txBox="1">
            <a:spLocks/>
          </p:cNvSpPr>
          <p:nvPr/>
        </p:nvSpPr>
        <p:spPr>
          <a:xfrm>
            <a:off x="4648200" y="5638800"/>
            <a:ext cx="3048000" cy="609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tx1"/>
                </a:solidFill>
              </a:rPr>
              <a:t>Venue: CMA </a:t>
            </a:r>
            <a:r>
              <a:rPr lang="en-US" dirty="0" err="1" smtClean="0">
                <a:solidFill>
                  <a:schemeClr val="tx1"/>
                </a:solidFill>
              </a:rPr>
              <a:t>Bhawan</a:t>
            </a:r>
            <a:endParaRPr lang="en-US" dirty="0">
              <a:solidFill>
                <a:schemeClr val="tx1"/>
              </a:solidFill>
            </a:endParaRPr>
          </a:p>
        </p:txBody>
      </p:sp>
      <p:sp>
        <p:nvSpPr>
          <p:cNvPr id="5" name="TextBox 4"/>
          <p:cNvSpPr txBox="1"/>
          <p:nvPr/>
        </p:nvSpPr>
        <p:spPr>
          <a:xfrm>
            <a:off x="457201" y="4343400"/>
            <a:ext cx="2590800" cy="369332"/>
          </a:xfrm>
          <a:prstGeom prst="rect">
            <a:avLst/>
          </a:prstGeom>
          <a:noFill/>
        </p:spPr>
        <p:txBody>
          <a:bodyPr wrap="square" rtlCol="0">
            <a:spAutoFit/>
          </a:bodyPr>
          <a:lstStyle/>
          <a:p>
            <a:r>
              <a:rPr lang="en-IN" dirty="0" smtClean="0"/>
              <a:t>CMA. P.PRAKASH</a:t>
            </a:r>
            <a:endParaRPr lang="en-IN" dirty="0"/>
          </a:p>
        </p:txBody>
      </p:sp>
    </p:spTree>
    <p:extLst>
      <p:ext uri="{BB962C8B-B14F-4D97-AF65-F5344CB8AC3E}">
        <p14:creationId xmlns:p14="http://schemas.microsoft.com/office/powerpoint/2010/main" xmlns="" val="219647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accountant and Cost data collection</a:t>
            </a:r>
            <a:endParaRPr lang="en-US" dirty="0"/>
          </a:p>
        </p:txBody>
      </p:sp>
      <p:sp>
        <p:nvSpPr>
          <p:cNvPr id="3" name="Content Placeholder 2"/>
          <p:cNvSpPr>
            <a:spLocks noGrp="1"/>
          </p:cNvSpPr>
          <p:nvPr>
            <p:ph sz="quarter" idx="1"/>
          </p:nvPr>
        </p:nvSpPr>
        <p:spPr/>
        <p:txBody>
          <a:bodyPr/>
          <a:lstStyle/>
          <a:p>
            <a:r>
              <a:rPr lang="en-US" dirty="0"/>
              <a:t>The Cost Accountant must play a pivotal role in ensuring that the process of cost data collection is very strong. The cost analysis and reporting will not be useful for managerial decision-making if the data collection process is wrong. Presence of a strong and robust Costing System is needed to ensure comprehensive data collection process.</a:t>
            </a:r>
          </a:p>
        </p:txBody>
      </p:sp>
    </p:spTree>
    <p:extLst>
      <p:ext uri="{BB962C8B-B14F-4D97-AF65-F5344CB8AC3E}">
        <p14:creationId xmlns:p14="http://schemas.microsoft.com/office/powerpoint/2010/main" xmlns="" val="4144575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CONTROL AND COST REDUCTION</a:t>
            </a:r>
            <a:endParaRPr lang="en-US"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2145912" y="1524000"/>
            <a:ext cx="4635888" cy="46643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2772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a:t>Cost control is a preventive </a:t>
            </a:r>
            <a:r>
              <a:rPr lang="en-US" dirty="0" smtClean="0"/>
              <a:t>function</a:t>
            </a:r>
          </a:p>
          <a:p>
            <a:endParaRPr lang="en-US" dirty="0"/>
          </a:p>
          <a:p>
            <a:pPr marL="0" indent="0">
              <a:buNone/>
            </a:pPr>
            <a:endParaRPr lang="en-US" dirty="0" smtClean="0"/>
          </a:p>
          <a:p>
            <a:endParaRPr lang="en-US" dirty="0"/>
          </a:p>
          <a:p>
            <a:r>
              <a:rPr lang="en-US" dirty="0"/>
              <a:t>Cost reduction is a corrective function</a:t>
            </a:r>
          </a:p>
          <a:p>
            <a:endParaRPr lang="en-US" dirty="0"/>
          </a:p>
        </p:txBody>
      </p:sp>
    </p:spTree>
    <p:extLst>
      <p:ext uri="{BB962C8B-B14F-4D97-AF65-F5344CB8AC3E}">
        <p14:creationId xmlns:p14="http://schemas.microsoft.com/office/powerpoint/2010/main" xmlns="" val="831612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REDUCTION</a:t>
            </a:r>
            <a:endParaRPr lang="en-US" dirty="0"/>
          </a:p>
        </p:txBody>
      </p:sp>
      <p:sp>
        <p:nvSpPr>
          <p:cNvPr id="3" name="Content Placeholder 2"/>
          <p:cNvSpPr>
            <a:spLocks noGrp="1"/>
          </p:cNvSpPr>
          <p:nvPr>
            <p:ph sz="quarter" idx="1"/>
          </p:nvPr>
        </p:nvSpPr>
        <p:spPr/>
        <p:txBody>
          <a:bodyPr/>
          <a:lstStyle/>
          <a:p>
            <a:r>
              <a:rPr lang="en-US" dirty="0" smtClean="0"/>
              <a:t>Cost reduction should not overlook quality of the product or service offered merely for the sake of competing. Rather it should aim at elimination of wasteful elements in the process of manufacture and maintenance of performance.</a:t>
            </a:r>
            <a:endParaRPr lang="en-US" dirty="0"/>
          </a:p>
        </p:txBody>
      </p:sp>
    </p:spTree>
    <p:extLst>
      <p:ext uri="{BB962C8B-B14F-4D97-AF65-F5344CB8AC3E}">
        <p14:creationId xmlns:p14="http://schemas.microsoft.com/office/powerpoint/2010/main" xmlns="" val="418296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COST REDUCTION</a:t>
            </a:r>
            <a:endParaRPr lang="en-US" dirty="0"/>
          </a:p>
        </p:txBody>
      </p:sp>
      <p:sp>
        <p:nvSpPr>
          <p:cNvPr id="3" name="Content Placeholder 2"/>
          <p:cNvSpPr>
            <a:spLocks noGrp="1"/>
          </p:cNvSpPr>
          <p:nvPr>
            <p:ph sz="quarter" idx="1"/>
          </p:nvPr>
        </p:nvSpPr>
        <p:spPr/>
        <p:txBody>
          <a:bodyPr/>
          <a:lstStyle/>
          <a:p>
            <a:r>
              <a:rPr lang="en-US" dirty="0"/>
              <a:t>R</a:t>
            </a:r>
            <a:r>
              <a:rPr lang="en-US" dirty="0" smtClean="0"/>
              <a:t>aw </a:t>
            </a:r>
            <a:r>
              <a:rPr lang="en-US" dirty="0"/>
              <a:t>material and inventory </a:t>
            </a:r>
            <a:r>
              <a:rPr lang="en-US" dirty="0" smtClean="0"/>
              <a:t>costs</a:t>
            </a:r>
          </a:p>
          <a:p>
            <a:r>
              <a:rPr lang="en-US" dirty="0"/>
              <a:t>M</a:t>
            </a:r>
            <a:r>
              <a:rPr lang="en-US" dirty="0" smtClean="0"/>
              <a:t>anufacturing costs</a:t>
            </a:r>
          </a:p>
          <a:p>
            <a:r>
              <a:rPr lang="en-US" dirty="0" err="1" smtClean="0"/>
              <a:t>Labour</a:t>
            </a:r>
            <a:r>
              <a:rPr lang="en-US" dirty="0" smtClean="0"/>
              <a:t> costs</a:t>
            </a:r>
          </a:p>
          <a:p>
            <a:r>
              <a:rPr lang="en-US" dirty="0" smtClean="0"/>
              <a:t>Finance costs</a:t>
            </a:r>
          </a:p>
          <a:p>
            <a:r>
              <a:rPr lang="en-US" dirty="0" smtClean="0"/>
              <a:t>Marketing costs</a:t>
            </a:r>
          </a:p>
          <a:p>
            <a:r>
              <a:rPr lang="en-US" dirty="0" smtClean="0"/>
              <a:t>General </a:t>
            </a:r>
            <a:r>
              <a:rPr lang="en-US" dirty="0"/>
              <a:t>administrative costs</a:t>
            </a:r>
          </a:p>
        </p:txBody>
      </p:sp>
    </p:spTree>
    <p:extLst>
      <p:ext uri="{BB962C8B-B14F-4D97-AF65-F5344CB8AC3E}">
        <p14:creationId xmlns:p14="http://schemas.microsoft.com/office/powerpoint/2010/main" xmlns="" val="2065022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sz="quarter" idx="1"/>
          </p:nvPr>
        </p:nvSpPr>
        <p:spPr/>
        <p:txBody>
          <a:bodyPr/>
          <a:lstStyle/>
          <a:p>
            <a:r>
              <a:rPr lang="en-US" b="1" dirty="0"/>
              <a:t>In what circumstances is a company justified in selling its products at a price below variable cost?</a:t>
            </a:r>
            <a:endParaRPr lang="en-US" dirty="0"/>
          </a:p>
          <a:p>
            <a:pPr marL="0" indent="0">
              <a:buNone/>
            </a:pPr>
            <a:endParaRPr lang="en-US" dirty="0"/>
          </a:p>
        </p:txBody>
      </p:sp>
    </p:spTree>
    <p:extLst>
      <p:ext uri="{BB962C8B-B14F-4D97-AF65-F5344CB8AC3E}">
        <p14:creationId xmlns:p14="http://schemas.microsoft.com/office/powerpoint/2010/main" xmlns="" val="1324293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 Make or buy decisions,</a:t>
            </a:r>
          </a:p>
          <a:p>
            <a:r>
              <a:rPr lang="en-US" dirty="0"/>
              <a:t>b) Exploring foreign markets,</a:t>
            </a:r>
          </a:p>
          <a:p>
            <a:r>
              <a:rPr lang="en-US" dirty="0"/>
              <a:t>c) Accept an order or not,</a:t>
            </a:r>
          </a:p>
          <a:p>
            <a:r>
              <a:rPr lang="en-US" dirty="0"/>
              <a:t>d) Determination of selling price in different conditions,</a:t>
            </a:r>
          </a:p>
          <a:p>
            <a:r>
              <a:rPr lang="en-US" dirty="0"/>
              <a:t>e) Replace one product with some other product,</a:t>
            </a:r>
          </a:p>
          <a:p>
            <a:r>
              <a:rPr lang="en-US" dirty="0"/>
              <a:t>f) Optimum </a:t>
            </a:r>
            <a:r>
              <a:rPr lang="en-US" dirty="0" err="1"/>
              <a:t>utilisation</a:t>
            </a:r>
            <a:r>
              <a:rPr lang="en-US" dirty="0"/>
              <a:t> of </a:t>
            </a:r>
            <a:r>
              <a:rPr lang="en-US" dirty="0" err="1"/>
              <a:t>labour</a:t>
            </a:r>
            <a:r>
              <a:rPr lang="en-US" dirty="0"/>
              <a:t> or machine hours,</a:t>
            </a:r>
          </a:p>
          <a:p>
            <a:r>
              <a:rPr lang="en-US" dirty="0"/>
              <a:t>g) Evaluation of alternative choices,</a:t>
            </a:r>
          </a:p>
          <a:p>
            <a:r>
              <a:rPr lang="en-US" dirty="0"/>
              <a:t>h) Subcontract some of the production processes or not,</a:t>
            </a:r>
          </a:p>
          <a:p>
            <a:r>
              <a:rPr lang="en-US" dirty="0" err="1"/>
              <a:t>i</a:t>
            </a:r>
            <a:r>
              <a:rPr lang="en-US" dirty="0"/>
              <a:t>) Expand the business or not,</a:t>
            </a:r>
          </a:p>
          <a:p>
            <a:r>
              <a:rPr lang="en-US" dirty="0"/>
              <a:t>j) Diversification,</a:t>
            </a:r>
          </a:p>
          <a:p>
            <a:r>
              <a:rPr lang="en-US" dirty="0"/>
              <a:t>k) Shutdown or continue,</a:t>
            </a:r>
          </a:p>
          <a:p>
            <a:endParaRPr lang="en-US" dirty="0"/>
          </a:p>
        </p:txBody>
      </p:sp>
    </p:spTree>
    <p:extLst>
      <p:ext uri="{BB962C8B-B14F-4D97-AF65-F5344CB8AC3E}">
        <p14:creationId xmlns:p14="http://schemas.microsoft.com/office/powerpoint/2010/main" xmlns="" val="1947048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Make/Buy decision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2578464375"/>
              </p:ext>
            </p:extLst>
          </p:nvPr>
        </p:nvGraphicFramePr>
        <p:xfrm>
          <a:off x="1295400" y="2438400"/>
          <a:ext cx="6476999" cy="3429000"/>
        </p:xfrm>
        <a:graphic>
          <a:graphicData uri="http://schemas.openxmlformats.org/drawingml/2006/table">
            <a:tbl>
              <a:tblPr>
                <a:tableStyleId>{5C22544A-7EE6-4342-B048-85BDC9FD1C3A}</a:tableStyleId>
              </a:tblPr>
              <a:tblGrid>
                <a:gridCol w="3516086"/>
                <a:gridCol w="986971"/>
                <a:gridCol w="986971"/>
                <a:gridCol w="986971"/>
              </a:tblGrid>
              <a:tr h="449762">
                <a:tc>
                  <a:txBody>
                    <a:bodyPr/>
                    <a:lstStyle/>
                    <a:p>
                      <a:pPr algn="l" fontAlgn="b"/>
                      <a:r>
                        <a:rPr lang="en-US" sz="1400" u="none" strike="noStrike" dirty="0">
                          <a:effectLst/>
                        </a:rPr>
                        <a:t>Year</a:t>
                      </a:r>
                      <a:endParaRPr lang="en-US" sz="1400" b="1"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2008</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2009</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2010</a:t>
                      </a:r>
                      <a:endParaRPr lang="en-US" sz="1400" b="0" i="0" u="none" strike="noStrike">
                        <a:solidFill>
                          <a:srgbClr val="000000"/>
                        </a:solidFill>
                        <a:effectLst/>
                        <a:latin typeface="Calibri"/>
                      </a:endParaRPr>
                    </a:p>
                  </a:txBody>
                  <a:tcPr marL="9525" marR="9525" marT="9525" marB="0" anchor="b"/>
                </a:tc>
              </a:tr>
              <a:tr h="449762">
                <a:tc>
                  <a:txBody>
                    <a:bodyPr/>
                    <a:lstStyle/>
                    <a:p>
                      <a:pPr algn="l" fontAlgn="b"/>
                      <a:r>
                        <a:rPr lang="en-US" sz="1400" u="none" strike="noStrike" dirty="0">
                          <a:effectLst/>
                        </a:rPr>
                        <a:t>Raw materials consumed</a:t>
                      </a:r>
                      <a:endParaRPr lang="en-US" sz="1400" b="1"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227</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214</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211</a:t>
                      </a:r>
                      <a:endParaRPr lang="en-US" sz="1400" b="0" i="0" u="none" strike="noStrike">
                        <a:solidFill>
                          <a:srgbClr val="000000"/>
                        </a:solidFill>
                        <a:effectLst/>
                        <a:latin typeface="Calibri"/>
                      </a:endParaRPr>
                    </a:p>
                  </a:txBody>
                  <a:tcPr marL="9525" marR="9525" marT="9525" marB="0" anchor="b"/>
                </a:tc>
              </a:tr>
              <a:tr h="449762">
                <a:tc>
                  <a:txBody>
                    <a:bodyPr/>
                    <a:lstStyle/>
                    <a:p>
                      <a:pPr algn="l" fontAlgn="b"/>
                      <a:r>
                        <a:rPr lang="en-US" sz="1400" u="none" strike="noStrike" dirty="0">
                          <a:effectLst/>
                        </a:rPr>
                        <a:t>Purchase of traded goods</a:t>
                      </a:r>
                      <a:endParaRPr lang="en-US" sz="1400" b="1"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dirty="0">
                          <a:effectLst/>
                        </a:rPr>
                        <a:t>247</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dirty="0">
                          <a:effectLst/>
                        </a:rPr>
                        <a:t>292</a:t>
                      </a:r>
                      <a:endParaRPr lang="en-US" sz="1400" b="0"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dirty="0">
                          <a:effectLst/>
                        </a:rPr>
                        <a:t>406</a:t>
                      </a:r>
                      <a:endParaRPr lang="en-US" sz="1400" b="0" i="0" u="none" strike="noStrike" dirty="0">
                        <a:solidFill>
                          <a:srgbClr val="000000"/>
                        </a:solidFill>
                        <a:effectLst/>
                        <a:latin typeface="Calibri"/>
                      </a:endParaRPr>
                    </a:p>
                  </a:txBody>
                  <a:tcPr marL="9525" marR="9525" marT="9525" marB="0" anchor="b"/>
                </a:tc>
              </a:tr>
              <a:tr h="449762">
                <a:tc>
                  <a:txBody>
                    <a:bodyPr/>
                    <a:lstStyle/>
                    <a:p>
                      <a:pPr algn="l" fontAlgn="b"/>
                      <a:r>
                        <a:rPr lang="en-US" sz="1400" u="none" strike="noStrike">
                          <a:effectLst/>
                        </a:rPr>
                        <a:t>Others</a:t>
                      </a:r>
                      <a:endParaRPr lang="en-US" sz="1400" b="1"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8</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7</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dirty="0">
                          <a:effectLst/>
                        </a:rPr>
                        <a:t>-22</a:t>
                      </a:r>
                      <a:endParaRPr lang="en-US" sz="1400" b="0" i="0" u="none" strike="noStrike" dirty="0">
                        <a:solidFill>
                          <a:srgbClr val="000000"/>
                        </a:solidFill>
                        <a:effectLst/>
                        <a:latin typeface="Calibri"/>
                      </a:endParaRPr>
                    </a:p>
                  </a:txBody>
                  <a:tcPr marL="9525" marR="9525" marT="9525" marB="0" anchor="b"/>
                </a:tc>
              </a:tr>
              <a:tr h="449762">
                <a:tc>
                  <a:txBody>
                    <a:bodyPr/>
                    <a:lstStyle/>
                    <a:p>
                      <a:pPr algn="l" fontAlgn="b"/>
                      <a:r>
                        <a:rPr lang="en-US" sz="1400" u="none" strike="noStrike">
                          <a:effectLst/>
                        </a:rPr>
                        <a:t>Total (COGS)</a:t>
                      </a:r>
                      <a:endParaRPr lang="en-US" sz="1400" b="1"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482</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513</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dirty="0">
                          <a:effectLst/>
                        </a:rPr>
                        <a:t>595</a:t>
                      </a:r>
                      <a:endParaRPr lang="en-US" sz="1400" b="0" i="0" u="none" strike="noStrike" dirty="0">
                        <a:solidFill>
                          <a:srgbClr val="000000"/>
                        </a:solidFill>
                        <a:effectLst/>
                        <a:latin typeface="Calibri"/>
                      </a:endParaRPr>
                    </a:p>
                  </a:txBody>
                  <a:tcPr marL="9525" marR="9525" marT="9525" marB="0" anchor="b"/>
                </a:tc>
              </a:tr>
              <a:tr h="449762">
                <a:tc>
                  <a:txBody>
                    <a:bodyPr/>
                    <a:lstStyle/>
                    <a:p>
                      <a:pPr algn="l" fontAlgn="b"/>
                      <a:r>
                        <a:rPr lang="en-US" sz="1400" u="none" strike="noStrike" dirty="0">
                          <a:solidFill>
                            <a:srgbClr val="FF0000"/>
                          </a:solidFill>
                          <a:effectLst/>
                        </a:rPr>
                        <a:t>Sales</a:t>
                      </a:r>
                      <a:endParaRPr lang="en-US" sz="1400" b="1" i="0" u="none" strike="noStrike" dirty="0">
                        <a:solidFill>
                          <a:srgbClr val="FF0000"/>
                        </a:solidFill>
                        <a:effectLst/>
                        <a:latin typeface="Calibri"/>
                      </a:endParaRPr>
                    </a:p>
                  </a:txBody>
                  <a:tcPr marL="9525" marR="9525" marT="9525" marB="0" anchor="b"/>
                </a:tc>
                <a:tc>
                  <a:txBody>
                    <a:bodyPr/>
                    <a:lstStyle/>
                    <a:p>
                      <a:pPr algn="r" fontAlgn="b"/>
                      <a:r>
                        <a:rPr lang="en-US" sz="1400" u="none" strike="noStrike" dirty="0">
                          <a:solidFill>
                            <a:srgbClr val="FF0000"/>
                          </a:solidFill>
                          <a:effectLst/>
                        </a:rPr>
                        <a:t>1023</a:t>
                      </a:r>
                      <a:endParaRPr lang="en-US" sz="1400" b="0" i="0" u="none" strike="noStrike" dirty="0">
                        <a:solidFill>
                          <a:srgbClr val="FF0000"/>
                        </a:solidFill>
                        <a:effectLst/>
                        <a:latin typeface="Calibri"/>
                      </a:endParaRPr>
                    </a:p>
                  </a:txBody>
                  <a:tcPr marL="9525" marR="9525" marT="9525" marB="0" anchor="b"/>
                </a:tc>
                <a:tc>
                  <a:txBody>
                    <a:bodyPr/>
                    <a:lstStyle/>
                    <a:p>
                      <a:pPr algn="r" fontAlgn="b"/>
                      <a:r>
                        <a:rPr lang="en-US" sz="1400" u="none" strike="noStrike" dirty="0">
                          <a:solidFill>
                            <a:srgbClr val="FF0000"/>
                          </a:solidFill>
                          <a:effectLst/>
                        </a:rPr>
                        <a:t>1121</a:t>
                      </a:r>
                      <a:endParaRPr lang="en-US" sz="1400" b="0" i="0" u="none" strike="noStrike" dirty="0">
                        <a:solidFill>
                          <a:srgbClr val="FF0000"/>
                        </a:solidFill>
                        <a:effectLst/>
                        <a:latin typeface="Calibri"/>
                      </a:endParaRPr>
                    </a:p>
                  </a:txBody>
                  <a:tcPr marL="9525" marR="9525" marT="9525" marB="0" anchor="b"/>
                </a:tc>
                <a:tc>
                  <a:txBody>
                    <a:bodyPr/>
                    <a:lstStyle/>
                    <a:p>
                      <a:pPr algn="r" fontAlgn="b"/>
                      <a:r>
                        <a:rPr lang="en-US" sz="1400" u="none" strike="noStrike" dirty="0">
                          <a:solidFill>
                            <a:srgbClr val="FF0000"/>
                          </a:solidFill>
                          <a:effectLst/>
                        </a:rPr>
                        <a:t>1292</a:t>
                      </a:r>
                      <a:endParaRPr lang="en-US" sz="1400" b="0" i="0" u="none" strike="noStrike" dirty="0">
                        <a:solidFill>
                          <a:srgbClr val="FF0000"/>
                        </a:solidFill>
                        <a:effectLst/>
                        <a:latin typeface="Calibri"/>
                      </a:endParaRPr>
                    </a:p>
                  </a:txBody>
                  <a:tcPr marL="9525" marR="9525" marT="9525" marB="0" anchor="b"/>
                </a:tc>
              </a:tr>
              <a:tr h="349428">
                <a:tc>
                  <a:txBody>
                    <a:bodyPr/>
                    <a:lstStyle/>
                    <a:p>
                      <a:pPr algn="l" fontAlgn="b"/>
                      <a:r>
                        <a:rPr lang="en-US" sz="1400" u="none" strike="noStrike" dirty="0">
                          <a:effectLst/>
                        </a:rPr>
                        <a:t>COGS/Sales(%)</a:t>
                      </a:r>
                      <a:endParaRPr lang="en-US" sz="1400" b="1" i="0" u="none" strike="noStrike" dirty="0">
                        <a:solidFill>
                          <a:srgbClr val="000000"/>
                        </a:solidFill>
                        <a:effectLst/>
                        <a:latin typeface="Calibri"/>
                      </a:endParaRPr>
                    </a:p>
                  </a:txBody>
                  <a:tcPr marL="9525" marR="9525" marT="9525" marB="0" anchor="b"/>
                </a:tc>
                <a:tc>
                  <a:txBody>
                    <a:bodyPr/>
                    <a:lstStyle/>
                    <a:p>
                      <a:pPr algn="r" fontAlgn="b"/>
                      <a:r>
                        <a:rPr lang="en-US" sz="1400" u="none" strike="noStrike">
                          <a:effectLst/>
                        </a:rPr>
                        <a:t>47%</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a:effectLst/>
                        </a:rPr>
                        <a:t>46%</a:t>
                      </a:r>
                      <a:endParaRPr lang="en-US" sz="1400" b="0" i="0" u="none" strike="noStrike">
                        <a:solidFill>
                          <a:srgbClr val="000000"/>
                        </a:solidFill>
                        <a:effectLst/>
                        <a:latin typeface="Calibri"/>
                      </a:endParaRPr>
                    </a:p>
                  </a:txBody>
                  <a:tcPr marL="9525" marR="9525" marT="9525" marB="0" anchor="b"/>
                </a:tc>
                <a:tc>
                  <a:txBody>
                    <a:bodyPr/>
                    <a:lstStyle/>
                    <a:p>
                      <a:pPr algn="r" fontAlgn="b"/>
                      <a:r>
                        <a:rPr lang="en-US" sz="1400" u="none" strike="noStrike" dirty="0">
                          <a:effectLst/>
                        </a:rPr>
                        <a:t>46%</a:t>
                      </a:r>
                      <a:endParaRPr lang="en-US" sz="1400" b="0" i="0" u="none" strike="noStrike" dirty="0">
                        <a:solidFill>
                          <a:srgbClr val="000000"/>
                        </a:solidFill>
                        <a:effectLst/>
                        <a:latin typeface="Calibri"/>
                      </a:endParaRPr>
                    </a:p>
                  </a:txBody>
                  <a:tcPr marL="9525" marR="9525" marT="9525" marB="0" anchor="b"/>
                </a:tc>
              </a:tr>
              <a:tr h="381000">
                <a:tc>
                  <a:txBody>
                    <a:bodyPr/>
                    <a:lstStyle/>
                    <a:p>
                      <a:pPr algn="l" fontAlgn="b"/>
                      <a:r>
                        <a:rPr lang="en-US" sz="1400" u="none" strike="noStrike" dirty="0">
                          <a:solidFill>
                            <a:srgbClr val="FF0000"/>
                          </a:solidFill>
                          <a:effectLst/>
                        </a:rPr>
                        <a:t>Purchase of traded goods/COGS(%)</a:t>
                      </a:r>
                      <a:endParaRPr lang="en-US" sz="1400" b="1" i="0" u="none" strike="noStrike" dirty="0">
                        <a:solidFill>
                          <a:srgbClr val="FF0000"/>
                        </a:solidFill>
                        <a:effectLst/>
                        <a:latin typeface="Calibri"/>
                      </a:endParaRPr>
                    </a:p>
                  </a:txBody>
                  <a:tcPr marL="9525" marR="9525" marT="9525" marB="0" anchor="b"/>
                </a:tc>
                <a:tc>
                  <a:txBody>
                    <a:bodyPr/>
                    <a:lstStyle/>
                    <a:p>
                      <a:pPr algn="r" fontAlgn="b"/>
                      <a:r>
                        <a:rPr lang="en-US" sz="1400" u="none" strike="noStrike" dirty="0">
                          <a:solidFill>
                            <a:srgbClr val="FF0000"/>
                          </a:solidFill>
                          <a:effectLst/>
                        </a:rPr>
                        <a:t>24%</a:t>
                      </a:r>
                      <a:endParaRPr lang="en-US" sz="1400" b="0" i="0" u="none" strike="noStrike" dirty="0">
                        <a:solidFill>
                          <a:srgbClr val="FF0000"/>
                        </a:solidFill>
                        <a:effectLst/>
                        <a:latin typeface="Calibri"/>
                      </a:endParaRPr>
                    </a:p>
                  </a:txBody>
                  <a:tcPr marL="9525" marR="9525" marT="9525" marB="0" anchor="b"/>
                </a:tc>
                <a:tc>
                  <a:txBody>
                    <a:bodyPr/>
                    <a:lstStyle/>
                    <a:p>
                      <a:pPr algn="r" fontAlgn="b"/>
                      <a:r>
                        <a:rPr lang="en-US" sz="1400" u="none" strike="noStrike" dirty="0">
                          <a:solidFill>
                            <a:srgbClr val="FF0000"/>
                          </a:solidFill>
                          <a:effectLst/>
                        </a:rPr>
                        <a:t>26%</a:t>
                      </a:r>
                      <a:endParaRPr lang="en-US" sz="1400" b="0" i="0" u="none" strike="noStrike" dirty="0">
                        <a:solidFill>
                          <a:srgbClr val="FF0000"/>
                        </a:solidFill>
                        <a:effectLst/>
                        <a:latin typeface="Calibri"/>
                      </a:endParaRPr>
                    </a:p>
                  </a:txBody>
                  <a:tcPr marL="9525" marR="9525" marT="9525" marB="0" anchor="b"/>
                </a:tc>
                <a:tc>
                  <a:txBody>
                    <a:bodyPr/>
                    <a:lstStyle/>
                    <a:p>
                      <a:pPr algn="r" fontAlgn="b"/>
                      <a:r>
                        <a:rPr lang="en-US" sz="1400" u="none" strike="noStrike" dirty="0">
                          <a:solidFill>
                            <a:srgbClr val="FF0000"/>
                          </a:solidFill>
                          <a:effectLst/>
                        </a:rPr>
                        <a:t>31%</a:t>
                      </a:r>
                      <a:endParaRPr lang="en-US" sz="1400" b="0" i="0" u="none" strike="noStrike" dirty="0">
                        <a:solidFill>
                          <a:srgbClr val="FF0000"/>
                        </a:solidFill>
                        <a:effectLst/>
                        <a:latin typeface="Calibri"/>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442184181"/>
              </p:ext>
            </p:extLst>
          </p:nvPr>
        </p:nvGraphicFramePr>
        <p:xfrm>
          <a:off x="1295400" y="1752600"/>
          <a:ext cx="2362200" cy="381000"/>
        </p:xfrm>
        <a:graphic>
          <a:graphicData uri="http://schemas.openxmlformats.org/drawingml/2006/table">
            <a:tbl>
              <a:tblPr>
                <a:tableStyleId>{5C22544A-7EE6-4342-B048-85BDC9FD1C3A}</a:tableStyleId>
              </a:tblPr>
              <a:tblGrid>
                <a:gridCol w="2362200"/>
              </a:tblGrid>
              <a:tr h="381000">
                <a:tc>
                  <a:txBody>
                    <a:bodyPr/>
                    <a:lstStyle/>
                    <a:p>
                      <a:pPr algn="l" fontAlgn="b"/>
                      <a:r>
                        <a:rPr lang="it-IT" sz="1600" u="none" strike="noStrike" dirty="0">
                          <a:effectLst/>
                        </a:rPr>
                        <a:t>Bata India (Rs. In Crores)</a:t>
                      </a:r>
                      <a:endParaRPr lang="it-IT" sz="1600" b="1"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xmlns="" val="26218413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TOOLS FOR STRATEGIC COST MANAGEMENT</a:t>
            </a:r>
            <a:endParaRPr lang="en-US" dirty="0"/>
          </a:p>
        </p:txBody>
      </p:sp>
      <p:sp>
        <p:nvSpPr>
          <p:cNvPr id="3" name="Content Placeholder 2"/>
          <p:cNvSpPr>
            <a:spLocks noGrp="1"/>
          </p:cNvSpPr>
          <p:nvPr>
            <p:ph sz="quarter" idx="1"/>
          </p:nvPr>
        </p:nvSpPr>
        <p:spPr/>
        <p:txBody>
          <a:bodyPr/>
          <a:lstStyle/>
          <a:p>
            <a:r>
              <a:rPr lang="en-US" dirty="0" smtClean="0"/>
              <a:t>Cost leadership</a:t>
            </a:r>
          </a:p>
          <a:p>
            <a:r>
              <a:rPr lang="en-US" dirty="0" smtClean="0"/>
              <a:t>Value Analysis</a:t>
            </a:r>
          </a:p>
          <a:p>
            <a:r>
              <a:rPr lang="en-US" dirty="0" smtClean="0"/>
              <a:t>Activity Based costing</a:t>
            </a:r>
          </a:p>
          <a:p>
            <a:r>
              <a:rPr lang="en-US" dirty="0" smtClean="0"/>
              <a:t>Target costing</a:t>
            </a:r>
          </a:p>
          <a:p>
            <a:r>
              <a:rPr lang="en-US" dirty="0" smtClean="0"/>
              <a:t>Benchmarking</a:t>
            </a:r>
          </a:p>
          <a:p>
            <a:r>
              <a:rPr lang="en-US" dirty="0" smtClean="0"/>
              <a:t>SWOT Analysis</a:t>
            </a:r>
          </a:p>
          <a:p>
            <a:r>
              <a:rPr lang="en-US" dirty="0" smtClean="0"/>
              <a:t>Theory of Constraints</a:t>
            </a:r>
          </a:p>
          <a:p>
            <a:r>
              <a:rPr lang="en-US" dirty="0" smtClean="0"/>
              <a:t>Sensitivity analysis</a:t>
            </a:r>
            <a:endParaRPr lang="en-US" dirty="0"/>
          </a:p>
        </p:txBody>
      </p:sp>
    </p:spTree>
    <p:extLst>
      <p:ext uri="{BB962C8B-B14F-4D97-AF65-F5344CB8AC3E}">
        <p14:creationId xmlns:p14="http://schemas.microsoft.com/office/powerpoint/2010/main" xmlns="" val="13000180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LEADERSHIP</a:t>
            </a:r>
            <a:endParaRPr lang="en-US" dirty="0"/>
          </a:p>
        </p:txBody>
      </p:sp>
      <p:sp>
        <p:nvSpPr>
          <p:cNvPr id="3" name="Content Placeholder 2"/>
          <p:cNvSpPr>
            <a:spLocks noGrp="1"/>
          </p:cNvSpPr>
          <p:nvPr>
            <p:ph sz="quarter" idx="1"/>
          </p:nvPr>
        </p:nvSpPr>
        <p:spPr/>
        <p:txBody>
          <a:bodyPr/>
          <a:lstStyle/>
          <a:p>
            <a:r>
              <a:rPr lang="en-US" dirty="0"/>
              <a:t>The idea behind an overall cost leadership strategy is to be able to produce and deliver the product </a:t>
            </a:r>
            <a:r>
              <a:rPr lang="en-US" dirty="0" smtClean="0"/>
              <a:t>or service </a:t>
            </a:r>
            <a:r>
              <a:rPr lang="en-US" dirty="0"/>
              <a:t>at a lower cost than the competitors. Cost leadership is usually attained through a combination</a:t>
            </a:r>
          </a:p>
          <a:p>
            <a:pPr marL="0" indent="0">
              <a:buNone/>
            </a:pPr>
            <a:r>
              <a:rPr lang="en-US" dirty="0" smtClean="0"/>
              <a:t>   of </a:t>
            </a:r>
            <a:r>
              <a:rPr lang="en-US" dirty="0"/>
              <a:t>experience and efficiency.</a:t>
            </a:r>
          </a:p>
        </p:txBody>
      </p:sp>
    </p:spTree>
    <p:extLst>
      <p:ext uri="{BB962C8B-B14F-4D97-AF65-F5344CB8AC3E}">
        <p14:creationId xmlns:p14="http://schemas.microsoft.com/office/powerpoint/2010/main" xmlns="" val="1622959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183880" cy="1905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Which </a:t>
            </a:r>
            <a:r>
              <a:rPr lang="en-US" dirty="0"/>
              <a:t>information system can provide answers for these questions?</a:t>
            </a:r>
            <a:br>
              <a:rPr lang="en-US" dirty="0"/>
            </a:br>
            <a:endParaRPr lang="en-US" dirty="0"/>
          </a:p>
        </p:txBody>
      </p:sp>
      <p:sp>
        <p:nvSpPr>
          <p:cNvPr id="3" name="Content Placeholder 2"/>
          <p:cNvSpPr>
            <a:spLocks noGrp="1"/>
          </p:cNvSpPr>
          <p:nvPr>
            <p:ph sz="quarter" idx="1"/>
          </p:nvPr>
        </p:nvSpPr>
        <p:spPr>
          <a:xfrm>
            <a:off x="381000" y="1828800"/>
            <a:ext cx="8183880" cy="4800600"/>
          </a:xfrm>
        </p:spPr>
        <p:txBody>
          <a:bodyPr>
            <a:normAutofit/>
          </a:bodyPr>
          <a:lstStyle/>
          <a:p>
            <a:r>
              <a:rPr lang="en-US" dirty="0" smtClean="0"/>
              <a:t>Is </a:t>
            </a:r>
            <a:r>
              <a:rPr lang="en-US" dirty="0"/>
              <a:t>your firm more or less profitable than your major competitor firms?</a:t>
            </a:r>
          </a:p>
          <a:p>
            <a:r>
              <a:rPr lang="en-US" dirty="0"/>
              <a:t>Do you generally have higher or lower prices than these firms, for equivalent product?</a:t>
            </a:r>
          </a:p>
          <a:p>
            <a:r>
              <a:rPr lang="en-US" dirty="0"/>
              <a:t>Do you generally have higher or lower relative costs? Where in the cost structure are the differences most pronounced?</a:t>
            </a:r>
          </a:p>
          <a:p>
            <a:r>
              <a:rPr lang="en-US" dirty="0"/>
              <a:t>What are the different products which account for 80% of your profits?</a:t>
            </a:r>
          </a:p>
          <a:p>
            <a:endParaRPr lang="en-US" dirty="0"/>
          </a:p>
        </p:txBody>
      </p:sp>
    </p:spTree>
    <p:extLst>
      <p:ext uri="{BB962C8B-B14F-4D97-AF65-F5344CB8AC3E}">
        <p14:creationId xmlns:p14="http://schemas.microsoft.com/office/powerpoint/2010/main" xmlns="" val="4244056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Analysis</a:t>
            </a:r>
            <a:endParaRPr lang="en-US" dirty="0"/>
          </a:p>
        </p:txBody>
      </p:sp>
      <p:sp>
        <p:nvSpPr>
          <p:cNvPr id="3" name="Content Placeholder 2"/>
          <p:cNvSpPr>
            <a:spLocks noGrp="1"/>
          </p:cNvSpPr>
          <p:nvPr>
            <p:ph sz="quarter" idx="1"/>
          </p:nvPr>
        </p:nvSpPr>
        <p:spPr/>
        <p:txBody>
          <a:bodyPr/>
          <a:lstStyle/>
          <a:p>
            <a:r>
              <a:rPr lang="en-US" dirty="0" smtClean="0"/>
              <a:t>Defines a basic function that makes products work or sell</a:t>
            </a:r>
          </a:p>
          <a:p>
            <a:r>
              <a:rPr lang="en-US" dirty="0" smtClean="0"/>
              <a:t>Adding value to customers by reducing costs.</a:t>
            </a:r>
          </a:p>
          <a:p>
            <a:r>
              <a:rPr lang="en-US" dirty="0"/>
              <a:t>Value added cost- if eliminated will reduce the value or utility for customers which are obtained by using the </a:t>
            </a:r>
            <a:r>
              <a:rPr lang="en-US" dirty="0" smtClean="0"/>
              <a:t>product</a:t>
            </a:r>
          </a:p>
          <a:p>
            <a:r>
              <a:rPr lang="en-US" dirty="0" smtClean="0"/>
              <a:t>Value creation vs Cost consumption</a:t>
            </a:r>
            <a:endParaRPr lang="en-US" dirty="0"/>
          </a:p>
        </p:txBody>
      </p:sp>
    </p:spTree>
    <p:extLst>
      <p:ext uri="{BB962C8B-B14F-4D97-AF65-F5344CB8AC3E}">
        <p14:creationId xmlns:p14="http://schemas.microsoft.com/office/powerpoint/2010/main" xmlns="" val="368266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BASED COSTING</a:t>
            </a:r>
            <a:endParaRPr lang="en-US" dirty="0"/>
          </a:p>
        </p:txBody>
      </p:sp>
      <p:sp>
        <p:nvSpPr>
          <p:cNvPr id="3" name="Content Placeholder 2"/>
          <p:cNvSpPr>
            <a:spLocks noGrp="1"/>
          </p:cNvSpPr>
          <p:nvPr>
            <p:ph sz="quarter" idx="1"/>
          </p:nvPr>
        </p:nvSpPr>
        <p:spPr/>
        <p:txBody>
          <a:bodyPr/>
          <a:lstStyle/>
          <a:p>
            <a:r>
              <a:rPr lang="en-US" dirty="0" smtClean="0"/>
              <a:t>A costing methodology that identifies activities in an organization and assigns the cost of each activity. This model assigns more indirect costs into direct costs. </a:t>
            </a:r>
            <a:endParaRPr lang="en-US" dirty="0"/>
          </a:p>
        </p:txBody>
      </p:sp>
    </p:spTree>
    <p:extLst>
      <p:ext uri="{BB962C8B-B14F-4D97-AF65-F5344CB8AC3E}">
        <p14:creationId xmlns:p14="http://schemas.microsoft.com/office/powerpoint/2010/main" xmlns="" val="236795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COSTING</a:t>
            </a:r>
            <a:endParaRPr lang="en-US" dirty="0"/>
          </a:p>
        </p:txBody>
      </p:sp>
      <p:sp>
        <p:nvSpPr>
          <p:cNvPr id="3" name="Content Placeholder 2"/>
          <p:cNvSpPr>
            <a:spLocks noGrp="1"/>
          </p:cNvSpPr>
          <p:nvPr>
            <p:ph sz="quarter" idx="1"/>
          </p:nvPr>
        </p:nvSpPr>
        <p:spPr/>
        <p:txBody>
          <a:bodyPr/>
          <a:lstStyle/>
          <a:p>
            <a:r>
              <a:rPr lang="en-US" dirty="0" smtClean="0"/>
              <a:t>Cost that an Organization is expected to incur to achieve desired profit</a:t>
            </a:r>
          </a:p>
          <a:p>
            <a:r>
              <a:rPr lang="en-US" dirty="0" smtClean="0"/>
              <a:t>Target cost = Competitive price – Desired profit</a:t>
            </a:r>
            <a:endParaRPr lang="en-US" dirty="0"/>
          </a:p>
        </p:txBody>
      </p:sp>
    </p:spTree>
    <p:extLst>
      <p:ext uri="{BB962C8B-B14F-4D97-AF65-F5344CB8AC3E}">
        <p14:creationId xmlns:p14="http://schemas.microsoft.com/office/powerpoint/2010/main" xmlns="" val="2061100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Desktop\2016-06-27 20.50.3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76495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BENCHMARKING</a:t>
            </a:r>
            <a:endParaRPr lang="en-US" dirty="0"/>
          </a:p>
        </p:txBody>
      </p:sp>
      <p:sp>
        <p:nvSpPr>
          <p:cNvPr id="3" name="Content Placeholder 2"/>
          <p:cNvSpPr>
            <a:spLocks noGrp="1"/>
          </p:cNvSpPr>
          <p:nvPr>
            <p:ph sz="quarter" idx="1"/>
          </p:nvPr>
        </p:nvSpPr>
        <p:spPr/>
        <p:txBody>
          <a:bodyPr/>
          <a:lstStyle/>
          <a:p>
            <a:r>
              <a:rPr lang="en-US" dirty="0" smtClean="0"/>
              <a:t>Identification of best practices and organizational performance compared with competitors</a:t>
            </a:r>
            <a:endParaRPr lang="en-US" dirty="0"/>
          </a:p>
        </p:txBody>
      </p:sp>
    </p:spTree>
    <p:extLst>
      <p:ext uri="{BB962C8B-B14F-4D97-AF65-F5344CB8AC3E}">
        <p14:creationId xmlns:p14="http://schemas.microsoft.com/office/powerpoint/2010/main" xmlns="" val="1341420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a:t>
            </a:r>
            <a:endParaRPr lang="en-US" dirty="0"/>
          </a:p>
        </p:txBody>
      </p:sp>
      <p:sp>
        <p:nvSpPr>
          <p:cNvPr id="3" name="Content Placeholder 2"/>
          <p:cNvSpPr>
            <a:spLocks noGrp="1"/>
          </p:cNvSpPr>
          <p:nvPr>
            <p:ph sz="quarter" idx="1"/>
          </p:nvPr>
        </p:nvSpPr>
        <p:spPr/>
        <p:txBody>
          <a:bodyPr/>
          <a:lstStyle/>
          <a:p>
            <a:r>
              <a:rPr lang="en-US" dirty="0" smtClean="0"/>
              <a:t>Identification of critical success factors</a:t>
            </a:r>
            <a:endParaRPr lang="en-US" dirty="0"/>
          </a:p>
        </p:txBody>
      </p:sp>
    </p:spTree>
    <p:extLst>
      <p:ext uri="{BB962C8B-B14F-4D97-AF65-F5344CB8AC3E}">
        <p14:creationId xmlns:p14="http://schemas.microsoft.com/office/powerpoint/2010/main" xmlns="" val="2453830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a:t>
            </a:r>
            <a:endParaRPr lang="en-US" dirty="0"/>
          </a:p>
        </p:txBody>
      </p:sp>
      <p:pic>
        <p:nvPicPr>
          <p:cNvPr id="1026" name="Picture 2" descr="C:\Users\acer\Desktop\What-is-SWOT-Analysis.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133600" y="1600200"/>
            <a:ext cx="4813807" cy="4800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70197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CONSTRAINTS</a:t>
            </a:r>
            <a:endParaRPr lang="en-US" dirty="0"/>
          </a:p>
        </p:txBody>
      </p:sp>
      <p:sp>
        <p:nvSpPr>
          <p:cNvPr id="3" name="Content Placeholder 2"/>
          <p:cNvSpPr>
            <a:spLocks noGrp="1"/>
          </p:cNvSpPr>
          <p:nvPr>
            <p:ph sz="quarter" idx="1"/>
          </p:nvPr>
        </p:nvSpPr>
        <p:spPr/>
        <p:txBody>
          <a:bodyPr/>
          <a:lstStyle/>
          <a:p>
            <a:r>
              <a:rPr lang="en-US" dirty="0" smtClean="0"/>
              <a:t>TOC is a management paradigm that views any manageable system as being limited in achieving more of its goals by a very small number of constraints.</a:t>
            </a:r>
            <a:endParaRPr lang="en-US" dirty="0"/>
          </a:p>
        </p:txBody>
      </p:sp>
    </p:spTree>
    <p:extLst>
      <p:ext uri="{BB962C8B-B14F-4D97-AF65-F5344CB8AC3E}">
        <p14:creationId xmlns:p14="http://schemas.microsoft.com/office/powerpoint/2010/main" xmlns="" val="2273446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ANALYSIS</a:t>
            </a:r>
            <a:endParaRPr lang="en-US" dirty="0"/>
          </a:p>
        </p:txBody>
      </p:sp>
      <p:sp>
        <p:nvSpPr>
          <p:cNvPr id="3" name="Content Placeholder 2"/>
          <p:cNvSpPr>
            <a:spLocks noGrp="1"/>
          </p:cNvSpPr>
          <p:nvPr>
            <p:ph sz="quarter" idx="1"/>
          </p:nvPr>
        </p:nvSpPr>
        <p:spPr/>
        <p:txBody>
          <a:bodyPr/>
          <a:lstStyle/>
          <a:p>
            <a:r>
              <a:rPr lang="en-US" dirty="0"/>
              <a:t>Sensitivity analysis is a method of systematically determining the effect which, different values of decision parameters (i.e. the key variables in a decision model) will have on the decision criteria (i.e. the ultimate expected output).</a:t>
            </a:r>
          </a:p>
          <a:p>
            <a:pPr marL="0" indent="0">
              <a:buNone/>
            </a:pPr>
            <a:endParaRPr lang="en-US" dirty="0"/>
          </a:p>
        </p:txBody>
      </p:sp>
    </p:spTree>
    <p:extLst>
      <p:ext uri="{BB962C8B-B14F-4D97-AF65-F5344CB8AC3E}">
        <p14:creationId xmlns:p14="http://schemas.microsoft.com/office/powerpoint/2010/main" xmlns="" val="20020746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STRATEGIES</a:t>
            </a:r>
            <a:endParaRPr lang="en-US" dirty="0"/>
          </a:p>
        </p:txBody>
      </p:sp>
      <p:sp>
        <p:nvSpPr>
          <p:cNvPr id="3" name="Content Placeholder 2"/>
          <p:cNvSpPr>
            <a:spLocks noGrp="1"/>
          </p:cNvSpPr>
          <p:nvPr>
            <p:ph sz="quarter" idx="1"/>
          </p:nvPr>
        </p:nvSpPr>
        <p:spPr/>
        <p:txBody>
          <a:bodyPr/>
          <a:lstStyle/>
          <a:p>
            <a:r>
              <a:rPr lang="en-US" dirty="0"/>
              <a:t>1. Cost-based pricing policies.</a:t>
            </a:r>
          </a:p>
          <a:p>
            <a:r>
              <a:rPr lang="en-US" dirty="0"/>
              <a:t>2. Demand - based pricing policies.</a:t>
            </a:r>
          </a:p>
          <a:p>
            <a:r>
              <a:rPr lang="en-US" dirty="0"/>
              <a:t>3. Competition - based pricing policies.</a:t>
            </a:r>
          </a:p>
          <a:p>
            <a:r>
              <a:rPr lang="en-US" dirty="0"/>
              <a:t>4. Value-based pricing policies.</a:t>
            </a:r>
          </a:p>
          <a:p>
            <a:pPr marL="0" indent="0">
              <a:buNone/>
            </a:pPr>
            <a:endParaRPr lang="en-US" dirty="0"/>
          </a:p>
        </p:txBody>
      </p:sp>
    </p:spTree>
    <p:extLst>
      <p:ext uri="{BB962C8B-B14F-4D97-AF65-F5344CB8AC3E}">
        <p14:creationId xmlns:p14="http://schemas.microsoft.com/office/powerpoint/2010/main" xmlns="" val="3003599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ACCOUNTING</a:t>
            </a:r>
            <a:endParaRPr lang="en-US" dirty="0"/>
          </a:p>
        </p:txBody>
      </p:sp>
      <p:sp>
        <p:nvSpPr>
          <p:cNvPr id="3" name="Content Placeholder 2"/>
          <p:cNvSpPr>
            <a:spLocks noGrp="1"/>
          </p:cNvSpPr>
          <p:nvPr>
            <p:ph sz="quarter" idx="1"/>
          </p:nvPr>
        </p:nvSpPr>
        <p:spPr/>
        <p:txBody>
          <a:bodyPr/>
          <a:lstStyle/>
          <a:p>
            <a:r>
              <a:rPr lang="en-US" dirty="0"/>
              <a:t>“</a:t>
            </a:r>
            <a:r>
              <a:rPr lang="en-US" i="1" dirty="0"/>
              <a:t>Accounting for costs classification and analysis of expenditure as will enable the total cost of any particular unit of production to be ascertained with reasonable degree of accuracy and at the same time to disclose exactly how such total cost is constituted</a:t>
            </a:r>
            <a:r>
              <a:rPr lang="en-US" i="1" dirty="0" smtClean="0"/>
              <a:t>”.</a:t>
            </a:r>
          </a:p>
          <a:p>
            <a:r>
              <a:rPr lang="en-US" dirty="0"/>
              <a:t>Costing is defined as the technique and process of ascertaining costs.</a:t>
            </a:r>
          </a:p>
          <a:p>
            <a:endParaRPr lang="en-US" dirty="0"/>
          </a:p>
        </p:txBody>
      </p:sp>
    </p:spTree>
    <p:extLst>
      <p:ext uri="{BB962C8B-B14F-4D97-AF65-F5344CB8AC3E}">
        <p14:creationId xmlns:p14="http://schemas.microsoft.com/office/powerpoint/2010/main" xmlns="" val="24652712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BASED PRICING POLICY</a:t>
            </a:r>
            <a:endParaRPr lang="en-US" dirty="0"/>
          </a:p>
        </p:txBody>
      </p:sp>
      <p:sp>
        <p:nvSpPr>
          <p:cNvPr id="3" name="Content Placeholder 2"/>
          <p:cNvSpPr>
            <a:spLocks noGrp="1"/>
          </p:cNvSpPr>
          <p:nvPr>
            <p:ph sz="quarter" idx="1"/>
          </p:nvPr>
        </p:nvSpPr>
        <p:spPr/>
        <p:txBody>
          <a:bodyPr/>
          <a:lstStyle/>
          <a:p>
            <a:r>
              <a:rPr lang="en-US" dirty="0" smtClean="0"/>
              <a:t>Cost plus pricing</a:t>
            </a:r>
          </a:p>
          <a:p>
            <a:r>
              <a:rPr lang="en-US" dirty="0" smtClean="0"/>
              <a:t>Target pricing</a:t>
            </a:r>
          </a:p>
          <a:p>
            <a:r>
              <a:rPr lang="en-US" dirty="0" smtClean="0"/>
              <a:t>Marginal cost pricing</a:t>
            </a:r>
          </a:p>
          <a:p>
            <a:r>
              <a:rPr lang="en-US" dirty="0" smtClean="0"/>
              <a:t>Break-even pricing</a:t>
            </a:r>
            <a:endParaRPr lang="en-US" dirty="0"/>
          </a:p>
        </p:txBody>
      </p:sp>
    </p:spTree>
    <p:extLst>
      <p:ext uri="{BB962C8B-B14F-4D97-AF65-F5344CB8AC3E}">
        <p14:creationId xmlns:p14="http://schemas.microsoft.com/office/powerpoint/2010/main" xmlns="" val="12845030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524000"/>
          </a:xfrm>
        </p:spPr>
        <p:txBody>
          <a:bodyPr>
            <a:normAutofit fontScale="90000"/>
          </a:bodyPr>
          <a:lstStyle/>
          <a:p>
            <a:r>
              <a:rPr lang="en-US" b="1" dirty="0" smtClean="0"/>
              <a:t/>
            </a:r>
            <a:br>
              <a:rPr lang="en-US" b="1" dirty="0" smtClean="0"/>
            </a:br>
            <a:r>
              <a:rPr lang="en-US" b="1" dirty="0" smtClean="0"/>
              <a:t>In </a:t>
            </a:r>
            <a:r>
              <a:rPr lang="en-US" b="1" dirty="0"/>
              <a:t>what circumstances is a company justified in selling its products at a price below variable cost?</a:t>
            </a:r>
            <a:r>
              <a:rPr lang="en-US" dirty="0"/>
              <a:t/>
            </a:r>
            <a:br>
              <a:rPr lang="en-US" dirty="0"/>
            </a:br>
            <a:endParaRPr lang="en-US" dirty="0"/>
          </a:p>
        </p:txBody>
      </p:sp>
      <p:sp>
        <p:nvSpPr>
          <p:cNvPr id="3" name="Content Placeholder 2"/>
          <p:cNvSpPr>
            <a:spLocks noGrp="1"/>
          </p:cNvSpPr>
          <p:nvPr>
            <p:ph sz="quarter" idx="1"/>
          </p:nvPr>
        </p:nvSpPr>
        <p:spPr>
          <a:xfrm>
            <a:off x="304800" y="1600200"/>
            <a:ext cx="8500872" cy="4498848"/>
          </a:xfrm>
        </p:spPr>
        <p:txBody>
          <a:bodyPr/>
          <a:lstStyle/>
          <a:p>
            <a:r>
              <a:rPr lang="en-US" dirty="0"/>
              <a:t>(</a:t>
            </a:r>
            <a:r>
              <a:rPr lang="en-US" dirty="0" err="1"/>
              <a:t>i</a:t>
            </a:r>
            <a:r>
              <a:rPr lang="en-US" dirty="0"/>
              <a:t>) Where the product is of perishable nature</a:t>
            </a:r>
          </a:p>
          <a:p>
            <a:r>
              <a:rPr lang="en-US" dirty="0"/>
              <a:t>(ii) Where heavy stocks have been accumulated.</a:t>
            </a:r>
          </a:p>
          <a:p>
            <a:r>
              <a:rPr lang="en-US" dirty="0"/>
              <a:t>(iii) where it is decided to use the product as loss leader i.e. to boost the sales of other products</a:t>
            </a:r>
          </a:p>
          <a:p>
            <a:r>
              <a:rPr lang="en-US" dirty="0"/>
              <a:t>(iv) where the product is intended to be popularized by an introductory/temporary offer</a:t>
            </a:r>
          </a:p>
          <a:p>
            <a:r>
              <a:rPr lang="en-US" dirty="0"/>
              <a:t>(v) where it is intended to be an entry barrier to the would-be competitor</a:t>
            </a:r>
          </a:p>
          <a:p>
            <a:pPr marL="0" indent="0">
              <a:buNone/>
            </a:pPr>
            <a:endParaRPr lang="en-US" dirty="0"/>
          </a:p>
        </p:txBody>
      </p:sp>
    </p:spTree>
    <p:extLst>
      <p:ext uri="{BB962C8B-B14F-4D97-AF65-F5344CB8AC3E}">
        <p14:creationId xmlns:p14="http://schemas.microsoft.com/office/powerpoint/2010/main" xmlns="" val="820383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dirty="0" smtClean="0"/>
              <a:t>                                     </a:t>
            </a:r>
          </a:p>
          <a:p>
            <a:pPr marL="0" indent="0">
              <a:buNone/>
            </a:pPr>
            <a:endParaRPr lang="en-US" dirty="0"/>
          </a:p>
          <a:p>
            <a:pPr marL="0" indent="0">
              <a:buNone/>
            </a:pPr>
            <a:endParaRPr lang="en-US" dirty="0" smtClean="0"/>
          </a:p>
          <a:p>
            <a:pPr marL="0" indent="0">
              <a:buNone/>
            </a:pPr>
            <a:endParaRPr lang="en-US" dirty="0"/>
          </a:p>
          <a:p>
            <a:pPr marL="0" indent="0">
              <a:buNone/>
            </a:pPr>
            <a:r>
              <a:rPr lang="en-US" sz="5400" smtClean="0"/>
              <a:t>             THANK </a:t>
            </a:r>
            <a:r>
              <a:rPr lang="en-US" sz="5400" dirty="0" smtClean="0"/>
              <a:t>YOU</a:t>
            </a:r>
            <a:endParaRPr lang="en-US" sz="5400" dirty="0"/>
          </a:p>
        </p:txBody>
      </p:sp>
    </p:spTree>
    <p:extLst>
      <p:ext uri="{BB962C8B-B14F-4D97-AF65-F5344CB8AC3E}">
        <p14:creationId xmlns:p14="http://schemas.microsoft.com/office/powerpoint/2010/main" xmlns="" val="2542268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ACCOUNTING</a:t>
            </a:r>
            <a:endParaRPr lang="en-US" dirty="0"/>
          </a:p>
        </p:txBody>
      </p:sp>
      <p:sp>
        <p:nvSpPr>
          <p:cNvPr id="3" name="Content Placeholder 2"/>
          <p:cNvSpPr>
            <a:spLocks noGrp="1"/>
          </p:cNvSpPr>
          <p:nvPr>
            <p:ph sz="quarter" idx="1"/>
          </p:nvPr>
        </p:nvSpPr>
        <p:spPr/>
        <p:txBody>
          <a:bodyPr/>
          <a:lstStyle/>
          <a:p>
            <a:r>
              <a:rPr lang="en-US" dirty="0"/>
              <a:t>The scope of Management Accounting is broader than the scope of cost accounting. It helps the Management in planning, controlling and analyzing the performance of the organization in order to follow the path of continuous improvement.</a:t>
            </a:r>
            <a:endParaRPr lang="en-US" b="1" dirty="0"/>
          </a:p>
          <a:p>
            <a:endParaRPr lang="en-US" dirty="0"/>
          </a:p>
        </p:txBody>
      </p:sp>
    </p:spTree>
    <p:extLst>
      <p:ext uri="{BB962C8B-B14F-4D97-AF65-F5344CB8AC3E}">
        <p14:creationId xmlns:p14="http://schemas.microsoft.com/office/powerpoint/2010/main" xmlns="" val="3704787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TO MANAGEMENT</a:t>
            </a:r>
            <a:endParaRPr lang="en-US" dirty="0"/>
          </a:p>
        </p:txBody>
      </p:sp>
      <p:sp>
        <p:nvSpPr>
          <p:cNvPr id="3" name="Content Placeholder 2"/>
          <p:cNvSpPr>
            <a:spLocks noGrp="1"/>
          </p:cNvSpPr>
          <p:nvPr>
            <p:ph sz="quarter" idx="1"/>
          </p:nvPr>
        </p:nvSpPr>
        <p:spPr/>
        <p:txBody>
          <a:bodyPr/>
          <a:lstStyle/>
          <a:p>
            <a:r>
              <a:rPr lang="en-US" dirty="0" smtClean="0"/>
              <a:t>Classification and sub-division of costs</a:t>
            </a:r>
          </a:p>
          <a:p>
            <a:r>
              <a:rPr lang="en-US" dirty="0" smtClean="0"/>
              <a:t>Control of material, </a:t>
            </a:r>
            <a:r>
              <a:rPr lang="en-US" dirty="0" err="1" smtClean="0"/>
              <a:t>labour</a:t>
            </a:r>
            <a:r>
              <a:rPr lang="en-US" dirty="0" smtClean="0"/>
              <a:t> and overhead costs</a:t>
            </a:r>
          </a:p>
          <a:p>
            <a:r>
              <a:rPr lang="en-US" dirty="0" smtClean="0"/>
              <a:t>Price determination</a:t>
            </a:r>
          </a:p>
          <a:p>
            <a:r>
              <a:rPr lang="en-US" dirty="0" smtClean="0"/>
              <a:t>Business policy</a:t>
            </a:r>
          </a:p>
          <a:p>
            <a:r>
              <a:rPr lang="en-US" dirty="0" smtClean="0"/>
              <a:t>Standards for measuring efficiency</a:t>
            </a:r>
          </a:p>
          <a:p>
            <a:r>
              <a:rPr lang="en-US" dirty="0" smtClean="0"/>
              <a:t>Best use of limited resources</a:t>
            </a:r>
          </a:p>
          <a:p>
            <a:r>
              <a:rPr lang="en-US" dirty="0" smtClean="0"/>
              <a:t>Special factors</a:t>
            </a:r>
            <a:endParaRPr lang="en-US" dirty="0"/>
          </a:p>
        </p:txBody>
      </p:sp>
    </p:spTree>
    <p:extLst>
      <p:ext uri="{BB962C8B-B14F-4D97-AF65-F5344CB8AC3E}">
        <p14:creationId xmlns:p14="http://schemas.microsoft.com/office/powerpoint/2010/main" xmlns="" val="360418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INVENTORY CONTROL</a:t>
            </a:r>
            <a:endParaRPr lang="en-US" dirty="0"/>
          </a:p>
        </p:txBody>
      </p:sp>
      <p:sp>
        <p:nvSpPr>
          <p:cNvPr id="3" name="Content Placeholder 2"/>
          <p:cNvSpPr>
            <a:spLocks noGrp="1"/>
          </p:cNvSpPr>
          <p:nvPr>
            <p:ph sz="quarter" idx="1"/>
          </p:nvPr>
        </p:nvSpPr>
        <p:spPr/>
        <p:txBody>
          <a:bodyPr/>
          <a:lstStyle/>
          <a:p>
            <a:r>
              <a:rPr lang="en-US" dirty="0"/>
              <a:t>1. Economic Order Quantity. </a:t>
            </a:r>
          </a:p>
          <a:p>
            <a:r>
              <a:rPr lang="en-US" dirty="0"/>
              <a:t>2. Fixing Levels of Material. </a:t>
            </a:r>
          </a:p>
          <a:p>
            <a:r>
              <a:rPr lang="en-US" dirty="0"/>
              <a:t>3. ABC Inventory Control </a:t>
            </a:r>
          </a:p>
          <a:p>
            <a:r>
              <a:rPr lang="en-US" dirty="0"/>
              <a:t>4. Perpetual Inventory System </a:t>
            </a:r>
          </a:p>
          <a:p>
            <a:r>
              <a:rPr lang="en-US" dirty="0"/>
              <a:t>5. VED classification. </a:t>
            </a:r>
          </a:p>
          <a:p>
            <a:r>
              <a:rPr lang="en-US" dirty="0"/>
              <a:t>6. Just-In-Time </a:t>
            </a:r>
          </a:p>
          <a:p>
            <a:r>
              <a:rPr lang="en-US" dirty="0"/>
              <a:t>7. FSN Analysis </a:t>
            </a:r>
          </a:p>
          <a:p>
            <a:r>
              <a:rPr lang="en-US" dirty="0"/>
              <a:t>8. Inventory Turnover Ratio</a:t>
            </a:r>
          </a:p>
          <a:p>
            <a:pPr marL="0" indent="0">
              <a:buNone/>
            </a:pPr>
            <a:endParaRPr lang="en-US" dirty="0"/>
          </a:p>
        </p:txBody>
      </p:sp>
    </p:spTree>
    <p:extLst>
      <p:ext uri="{BB962C8B-B14F-4D97-AF65-F5344CB8AC3E}">
        <p14:creationId xmlns:p14="http://schemas.microsoft.com/office/powerpoint/2010/main" xmlns="" val="2391350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758952"/>
          </a:xfrm>
        </p:spPr>
        <p:txBody>
          <a:bodyPr>
            <a:normAutofit fontScale="90000"/>
          </a:bodyPr>
          <a:lstStyle/>
          <a:p>
            <a:r>
              <a:rPr lang="en-US" b="1" dirty="0"/>
              <a:t>Reports provided </a:t>
            </a:r>
            <a:r>
              <a:rPr lang="en-US" b="1" dirty="0" smtClean="0"/>
              <a:t> by </a:t>
            </a:r>
            <a:r>
              <a:rPr lang="en-US" b="1" dirty="0"/>
              <a:t>costing department to management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(a) Cost Sheets setting out the total cost, analyzed into various elements, giving comparative </a:t>
            </a:r>
            <a:r>
              <a:rPr lang="en-US" dirty="0" smtClean="0"/>
              <a:t>figures of </a:t>
            </a:r>
            <a:r>
              <a:rPr lang="en-US" dirty="0"/>
              <a:t>the previous period and for other plants under the same management.</a:t>
            </a:r>
          </a:p>
          <a:p>
            <a:r>
              <a:rPr lang="en-US" dirty="0"/>
              <a:t>(b) Consumption of material statement, showing total quantity of materials issued for production</a:t>
            </a:r>
            <a:r>
              <a:rPr lang="en-US" dirty="0" smtClean="0"/>
              <a:t>, material </a:t>
            </a:r>
            <a:r>
              <a:rPr lang="en-US" dirty="0"/>
              <a:t>actually consumed in production and scrapped as waste.</a:t>
            </a:r>
          </a:p>
          <a:p>
            <a:r>
              <a:rPr lang="en-US" dirty="0"/>
              <a:t>(c) </a:t>
            </a:r>
            <a:r>
              <a:rPr lang="en-US" dirty="0" err="1"/>
              <a:t>Labour</a:t>
            </a:r>
            <a:r>
              <a:rPr lang="en-US" dirty="0"/>
              <a:t> utilization statements providing details about the total number of hours paid for, </a:t>
            </a:r>
            <a:r>
              <a:rPr lang="en-US" dirty="0" smtClean="0"/>
              <a:t>standard hours </a:t>
            </a:r>
            <a:r>
              <a:rPr lang="en-US" dirty="0"/>
              <a:t>for the output, idle time and causes thereof.</a:t>
            </a:r>
          </a:p>
          <a:p>
            <a:r>
              <a:rPr lang="en-US" dirty="0"/>
              <a:t>d) Overheads incurred compared with budgets, overheads actually charged to production and the difference between the amount actually incurred and the amount so charged.</a:t>
            </a:r>
          </a:p>
          <a:p>
            <a:endParaRPr lang="en-US" dirty="0"/>
          </a:p>
        </p:txBody>
      </p:sp>
    </p:spTree>
    <p:extLst>
      <p:ext uri="{BB962C8B-B14F-4D97-AF65-F5344CB8AC3E}">
        <p14:creationId xmlns:p14="http://schemas.microsoft.com/office/powerpoint/2010/main" xmlns="" val="2258170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7048"/>
            <a:ext cx="8500872" cy="4797552"/>
          </a:xfrm>
        </p:spPr>
        <p:txBody>
          <a:bodyPr>
            <a:normAutofit fontScale="77500" lnSpcReduction="20000"/>
          </a:bodyPr>
          <a:lstStyle/>
          <a:p>
            <a:r>
              <a:rPr lang="en-US" dirty="0"/>
              <a:t>(e) Sales effected compared with budgets, showing the differences between the two because of quality being different from those taken into account while budgeting</a:t>
            </a:r>
          </a:p>
          <a:p>
            <a:r>
              <a:rPr lang="en-US" dirty="0"/>
              <a:t>(f) Reconciliation of actual profit earned with the estimated or budgeted profit.</a:t>
            </a:r>
          </a:p>
          <a:p>
            <a:r>
              <a:rPr lang="en-US" dirty="0"/>
              <a:t>(g) The total cost of abnormally spoiled work in the factory and abnormal losses in the store.</a:t>
            </a:r>
          </a:p>
          <a:p>
            <a:r>
              <a:rPr lang="en-US" dirty="0"/>
              <a:t>(h) The total cost of inventory carried, analyzed into raw materials in chief stores and other stores. </a:t>
            </a:r>
            <a:r>
              <a:rPr lang="en-US" dirty="0" smtClean="0"/>
              <a:t>The total </a:t>
            </a:r>
            <a:r>
              <a:rPr lang="en-US" dirty="0"/>
              <a:t>no of months for which stocks would be sufficient.</a:t>
            </a:r>
          </a:p>
          <a:p>
            <a:r>
              <a:rPr lang="en-US" dirty="0"/>
              <a:t>(</a:t>
            </a:r>
            <a:r>
              <a:rPr lang="en-US" dirty="0" err="1"/>
              <a:t>i</a:t>
            </a:r>
            <a:r>
              <a:rPr lang="en-US" dirty="0"/>
              <a:t>) </a:t>
            </a:r>
            <a:r>
              <a:rPr lang="en-US" dirty="0" err="1"/>
              <a:t>Labour</a:t>
            </a:r>
            <a:r>
              <a:rPr lang="en-US" dirty="0"/>
              <a:t> turnover, and the cost of recruitment and training of new employees.</a:t>
            </a:r>
          </a:p>
          <a:p>
            <a:r>
              <a:rPr lang="en-US" dirty="0"/>
              <a:t>(j) Expenses incurred on research &amp; development as compared with the budget.</a:t>
            </a:r>
          </a:p>
          <a:p>
            <a:r>
              <a:rPr lang="en-US" dirty="0"/>
              <a:t>(k) Any information relating to cost audit, cost accounting records and cost compliance report</a:t>
            </a:r>
            <a:r>
              <a:rPr lang="en-US" i="1" dirty="0"/>
              <a:t> </a:t>
            </a:r>
            <a:r>
              <a:rPr lang="en-US" dirty="0"/>
              <a:t>etc.</a:t>
            </a:r>
          </a:p>
          <a:p>
            <a:endParaRPr lang="en-US" dirty="0"/>
          </a:p>
        </p:txBody>
      </p:sp>
      <p:sp>
        <p:nvSpPr>
          <p:cNvPr id="4" name="Title 1"/>
          <p:cNvSpPr>
            <a:spLocks noGrp="1"/>
          </p:cNvSpPr>
          <p:nvPr>
            <p:ph type="title"/>
          </p:nvPr>
        </p:nvSpPr>
        <p:spPr>
          <a:xfrm>
            <a:off x="304800" y="381000"/>
            <a:ext cx="8534400" cy="758952"/>
          </a:xfrm>
        </p:spPr>
        <p:txBody>
          <a:bodyPr>
            <a:normAutofit fontScale="90000"/>
          </a:bodyPr>
          <a:lstStyle/>
          <a:p>
            <a:r>
              <a:rPr lang="en-US" b="1" dirty="0"/>
              <a:t>Reports provided </a:t>
            </a:r>
            <a:r>
              <a:rPr lang="en-US" b="1" dirty="0" smtClean="0"/>
              <a:t> by </a:t>
            </a:r>
            <a:r>
              <a:rPr lang="en-US" b="1" dirty="0"/>
              <a:t>costing department to management</a:t>
            </a:r>
            <a:endParaRPr lang="en-US" dirty="0"/>
          </a:p>
        </p:txBody>
      </p:sp>
    </p:spTree>
    <p:extLst>
      <p:ext uri="{BB962C8B-B14F-4D97-AF65-F5344CB8AC3E}">
        <p14:creationId xmlns:p14="http://schemas.microsoft.com/office/powerpoint/2010/main" xmlns="" val="4014143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1600200" y="152400"/>
            <a:ext cx="6096000" cy="6248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069142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498</TotalTime>
  <Words>1220</Words>
  <Application>Microsoft Office PowerPoint</Application>
  <PresentationFormat>On-screen Show (4:3)</PresentationFormat>
  <Paragraphs>161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Civic</vt:lpstr>
      <vt:lpstr>COST AND MANAGEMENT ACCOUNTING – CORPORATE PLANNING TOOL</vt:lpstr>
      <vt:lpstr>      Which information system can provide answers for these questions? </vt:lpstr>
      <vt:lpstr>COST ACCOUNTING</vt:lpstr>
      <vt:lpstr>MANAGEMENT ACCOUNTING</vt:lpstr>
      <vt:lpstr>IMPORTANCE TO MANAGEMENT</vt:lpstr>
      <vt:lpstr>TOOLS FOR INVENTORY CONTROL</vt:lpstr>
      <vt:lpstr>Reports provided  by costing department to management</vt:lpstr>
      <vt:lpstr>Reports provided  by costing department to management</vt:lpstr>
      <vt:lpstr>Slide 9</vt:lpstr>
      <vt:lpstr>Cost accountant and Cost data collection</vt:lpstr>
      <vt:lpstr>COST CONTROL AND COST REDUCTION</vt:lpstr>
      <vt:lpstr>Slide 12</vt:lpstr>
      <vt:lpstr>COST REDUCTION</vt:lpstr>
      <vt:lpstr>AREAS OF COST REDUCTION</vt:lpstr>
      <vt:lpstr>?</vt:lpstr>
      <vt:lpstr>DECISION MAKING</vt:lpstr>
      <vt:lpstr>Make/Buy decision</vt:lpstr>
      <vt:lpstr>TOOLS FOR STRATEGIC COST MANAGEMENT</vt:lpstr>
      <vt:lpstr>COST LEADERSHIP</vt:lpstr>
      <vt:lpstr>Value Analysis</vt:lpstr>
      <vt:lpstr>ACTIVITY BASED COSTING</vt:lpstr>
      <vt:lpstr>TARGET COSTING</vt:lpstr>
      <vt:lpstr>Slide 23</vt:lpstr>
      <vt:lpstr>BENCHMARKING</vt:lpstr>
      <vt:lpstr>SWOT ANALYSIS</vt:lpstr>
      <vt:lpstr>SWOT</vt:lpstr>
      <vt:lpstr>THEORY OF CONSTRAINTS</vt:lpstr>
      <vt:lpstr>SENSITIVITY ANALYSIS</vt:lpstr>
      <vt:lpstr>PRICING STRATEGIES</vt:lpstr>
      <vt:lpstr>COST BASED PRICING POLICY</vt:lpstr>
      <vt:lpstr> In what circumstances is a company justified in selling its products at a price below variable cost? </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AND MANAGEMENT ACCOUNTING – CORPORATE PLANNING TOOL</dc:title>
  <dc:creator>KAVIN</dc:creator>
  <cp:lastModifiedBy>hp</cp:lastModifiedBy>
  <cp:revision>35</cp:revision>
  <dcterms:created xsi:type="dcterms:W3CDTF">2016-06-29T16:14:03Z</dcterms:created>
  <dcterms:modified xsi:type="dcterms:W3CDTF">2016-07-19T09:07:31Z</dcterms:modified>
</cp:coreProperties>
</file>