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2" r:id="rId6"/>
    <p:sldId id="261" r:id="rId7"/>
    <p:sldId id="279" r:id="rId8"/>
    <p:sldId id="260" r:id="rId9"/>
    <p:sldId id="269" r:id="rId10"/>
    <p:sldId id="263" r:id="rId11"/>
    <p:sldId id="266" r:id="rId12"/>
    <p:sldId id="264" r:id="rId13"/>
    <p:sldId id="265" r:id="rId14"/>
    <p:sldId id="267" r:id="rId15"/>
    <p:sldId id="268" r:id="rId16"/>
    <p:sldId id="270" r:id="rId17"/>
    <p:sldId id="271" r:id="rId18"/>
    <p:sldId id="272" r:id="rId19"/>
    <p:sldId id="273" r:id="rId20"/>
    <p:sldId id="274" r:id="rId21"/>
    <p:sldId id="275" r:id="rId22"/>
    <p:sldId id="276" r:id="rId23"/>
    <p:sldId id="277" r:id="rId24"/>
    <p:sldId id="278"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9" r:id="rId43"/>
    <p:sldId id="29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295" autoAdjust="0"/>
    <p:restoredTop sz="94660"/>
  </p:normalViewPr>
  <p:slideViewPr>
    <p:cSldViewPr>
      <p:cViewPr>
        <p:scale>
          <a:sx n="73" d="100"/>
          <a:sy n="73" d="100"/>
        </p:scale>
        <p:origin x="-1428"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07/11/2017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07/11/2017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07/11/2017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07/11/2017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07/11/2017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07/11/2017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07/11/2017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07/11/2017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07/11/2017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07/11/2017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07/11/2017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07/11/2017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INSIDE THE GST RULES</a:t>
            </a:r>
            <a:br>
              <a:rPr lang="en-US" dirty="0" smtClean="0"/>
            </a:br>
            <a:r>
              <a:rPr lang="en-US" dirty="0" smtClean="0"/>
              <a:t>At Aurangabad Chapter </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By CMA Suresh R. Pimple</a:t>
            </a:r>
          </a:p>
          <a:p>
            <a:r>
              <a:rPr lang="en-US" dirty="0" err="1" smtClean="0"/>
              <a:t>B.Sc</a:t>
            </a:r>
            <a:r>
              <a:rPr lang="en-US" dirty="0" smtClean="0"/>
              <a:t>(Hons), FCMA</a:t>
            </a:r>
          </a:p>
          <a:p>
            <a:r>
              <a:rPr lang="en-US" dirty="0" smtClean="0"/>
              <a:t>DISA</a:t>
            </a:r>
            <a:endParaRPr lang="en-US" dirty="0"/>
          </a:p>
        </p:txBody>
      </p:sp>
    </p:spTree>
    <p:extLst>
      <p:ext uri="{BB962C8B-B14F-4D97-AF65-F5344CB8AC3E}">
        <p14:creationId xmlns:p14="http://schemas.microsoft.com/office/powerpoint/2010/main" xmlns="" val="2844389155"/>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2000" dirty="0" smtClean="0"/>
              <a:t>   </a:t>
            </a:r>
            <a:r>
              <a:rPr lang="en-US" sz="2000" b="1" dirty="0" smtClean="0"/>
              <a:t>1</a:t>
            </a:r>
            <a:r>
              <a:rPr lang="en-US" sz="2000" dirty="0" smtClean="0"/>
              <a:t>. </a:t>
            </a:r>
            <a:r>
              <a:rPr lang="en-US" sz="2000" b="1" dirty="0" smtClean="0"/>
              <a:t>A </a:t>
            </a:r>
            <a:r>
              <a:rPr lang="en-US" sz="2000" b="1" dirty="0"/>
              <a:t>tax </a:t>
            </a:r>
            <a:r>
              <a:rPr lang="en-US" sz="2000" b="1" dirty="0" smtClean="0"/>
              <a:t>invoice </a:t>
            </a:r>
            <a:r>
              <a:rPr lang="en-US" sz="2000" b="1" dirty="0"/>
              <a:t>in section 31 shall be issued by the registered person containing the following </a:t>
            </a:r>
            <a:r>
              <a:rPr lang="en-US" sz="2000" b="1" dirty="0" smtClean="0"/>
              <a:t>particulars</a:t>
            </a:r>
            <a:r>
              <a:rPr lang="en-US" sz="2000" dirty="0"/>
              <a:t>:- </a:t>
            </a:r>
            <a:r>
              <a:rPr lang="en-US" sz="2000" dirty="0" smtClean="0"/>
              <a:t> </a:t>
            </a:r>
            <a:endParaRPr lang="en-US" sz="2000" dirty="0"/>
          </a:p>
          <a:p>
            <a:pPr>
              <a:buFont typeface="Wingdings" panose="05000000000000000000" pitchFamily="2" charset="2"/>
              <a:buChar char="Ø"/>
            </a:pPr>
            <a:r>
              <a:rPr lang="en-US" sz="1800" dirty="0"/>
              <a:t>name, address and GSTIN of the </a:t>
            </a:r>
            <a:r>
              <a:rPr lang="en-US" sz="1800" dirty="0" smtClean="0"/>
              <a:t>supplier ; </a:t>
            </a:r>
            <a:endParaRPr lang="en-US" sz="1800" dirty="0"/>
          </a:p>
          <a:p>
            <a:pPr>
              <a:buFont typeface="Wingdings" panose="05000000000000000000" pitchFamily="2" charset="2"/>
              <a:buChar char="Ø"/>
            </a:pPr>
            <a:r>
              <a:rPr lang="en-US" sz="1800" dirty="0" smtClean="0"/>
              <a:t>a </a:t>
            </a:r>
            <a:r>
              <a:rPr lang="en-US" sz="1800" dirty="0"/>
              <a:t>consecutive serial number </a:t>
            </a:r>
            <a:r>
              <a:rPr lang="en-US" sz="1800" dirty="0" smtClean="0"/>
              <a:t>&amp; date </a:t>
            </a:r>
            <a:r>
              <a:rPr lang="en-US" sz="1800" dirty="0"/>
              <a:t>of its issue; </a:t>
            </a:r>
            <a:r>
              <a:rPr lang="en-US" sz="1800" dirty="0" smtClean="0"/>
              <a:t> </a:t>
            </a:r>
            <a:endParaRPr lang="en-US" sz="1800" dirty="0"/>
          </a:p>
          <a:p>
            <a:pPr>
              <a:buFont typeface="Wingdings" panose="05000000000000000000" pitchFamily="2" charset="2"/>
              <a:buChar char="Ø"/>
            </a:pPr>
            <a:r>
              <a:rPr lang="en-US" sz="1800" dirty="0"/>
              <a:t>name, address and GSTIN or UIN, if registered, of the recipient; </a:t>
            </a:r>
          </a:p>
          <a:p>
            <a:pPr>
              <a:buFont typeface="Wingdings" panose="05000000000000000000" pitchFamily="2" charset="2"/>
              <a:buChar char="Ø"/>
            </a:pPr>
            <a:r>
              <a:rPr lang="en-US" sz="1800" dirty="0"/>
              <a:t>HSN code of goods or Accounting Code of </a:t>
            </a:r>
            <a:r>
              <a:rPr lang="en-US" sz="1800" dirty="0" smtClean="0"/>
              <a:t>services;</a:t>
            </a:r>
            <a:endParaRPr lang="en-US" sz="1800" dirty="0"/>
          </a:p>
          <a:p>
            <a:pPr>
              <a:buFont typeface="Wingdings" panose="05000000000000000000" pitchFamily="2" charset="2"/>
              <a:buChar char="Ø"/>
            </a:pPr>
            <a:r>
              <a:rPr lang="en-US" sz="1800" dirty="0"/>
              <a:t>description of goods or services; </a:t>
            </a:r>
          </a:p>
          <a:p>
            <a:pPr>
              <a:buFont typeface="Wingdings" panose="05000000000000000000" pitchFamily="2" charset="2"/>
              <a:buChar char="Ø"/>
            </a:pPr>
            <a:r>
              <a:rPr lang="en-US" sz="1800" dirty="0"/>
              <a:t>quantity in case of goods and unit or Unique Quantity Code thereof; </a:t>
            </a:r>
          </a:p>
          <a:p>
            <a:pPr>
              <a:buFont typeface="Wingdings" panose="05000000000000000000" pitchFamily="2" charset="2"/>
              <a:buChar char="Ø"/>
            </a:pPr>
            <a:r>
              <a:rPr lang="en-US" sz="1800" dirty="0"/>
              <a:t>total value of supply of goods or services or both; </a:t>
            </a:r>
          </a:p>
          <a:p>
            <a:pPr>
              <a:buFont typeface="Wingdings" panose="05000000000000000000" pitchFamily="2" charset="2"/>
              <a:buChar char="Ø"/>
            </a:pPr>
            <a:r>
              <a:rPr lang="en-US" sz="1800" dirty="0"/>
              <a:t>rate </a:t>
            </a:r>
            <a:r>
              <a:rPr lang="en-US" sz="1800" dirty="0" smtClean="0"/>
              <a:t>&amp; amount of </a:t>
            </a:r>
            <a:r>
              <a:rPr lang="en-US" sz="1800" dirty="0"/>
              <a:t>tax </a:t>
            </a:r>
            <a:endParaRPr lang="en-US" sz="1800" dirty="0" smtClean="0"/>
          </a:p>
          <a:p>
            <a:pPr>
              <a:buFont typeface="Wingdings" panose="05000000000000000000" pitchFamily="2" charset="2"/>
              <a:buChar char="Ø"/>
            </a:pPr>
            <a:r>
              <a:rPr lang="en-US" sz="1800" dirty="0" smtClean="0"/>
              <a:t>place </a:t>
            </a:r>
            <a:r>
              <a:rPr lang="en-US" sz="1800" dirty="0"/>
              <a:t>of supply along with the name of State </a:t>
            </a:r>
          </a:p>
          <a:p>
            <a:pPr>
              <a:buFont typeface="Wingdings" panose="05000000000000000000" pitchFamily="2" charset="2"/>
              <a:buChar char="Ø"/>
            </a:pPr>
            <a:r>
              <a:rPr lang="en-US" sz="1800" dirty="0" smtClean="0"/>
              <a:t>address </a:t>
            </a:r>
            <a:r>
              <a:rPr lang="en-US" sz="1800" dirty="0"/>
              <a:t>of delivery where the same is different from the place of </a:t>
            </a:r>
            <a:r>
              <a:rPr lang="en-US" sz="1800" dirty="0" smtClean="0"/>
              <a:t>supply;</a:t>
            </a:r>
          </a:p>
          <a:p>
            <a:pPr>
              <a:buFont typeface="Wingdings" panose="05000000000000000000" pitchFamily="2" charset="2"/>
              <a:buChar char="Ø"/>
            </a:pPr>
            <a:r>
              <a:rPr lang="en-US" sz="1800" dirty="0" smtClean="0"/>
              <a:t>signature </a:t>
            </a:r>
            <a:r>
              <a:rPr lang="en-US" sz="1800" dirty="0"/>
              <a:t>or digital signature of the supplier or his authorized representative </a:t>
            </a:r>
          </a:p>
          <a:p>
            <a:pPr>
              <a:buFont typeface="Wingdings" panose="05000000000000000000" pitchFamily="2" charset="2"/>
              <a:buChar char="Ø"/>
            </a:pPr>
            <a:endParaRPr lang="en-US" sz="1800" dirty="0"/>
          </a:p>
          <a:p>
            <a:pPr>
              <a:buFont typeface="Wingdings" panose="05000000000000000000" pitchFamily="2" charset="2"/>
              <a:buChar char="Ø"/>
            </a:pPr>
            <a:endParaRPr lang="en-US" sz="1800" dirty="0"/>
          </a:p>
          <a:p>
            <a:endParaRPr lang="en-US" sz="1800" dirty="0"/>
          </a:p>
          <a:p>
            <a:endParaRPr lang="en-US" sz="2000" dirty="0"/>
          </a:p>
          <a:p>
            <a:endParaRPr lang="en-US" sz="2000" dirty="0" smtClean="0"/>
          </a:p>
          <a:p>
            <a:endParaRPr lang="en-US" sz="2000" dirty="0"/>
          </a:p>
          <a:p>
            <a:endParaRPr lang="en-US" sz="2000" dirty="0"/>
          </a:p>
          <a:p>
            <a:pPr marL="514350" indent="-514350">
              <a:buFont typeface="+mj-lt"/>
              <a:buAutoNum type="romanUcPeriod"/>
            </a:pPr>
            <a:endParaRPr lang="en-US" sz="2000" dirty="0"/>
          </a:p>
        </p:txBody>
      </p:sp>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a:t>TAX INVOICE </a:t>
            </a:r>
            <a:r>
              <a:rPr lang="en-US" b="1" dirty="0" smtClean="0"/>
              <a:t>Rule 7</a:t>
            </a:r>
            <a:br>
              <a:rPr lang="en-US" b="1" dirty="0" smtClean="0"/>
            </a:br>
            <a:endParaRPr lang="en-US" dirty="0"/>
          </a:p>
        </p:txBody>
      </p:sp>
    </p:spTree>
    <p:extLst>
      <p:ext uri="{BB962C8B-B14F-4D97-AF65-F5344CB8AC3E}">
        <p14:creationId xmlns:p14="http://schemas.microsoft.com/office/powerpoint/2010/main" xmlns="" val="1367030035"/>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52400"/>
            <a:ext cx="9144000" cy="7010400"/>
          </a:xfrm>
        </p:spPr>
      </p:pic>
    </p:spTree>
    <p:extLst>
      <p:ext uri="{BB962C8B-B14F-4D97-AF65-F5344CB8AC3E}">
        <p14:creationId xmlns:p14="http://schemas.microsoft.com/office/powerpoint/2010/main" xmlns="" val="93518676"/>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b="1" dirty="0" smtClean="0"/>
              <a:t>2. Time limit for issuing tax invoice:</a:t>
            </a:r>
          </a:p>
          <a:p>
            <a:pPr>
              <a:buFont typeface="Wingdings" panose="05000000000000000000" pitchFamily="2" charset="2"/>
              <a:buChar char="Ø"/>
            </a:pPr>
            <a:r>
              <a:rPr lang="en-US" sz="2000" dirty="0"/>
              <a:t>in case of taxable supply of services, shall be issued within a period of </a:t>
            </a:r>
            <a:r>
              <a:rPr lang="en-US" sz="2000" b="1" dirty="0"/>
              <a:t>thirty days </a:t>
            </a:r>
            <a:r>
              <a:rPr lang="en-US" sz="2000" dirty="0"/>
              <a:t>from the date of supply of </a:t>
            </a:r>
            <a:r>
              <a:rPr lang="en-US" sz="2000" dirty="0" smtClean="0"/>
              <a:t>service</a:t>
            </a:r>
          </a:p>
          <a:p>
            <a:pPr>
              <a:buFont typeface="Wingdings" panose="05000000000000000000" pitchFamily="2" charset="2"/>
              <a:buChar char="Ø"/>
            </a:pPr>
            <a:r>
              <a:rPr lang="en-US" sz="2000" dirty="0" smtClean="0"/>
              <a:t>If supplier </a:t>
            </a:r>
            <a:r>
              <a:rPr lang="en-US" sz="2000" dirty="0"/>
              <a:t>of services is an insurer or a banking company or a financial institution, including a non-banking financial company, the period within which the invoice or any document in lieu thereof is to be issued shall be </a:t>
            </a:r>
            <a:r>
              <a:rPr lang="en-US" sz="2000" b="1" dirty="0" smtClean="0"/>
              <a:t>forty five days </a:t>
            </a:r>
            <a:r>
              <a:rPr lang="en-US" sz="2000" dirty="0" smtClean="0"/>
              <a:t>from </a:t>
            </a:r>
            <a:r>
              <a:rPr lang="en-US" sz="2000" dirty="0"/>
              <a:t>the date of supply of </a:t>
            </a:r>
            <a:r>
              <a:rPr lang="en-US" sz="2000" dirty="0" smtClean="0"/>
              <a:t>service</a:t>
            </a:r>
          </a:p>
          <a:p>
            <a:pPr>
              <a:buFont typeface="Wingdings" panose="05000000000000000000" pitchFamily="2" charset="2"/>
              <a:buChar char="Ø"/>
            </a:pPr>
            <a:endParaRPr lang="en-US" sz="2000" dirty="0"/>
          </a:p>
        </p:txBody>
      </p:sp>
      <p:sp>
        <p:nvSpPr>
          <p:cNvPr id="2" name="Title 1"/>
          <p:cNvSpPr>
            <a:spLocks noGrp="1"/>
          </p:cNvSpPr>
          <p:nvPr>
            <p:ph type="title"/>
          </p:nvPr>
        </p:nvSpPr>
        <p:spPr>
          <a:xfrm>
            <a:off x="457200" y="228600"/>
            <a:ext cx="8229600" cy="1143000"/>
          </a:xfrm>
        </p:spPr>
        <p:txBody>
          <a:bodyPr/>
          <a:lstStyle/>
          <a:p>
            <a:r>
              <a:rPr lang="en-US" dirty="0" smtClean="0"/>
              <a:t>Con..</a:t>
            </a:r>
            <a:endParaRPr lang="en-US" dirty="0"/>
          </a:p>
        </p:txBody>
      </p:sp>
    </p:spTree>
    <p:extLst>
      <p:ext uri="{BB962C8B-B14F-4D97-AF65-F5344CB8AC3E}">
        <p14:creationId xmlns:p14="http://schemas.microsoft.com/office/powerpoint/2010/main" xmlns="" val="276362506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smtClean="0"/>
              <a:t>3.</a:t>
            </a:r>
            <a:r>
              <a:rPr lang="en-US" sz="2000" b="1" dirty="0"/>
              <a:t> Manner of issuing </a:t>
            </a:r>
            <a:r>
              <a:rPr lang="en-US" sz="2000" b="1" dirty="0" smtClean="0"/>
              <a:t>invoice:</a:t>
            </a:r>
          </a:p>
          <a:p>
            <a:pPr>
              <a:buFont typeface="Wingdings" panose="05000000000000000000" pitchFamily="2" charset="2"/>
              <a:buChar char="Ø"/>
            </a:pPr>
            <a:r>
              <a:rPr lang="en-US" sz="2000" dirty="0"/>
              <a:t>The invoice in </a:t>
            </a:r>
            <a:r>
              <a:rPr lang="en-US" sz="2000" dirty="0" smtClean="0"/>
              <a:t>three copy, </a:t>
            </a:r>
            <a:r>
              <a:rPr lang="en-US" sz="2000" dirty="0"/>
              <a:t>in case of supply of </a:t>
            </a:r>
            <a:r>
              <a:rPr lang="en-US" sz="2000" dirty="0" smtClean="0"/>
              <a:t>goods;</a:t>
            </a:r>
          </a:p>
          <a:p>
            <a:pPr marL="514350" indent="-514350">
              <a:buFont typeface="+mj-lt"/>
              <a:buAutoNum type="romanUcPeriod"/>
            </a:pPr>
            <a:r>
              <a:rPr lang="en-US" sz="1800" dirty="0"/>
              <a:t>the original copy being marked as ORIGINAL FOR RECIPIENT; </a:t>
            </a:r>
            <a:endParaRPr lang="en-US" sz="1800" dirty="0" smtClean="0"/>
          </a:p>
          <a:p>
            <a:pPr marL="514350" indent="-514350">
              <a:buFont typeface="+mj-lt"/>
              <a:buAutoNum type="romanUcPeriod"/>
            </a:pPr>
            <a:r>
              <a:rPr lang="en-US" sz="1800" dirty="0"/>
              <a:t>the duplicate copy being marked as DUPLICATE FOR TRANSPORTER; and </a:t>
            </a:r>
            <a:endParaRPr lang="en-US" sz="1800" dirty="0" smtClean="0"/>
          </a:p>
          <a:p>
            <a:pPr marL="514350" indent="-514350">
              <a:buFont typeface="+mj-lt"/>
              <a:buAutoNum type="romanUcPeriod"/>
            </a:pPr>
            <a:r>
              <a:rPr lang="en-US" sz="1800" dirty="0"/>
              <a:t>the triplicate copy being marked as TRIPLICATE FOR SUPPLIER. </a:t>
            </a:r>
            <a:endParaRPr lang="en-US" sz="1800" dirty="0" smtClean="0"/>
          </a:p>
          <a:p>
            <a:pPr>
              <a:buFont typeface="Wingdings" panose="05000000000000000000" pitchFamily="2" charset="2"/>
              <a:buChar char="Ø"/>
            </a:pPr>
            <a:r>
              <a:rPr lang="en-US" sz="2000" dirty="0"/>
              <a:t>The invoice in duplicate, in case of supply of </a:t>
            </a:r>
            <a:r>
              <a:rPr lang="en-US" sz="2000" dirty="0" smtClean="0"/>
              <a:t>services;</a:t>
            </a:r>
          </a:p>
          <a:p>
            <a:pPr marL="514350" indent="-514350">
              <a:buFont typeface="+mj-lt"/>
              <a:buAutoNum type="romanUcPeriod"/>
            </a:pPr>
            <a:r>
              <a:rPr lang="en-US" sz="1800" dirty="0"/>
              <a:t>the original copy being marked as ORIGINAL FOR RECIPIENT; and </a:t>
            </a:r>
            <a:endParaRPr lang="en-US" sz="1800" dirty="0" smtClean="0"/>
          </a:p>
          <a:p>
            <a:pPr marL="514350" indent="-514350">
              <a:buFont typeface="+mj-lt"/>
              <a:buAutoNum type="romanUcPeriod"/>
            </a:pPr>
            <a:r>
              <a:rPr lang="en-US" sz="1800" dirty="0"/>
              <a:t>the duplicate copy being marked as DUPLICATE FOR SUPPLIER. </a:t>
            </a:r>
            <a:endParaRPr lang="en-US" sz="1800" dirty="0" smtClean="0"/>
          </a:p>
          <a:p>
            <a:pPr>
              <a:buFont typeface="Wingdings" panose="05000000000000000000" pitchFamily="2" charset="2"/>
              <a:buChar char="Ø"/>
            </a:pPr>
            <a:r>
              <a:rPr lang="en-US" sz="2000" dirty="0"/>
              <a:t>The serial number of invoices issued during a tax period shall be furnished electronically through the Common Portal in FORM GSTR-1. </a:t>
            </a:r>
            <a:r>
              <a:rPr lang="en-US" sz="2000" dirty="0" smtClean="0"/>
              <a:t> </a:t>
            </a:r>
            <a:endParaRPr lang="en-US" sz="2000" dirty="0"/>
          </a:p>
        </p:txBody>
      </p:sp>
      <p:sp>
        <p:nvSpPr>
          <p:cNvPr id="2" name="Title 1"/>
          <p:cNvSpPr>
            <a:spLocks noGrp="1"/>
          </p:cNvSpPr>
          <p:nvPr>
            <p:ph type="title"/>
          </p:nvPr>
        </p:nvSpPr>
        <p:spPr/>
        <p:txBody>
          <a:bodyPr/>
          <a:lstStyle/>
          <a:p>
            <a:r>
              <a:rPr lang="en-US" dirty="0" smtClean="0"/>
              <a:t>Con..</a:t>
            </a:r>
            <a:endParaRPr lang="en-US" dirty="0"/>
          </a:p>
        </p:txBody>
      </p:sp>
    </p:spTree>
    <p:extLst>
      <p:ext uri="{BB962C8B-B14F-4D97-AF65-F5344CB8AC3E}">
        <p14:creationId xmlns:p14="http://schemas.microsoft.com/office/powerpoint/2010/main" xmlns="" val="235255677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b="1" dirty="0" smtClean="0"/>
              <a:t>4. </a:t>
            </a:r>
            <a:r>
              <a:rPr lang="en-US" sz="2400" b="1" dirty="0"/>
              <a:t>Bill of Supply</a:t>
            </a:r>
          </a:p>
          <a:p>
            <a:pPr>
              <a:buFont typeface="Wingdings" panose="05000000000000000000" pitchFamily="2" charset="2"/>
              <a:buChar char="Ø"/>
            </a:pPr>
            <a:r>
              <a:rPr lang="en-US" sz="2100" dirty="0"/>
              <a:t>Tax invoice is generally issued to charge the tax and pass on the credit. In GST there are some instances where the supplier is not allowed to charge any tax and hence a Tax invoice can’t be issued instead another document called Bill of Supply is issued.</a:t>
            </a:r>
          </a:p>
          <a:p>
            <a:pPr>
              <a:buFont typeface="Wingdings" panose="05000000000000000000" pitchFamily="2" charset="2"/>
              <a:buChar char="Ø"/>
            </a:pPr>
            <a:r>
              <a:rPr lang="en-US" sz="2100" dirty="0"/>
              <a:t>Cases where a registered supplier needs to issue bill of supply:</a:t>
            </a:r>
          </a:p>
          <a:p>
            <a:r>
              <a:rPr lang="en-US" sz="2100" dirty="0"/>
              <a:t>Supply of exempted goods or services</a:t>
            </a:r>
          </a:p>
          <a:p>
            <a:r>
              <a:rPr lang="en-US" sz="2100" dirty="0"/>
              <a:t>Supplier is paying tax under composition scheme</a:t>
            </a:r>
          </a:p>
          <a:p>
            <a:endParaRPr lang="en-US" dirty="0"/>
          </a:p>
          <a:p>
            <a:pPr marL="0" indent="0">
              <a:buNone/>
            </a:pPr>
            <a:endParaRPr lang="en-US" dirty="0"/>
          </a:p>
        </p:txBody>
      </p:sp>
      <p:sp>
        <p:nvSpPr>
          <p:cNvPr id="2" name="Title 1"/>
          <p:cNvSpPr>
            <a:spLocks noGrp="1"/>
          </p:cNvSpPr>
          <p:nvPr>
            <p:ph type="title"/>
          </p:nvPr>
        </p:nvSpPr>
        <p:spPr/>
        <p:txBody>
          <a:bodyPr/>
          <a:lstStyle/>
          <a:p>
            <a:r>
              <a:rPr lang="en-US" dirty="0" smtClean="0"/>
              <a:t>Con..</a:t>
            </a:r>
            <a:endParaRPr lang="en-US" dirty="0"/>
          </a:p>
        </p:txBody>
      </p:sp>
    </p:spTree>
    <p:extLst>
      <p:ext uri="{BB962C8B-B14F-4D97-AF65-F5344CB8AC3E}">
        <p14:creationId xmlns:p14="http://schemas.microsoft.com/office/powerpoint/2010/main" xmlns="" val="1784552008"/>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fontScale="92500" lnSpcReduction="20000"/>
          </a:bodyPr>
          <a:lstStyle/>
          <a:p>
            <a:pPr marL="0" indent="0">
              <a:buNone/>
            </a:pPr>
            <a:r>
              <a:rPr lang="en-US" sz="2000" dirty="0" smtClean="0"/>
              <a:t> </a:t>
            </a:r>
            <a:r>
              <a:rPr lang="en-US" sz="2000" b="1" dirty="0"/>
              <a:t>1. Form and manner of furnishing details of outward </a:t>
            </a:r>
            <a:r>
              <a:rPr lang="en-US" sz="2000" b="1" dirty="0" smtClean="0"/>
              <a:t>supplies;</a:t>
            </a:r>
          </a:p>
          <a:p>
            <a:pPr>
              <a:buFont typeface="Wingdings" panose="05000000000000000000" pitchFamily="2" charset="2"/>
              <a:buChar char="Ø"/>
            </a:pPr>
            <a:r>
              <a:rPr lang="en-US" sz="2000" dirty="0" smtClean="0"/>
              <a:t> </a:t>
            </a:r>
            <a:r>
              <a:rPr lang="en-US" sz="2000" dirty="0"/>
              <a:t>Every registered person required to furnish the details of outward supplies of goods or services or </a:t>
            </a:r>
            <a:r>
              <a:rPr lang="en-US" sz="2000" dirty="0" smtClean="0"/>
              <a:t>both u/s 37, shall furnish </a:t>
            </a:r>
            <a:r>
              <a:rPr lang="en-US" sz="2000" dirty="0"/>
              <a:t>such details in </a:t>
            </a:r>
            <a:r>
              <a:rPr lang="en-US" sz="2000" b="1" dirty="0"/>
              <a:t>FORM GSTR-1 </a:t>
            </a:r>
            <a:r>
              <a:rPr lang="en-US" sz="2000" dirty="0"/>
              <a:t>electronically through the </a:t>
            </a:r>
            <a:r>
              <a:rPr lang="en-US" sz="2000" dirty="0" smtClean="0"/>
              <a:t>Common Portal.</a:t>
            </a:r>
          </a:p>
          <a:p>
            <a:pPr>
              <a:buFont typeface="Wingdings" panose="05000000000000000000" pitchFamily="2" charset="2"/>
              <a:buChar char="Ø"/>
            </a:pPr>
            <a:r>
              <a:rPr lang="en-US" sz="2000" b="1" dirty="0" smtClean="0"/>
              <a:t>FORM </a:t>
            </a:r>
            <a:r>
              <a:rPr lang="en-US" sz="2000" b="1" dirty="0"/>
              <a:t>GSTR-1 </a:t>
            </a:r>
            <a:r>
              <a:rPr lang="en-US" sz="2000" dirty="0"/>
              <a:t>shall include </a:t>
            </a:r>
            <a:r>
              <a:rPr lang="en-US" sz="2000" i="1" dirty="0"/>
              <a:t>inter-alia</a:t>
            </a:r>
            <a:r>
              <a:rPr lang="en-US" sz="2000" dirty="0"/>
              <a:t>,– </a:t>
            </a:r>
            <a:endParaRPr lang="en-US" sz="2000" dirty="0" smtClean="0"/>
          </a:p>
          <a:p>
            <a:pPr marL="457200" indent="-457200">
              <a:buAutoNum type="alphaLcParenBoth"/>
            </a:pPr>
            <a:r>
              <a:rPr lang="en-US" sz="2000" dirty="0" smtClean="0"/>
              <a:t>invoice </a:t>
            </a:r>
            <a:r>
              <a:rPr lang="en-US" sz="2000" dirty="0"/>
              <a:t>wise details of all </a:t>
            </a:r>
            <a:r>
              <a:rPr lang="en-US" sz="2000" dirty="0" smtClean="0"/>
              <a:t>– </a:t>
            </a:r>
          </a:p>
          <a:p>
            <a:pPr marL="0" indent="0">
              <a:buNone/>
            </a:pPr>
            <a:r>
              <a:rPr lang="en-US" sz="2000" dirty="0"/>
              <a:t>	</a:t>
            </a:r>
            <a:r>
              <a:rPr lang="en-US" sz="2000" dirty="0" smtClean="0"/>
              <a:t> </a:t>
            </a:r>
            <a:r>
              <a:rPr lang="en-US" sz="2000" dirty="0"/>
              <a:t>(</a:t>
            </a:r>
            <a:r>
              <a:rPr lang="en-US" sz="2000" dirty="0" err="1"/>
              <a:t>i</a:t>
            </a:r>
            <a:r>
              <a:rPr lang="en-US" sz="2000" dirty="0"/>
              <a:t>) inter-State and intra-State supplies made to registered </a:t>
            </a:r>
            <a:r>
              <a:rPr lang="en-US" sz="2000" dirty="0" smtClean="0"/>
              <a:t>persons;</a:t>
            </a:r>
          </a:p>
          <a:p>
            <a:pPr marL="0" indent="0">
              <a:buNone/>
            </a:pPr>
            <a:r>
              <a:rPr lang="en-US" sz="2000" dirty="0"/>
              <a:t>	</a:t>
            </a:r>
            <a:r>
              <a:rPr lang="en-US" sz="2000" dirty="0" smtClean="0"/>
              <a:t>(</a:t>
            </a:r>
            <a:r>
              <a:rPr lang="en-US" sz="2000" dirty="0"/>
              <a:t>ii) inter-State supplies with invoice value more </a:t>
            </a:r>
            <a:r>
              <a:rPr lang="en-US" sz="2000" dirty="0" smtClean="0"/>
              <a:t>than </a:t>
            </a:r>
            <a:r>
              <a:rPr lang="en-US" sz="2000" dirty="0"/>
              <a:t>rupees</a:t>
            </a:r>
            <a:r>
              <a:rPr lang="en-US" sz="2000" dirty="0" smtClean="0"/>
              <a:t> 2.5 lakh 	made </a:t>
            </a:r>
            <a:r>
              <a:rPr lang="en-US" sz="2000" dirty="0"/>
              <a:t>to unregistered persons; </a:t>
            </a:r>
            <a:endParaRPr lang="en-US" sz="2000" dirty="0" smtClean="0"/>
          </a:p>
          <a:p>
            <a:pPr marL="0" indent="0">
              <a:buNone/>
            </a:pPr>
            <a:r>
              <a:rPr lang="en-US" sz="2000" dirty="0" smtClean="0"/>
              <a:t>(</a:t>
            </a:r>
            <a:r>
              <a:rPr lang="en-US" sz="2000" dirty="0"/>
              <a:t>b) consolidated details of all </a:t>
            </a:r>
            <a:r>
              <a:rPr lang="en-US" sz="2000" dirty="0" smtClean="0"/>
              <a:t>–</a:t>
            </a:r>
          </a:p>
          <a:p>
            <a:pPr marL="0" indent="0">
              <a:buNone/>
            </a:pPr>
            <a:r>
              <a:rPr lang="en-US" sz="2000" dirty="0"/>
              <a:t>	</a:t>
            </a:r>
            <a:r>
              <a:rPr lang="en-US" sz="2000" dirty="0" smtClean="0"/>
              <a:t> </a:t>
            </a:r>
            <a:r>
              <a:rPr lang="en-US" sz="2000" dirty="0"/>
              <a:t>(</a:t>
            </a:r>
            <a:r>
              <a:rPr lang="en-US" sz="2000" dirty="0" err="1"/>
              <a:t>i</a:t>
            </a:r>
            <a:r>
              <a:rPr lang="en-US" sz="2000" dirty="0"/>
              <a:t>) intra-State supplies made to unregistered persons for each rate of </a:t>
            </a:r>
            <a:r>
              <a:rPr lang="en-US" sz="2000" dirty="0" smtClean="0"/>
              <a:t>	tax</a:t>
            </a:r>
            <a:r>
              <a:rPr lang="en-US" sz="2000" dirty="0"/>
              <a:t>; </a:t>
            </a:r>
            <a:r>
              <a:rPr lang="en-US" sz="2000" dirty="0" smtClean="0"/>
              <a:t>and</a:t>
            </a:r>
          </a:p>
          <a:p>
            <a:pPr marL="0" indent="0">
              <a:buNone/>
            </a:pPr>
            <a:r>
              <a:rPr lang="en-US" sz="2000" dirty="0"/>
              <a:t>	</a:t>
            </a:r>
            <a:r>
              <a:rPr lang="en-US" sz="2000" dirty="0" smtClean="0"/>
              <a:t> </a:t>
            </a:r>
            <a:r>
              <a:rPr lang="en-US" sz="2000" dirty="0"/>
              <a:t>(ii) State wise inter-State supplies with invoice value less </a:t>
            </a:r>
            <a:r>
              <a:rPr lang="en-US" sz="2000" dirty="0" smtClean="0"/>
              <a:t>than Rupees 	2.5 </a:t>
            </a:r>
            <a:r>
              <a:rPr lang="en-US" sz="2000" dirty="0"/>
              <a:t>lakh </a:t>
            </a:r>
            <a:r>
              <a:rPr lang="en-US" sz="2000" dirty="0" smtClean="0"/>
              <a:t>made </a:t>
            </a:r>
            <a:r>
              <a:rPr lang="en-US" sz="2000" dirty="0"/>
              <a:t>to unregistered persons for each rate of </a:t>
            </a:r>
            <a:r>
              <a:rPr lang="en-US" sz="2000" dirty="0" smtClean="0"/>
              <a:t>	tax</a:t>
            </a:r>
            <a:r>
              <a:rPr lang="en-US" sz="2000" dirty="0"/>
              <a:t>; </a:t>
            </a:r>
            <a:r>
              <a:rPr lang="en-US" sz="2000" dirty="0" smtClean="0"/>
              <a:t>and</a:t>
            </a:r>
          </a:p>
          <a:p>
            <a:pPr marL="0" indent="0">
              <a:buNone/>
            </a:pPr>
            <a:r>
              <a:rPr lang="en-US" sz="2000" dirty="0" smtClean="0"/>
              <a:t> </a:t>
            </a:r>
            <a:r>
              <a:rPr lang="en-US" sz="2000" dirty="0"/>
              <a:t>(c) debit and credit notes, if any issued during the month for invoices issued  </a:t>
            </a:r>
            <a:r>
              <a:rPr lang="en-US" sz="2000" dirty="0" smtClean="0"/>
              <a:t>          	previously</a:t>
            </a:r>
            <a:r>
              <a:rPr lang="en-US" sz="2000" dirty="0"/>
              <a:t>.</a:t>
            </a:r>
            <a:endParaRPr lang="en-US" sz="2000" dirty="0" smtClean="0"/>
          </a:p>
        </p:txBody>
      </p:sp>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a:t>RETURNS </a:t>
            </a:r>
            <a:endParaRPr lang="en-US" dirty="0"/>
          </a:p>
        </p:txBody>
      </p:sp>
    </p:spTree>
    <p:extLst>
      <p:ext uri="{BB962C8B-B14F-4D97-AF65-F5344CB8AC3E}">
        <p14:creationId xmlns:p14="http://schemas.microsoft.com/office/powerpoint/2010/main" xmlns="" val="415254556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en-US" sz="2000" dirty="0"/>
          </a:p>
          <a:p>
            <a:pPr>
              <a:buFont typeface="Wingdings" panose="05000000000000000000" pitchFamily="2" charset="2"/>
              <a:buChar char="Ø"/>
            </a:pPr>
            <a:r>
              <a:rPr lang="en-US" sz="2000" dirty="0"/>
              <a:t> The details of outward supplies furnished by the supplier shall be made available electronically to the concerned registered persons (recipients) in </a:t>
            </a:r>
            <a:r>
              <a:rPr lang="en-US" sz="2000" b="1" dirty="0"/>
              <a:t>Part A </a:t>
            </a:r>
            <a:r>
              <a:rPr lang="en-US" sz="2000" dirty="0"/>
              <a:t>of </a:t>
            </a:r>
            <a:r>
              <a:rPr lang="en-US" sz="2000" b="1" dirty="0"/>
              <a:t>FORM GSTR-2A, </a:t>
            </a:r>
            <a:r>
              <a:rPr lang="en-US" sz="2000" dirty="0"/>
              <a:t>in </a:t>
            </a:r>
            <a:r>
              <a:rPr lang="en-US" sz="2000" b="1" dirty="0"/>
              <a:t>FORM GSTR-4A </a:t>
            </a:r>
            <a:r>
              <a:rPr lang="en-US" sz="2000" dirty="0"/>
              <a:t>and in </a:t>
            </a:r>
            <a:r>
              <a:rPr lang="en-US" sz="2000" b="1" dirty="0"/>
              <a:t>FORM GSTR-6A </a:t>
            </a:r>
            <a:r>
              <a:rPr lang="en-US" sz="2000" dirty="0"/>
              <a:t>through the Common Portal after the due date of filing of </a:t>
            </a:r>
            <a:r>
              <a:rPr lang="en-US" sz="2000" b="1" dirty="0"/>
              <a:t>FORM GSTR-1</a:t>
            </a:r>
            <a:r>
              <a:rPr lang="en-US" sz="2000" dirty="0" smtClean="0"/>
              <a:t>.</a:t>
            </a:r>
          </a:p>
          <a:p>
            <a:pPr marL="0" indent="0">
              <a:buNone/>
            </a:pPr>
            <a:endParaRPr lang="en-US" sz="2000" dirty="0" smtClean="0"/>
          </a:p>
          <a:p>
            <a:pPr>
              <a:buFont typeface="Wingdings" panose="05000000000000000000" pitchFamily="2" charset="2"/>
              <a:buChar char="Ø"/>
            </a:pPr>
            <a:r>
              <a:rPr lang="en-US" sz="2000" dirty="0" smtClean="0"/>
              <a:t> </a:t>
            </a:r>
            <a:r>
              <a:rPr lang="en-US" sz="2000" dirty="0"/>
              <a:t>The details of inward supplies added, corrected or deleted by the recipient in his </a:t>
            </a:r>
            <a:r>
              <a:rPr lang="en-US" sz="2000" b="1" dirty="0"/>
              <a:t>FORM GSTR-2 </a:t>
            </a:r>
            <a:r>
              <a:rPr lang="en-US" sz="2000" dirty="0"/>
              <a:t>under section 38 or </a:t>
            </a:r>
            <a:r>
              <a:rPr lang="en-US" sz="2000" b="1" dirty="0"/>
              <a:t>FORM GSTR-4 </a:t>
            </a:r>
            <a:r>
              <a:rPr lang="en-US" sz="2000" dirty="0"/>
              <a:t>under section 39 shall be made available to the supplier electronically in </a:t>
            </a:r>
            <a:r>
              <a:rPr lang="en-US" sz="2000" b="1" dirty="0"/>
              <a:t>FORM GSTR-1A </a:t>
            </a:r>
            <a:r>
              <a:rPr lang="en-US" sz="2000" dirty="0"/>
              <a:t>through the Common Portal and such supplier may either accept or reject the modifications made by the recipient and </a:t>
            </a:r>
            <a:r>
              <a:rPr lang="en-US" sz="2000" b="1" dirty="0"/>
              <a:t>FORM GSTR-1 </a:t>
            </a:r>
            <a:r>
              <a:rPr lang="en-US" sz="2000" dirty="0"/>
              <a:t>furnished earlier by the supplier shall stand amended to the extent of modifications accepted by him.</a:t>
            </a:r>
          </a:p>
        </p:txBody>
      </p:sp>
      <p:sp>
        <p:nvSpPr>
          <p:cNvPr id="2" name="Title 1"/>
          <p:cNvSpPr>
            <a:spLocks noGrp="1"/>
          </p:cNvSpPr>
          <p:nvPr>
            <p:ph type="title"/>
          </p:nvPr>
        </p:nvSpPr>
        <p:spPr/>
        <p:txBody>
          <a:bodyPr/>
          <a:lstStyle/>
          <a:p>
            <a:r>
              <a:rPr lang="en-US" dirty="0" smtClean="0"/>
              <a:t>Con..</a:t>
            </a:r>
            <a:endParaRPr lang="en-US" dirty="0"/>
          </a:p>
        </p:txBody>
      </p:sp>
    </p:spTree>
    <p:extLst>
      <p:ext uri="{BB962C8B-B14F-4D97-AF65-F5344CB8AC3E}">
        <p14:creationId xmlns:p14="http://schemas.microsoft.com/office/powerpoint/2010/main" xmlns="" val="4067961418"/>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724400"/>
          </a:xfrm>
        </p:spPr>
        <p:txBody>
          <a:bodyPr>
            <a:normAutofit fontScale="92500" lnSpcReduction="10000"/>
          </a:bodyPr>
          <a:lstStyle/>
          <a:p>
            <a:pPr marL="0" indent="0">
              <a:buNone/>
            </a:pPr>
            <a:r>
              <a:rPr lang="en-US" sz="2000" dirty="0" smtClean="0"/>
              <a:t> </a:t>
            </a:r>
            <a:r>
              <a:rPr lang="en-US" sz="2000" b="1" dirty="0"/>
              <a:t>2. Form and manner of furnishing details of inward </a:t>
            </a:r>
            <a:r>
              <a:rPr lang="en-US" sz="2000" b="1" dirty="0" smtClean="0"/>
              <a:t>supplies (FORM GSTR-2);</a:t>
            </a:r>
          </a:p>
          <a:p>
            <a:pPr>
              <a:buFont typeface="Wingdings" panose="05000000000000000000" pitchFamily="2" charset="2"/>
              <a:buChar char="Ø"/>
            </a:pPr>
            <a:r>
              <a:rPr lang="en-US" sz="2000" dirty="0" smtClean="0"/>
              <a:t> </a:t>
            </a:r>
            <a:r>
              <a:rPr lang="en-US" sz="2000" dirty="0"/>
              <a:t>Every registered person required to furnish the details of inward supplies of goods or services or </a:t>
            </a:r>
            <a:r>
              <a:rPr lang="en-US" sz="2000" dirty="0" smtClean="0"/>
              <a:t>both u/s38(2) </a:t>
            </a:r>
            <a:r>
              <a:rPr lang="en-US" sz="2000" dirty="0"/>
              <a:t>shall, on the basis of details contained in </a:t>
            </a:r>
            <a:r>
              <a:rPr lang="en-US" sz="2000" b="1" dirty="0"/>
              <a:t>Part A, Part B, Part C and Part D </a:t>
            </a:r>
            <a:r>
              <a:rPr lang="en-US" sz="2000" dirty="0"/>
              <a:t>of </a:t>
            </a:r>
            <a:r>
              <a:rPr lang="en-US" sz="2000" b="1" dirty="0"/>
              <a:t>FORM GSTR-2A</a:t>
            </a:r>
            <a:r>
              <a:rPr lang="en-US" sz="2000" dirty="0" smtClean="0"/>
              <a:t>, </a:t>
            </a:r>
            <a:r>
              <a:rPr lang="en-US" sz="2000" dirty="0"/>
              <a:t>prepare such </a:t>
            </a:r>
            <a:r>
              <a:rPr lang="en-US" sz="2000" dirty="0" smtClean="0"/>
              <a:t>details and </a:t>
            </a:r>
            <a:r>
              <a:rPr lang="en-US" sz="2000" dirty="0"/>
              <a:t>furnish the same in </a:t>
            </a:r>
            <a:r>
              <a:rPr lang="en-US" sz="2000" b="1" dirty="0"/>
              <a:t>FORM GSTR-2 </a:t>
            </a:r>
            <a:r>
              <a:rPr lang="en-US" sz="2000" dirty="0"/>
              <a:t>electronically through the Common </a:t>
            </a:r>
            <a:r>
              <a:rPr lang="en-US" sz="2000" dirty="0" smtClean="0"/>
              <a:t>Portal.</a:t>
            </a:r>
          </a:p>
          <a:p>
            <a:pPr>
              <a:buFont typeface="Wingdings" panose="05000000000000000000" pitchFamily="2" charset="2"/>
              <a:buChar char="Ø"/>
            </a:pPr>
            <a:r>
              <a:rPr lang="en-US" sz="2000" dirty="0" smtClean="0"/>
              <a:t> </a:t>
            </a:r>
            <a:r>
              <a:rPr lang="en-US" sz="2000" dirty="0"/>
              <a:t>The registered person shall specify the inward supplies in respect of which he is not eligible, either fully or partially, for input tax credit in </a:t>
            </a:r>
            <a:r>
              <a:rPr lang="en-US" sz="2000" b="1" dirty="0"/>
              <a:t>FORM GSTR-2 </a:t>
            </a:r>
            <a:r>
              <a:rPr lang="en-US" sz="2000" dirty="0"/>
              <a:t>where such eligibility can be determined at the invoice level</a:t>
            </a:r>
            <a:r>
              <a:rPr lang="en-US" sz="2000" dirty="0" smtClean="0"/>
              <a:t>.</a:t>
            </a:r>
          </a:p>
          <a:p>
            <a:pPr>
              <a:buFont typeface="Wingdings" panose="05000000000000000000" pitchFamily="2" charset="2"/>
              <a:buChar char="Ø"/>
            </a:pPr>
            <a:r>
              <a:rPr lang="en-US" sz="2000" dirty="0"/>
              <a:t>The details of invoices furnished by an Input Service Distributor in his return in </a:t>
            </a:r>
            <a:r>
              <a:rPr lang="en-US" sz="2000" b="1" dirty="0"/>
              <a:t>FORM GSTR-6 </a:t>
            </a:r>
            <a:r>
              <a:rPr lang="en-US" sz="2000" dirty="0"/>
              <a:t>under rule 7 shall be made available to the recipient of credit in </a:t>
            </a:r>
            <a:r>
              <a:rPr lang="en-US" sz="2000" b="1" dirty="0"/>
              <a:t>Part B </a:t>
            </a:r>
            <a:r>
              <a:rPr lang="en-US" sz="2000" dirty="0"/>
              <a:t>of </a:t>
            </a:r>
            <a:r>
              <a:rPr lang="en-US" sz="2000" b="1" dirty="0"/>
              <a:t>FORM GSTR -2A </a:t>
            </a:r>
            <a:r>
              <a:rPr lang="en-US" sz="2000" dirty="0"/>
              <a:t>electronically through the Common Portal and the said recipient may include the same in </a:t>
            </a:r>
            <a:r>
              <a:rPr lang="en-US" sz="2000" b="1" dirty="0"/>
              <a:t>FORM GSTR-2</a:t>
            </a:r>
            <a:r>
              <a:rPr lang="en-US" sz="2000" dirty="0"/>
              <a:t>.</a:t>
            </a:r>
          </a:p>
        </p:txBody>
      </p:sp>
      <p:sp>
        <p:nvSpPr>
          <p:cNvPr id="2" name="Title 1"/>
          <p:cNvSpPr>
            <a:spLocks noGrp="1"/>
          </p:cNvSpPr>
          <p:nvPr>
            <p:ph type="title"/>
          </p:nvPr>
        </p:nvSpPr>
        <p:spPr/>
        <p:txBody>
          <a:bodyPr/>
          <a:lstStyle/>
          <a:p>
            <a:r>
              <a:rPr lang="en-US" dirty="0" smtClean="0"/>
              <a:t>Con..</a:t>
            </a:r>
            <a:endParaRPr lang="en-US" dirty="0"/>
          </a:p>
        </p:txBody>
      </p:sp>
    </p:spTree>
    <p:extLst>
      <p:ext uri="{BB962C8B-B14F-4D97-AF65-F5344CB8AC3E}">
        <p14:creationId xmlns:p14="http://schemas.microsoft.com/office/powerpoint/2010/main" xmlns="" val="85452390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000" dirty="0" smtClean="0"/>
              <a:t> </a:t>
            </a:r>
            <a:r>
              <a:rPr lang="en-US" sz="2000" dirty="0"/>
              <a:t>The details of tax deducted at source furnished by the </a:t>
            </a:r>
            <a:r>
              <a:rPr lang="en-US" sz="2000" dirty="0" err="1"/>
              <a:t>deductor</a:t>
            </a:r>
            <a:r>
              <a:rPr lang="en-US" sz="2000" dirty="0"/>
              <a:t> under sub</a:t>
            </a:r>
            <a:r>
              <a:rPr lang="en-US" sz="2000" b="1" i="1" dirty="0"/>
              <a:t>-</a:t>
            </a:r>
            <a:r>
              <a:rPr lang="en-US" sz="2000" dirty="0"/>
              <a:t>section (3) of section 39 in </a:t>
            </a:r>
            <a:r>
              <a:rPr lang="en-US" sz="2000" b="1" dirty="0"/>
              <a:t>FORM GSTR-7 </a:t>
            </a:r>
            <a:r>
              <a:rPr lang="en-US" sz="2000" dirty="0"/>
              <a:t>shall be made available to the </a:t>
            </a:r>
            <a:r>
              <a:rPr lang="en-US" sz="2000" dirty="0" err="1"/>
              <a:t>deductee</a:t>
            </a:r>
            <a:r>
              <a:rPr lang="en-US" sz="2000" dirty="0"/>
              <a:t> in </a:t>
            </a:r>
            <a:r>
              <a:rPr lang="en-US" sz="2000" b="1" dirty="0"/>
              <a:t>Part C </a:t>
            </a:r>
            <a:r>
              <a:rPr lang="en-US" sz="2000" dirty="0"/>
              <a:t>of </a:t>
            </a:r>
            <a:r>
              <a:rPr lang="en-US" sz="2000" b="1" dirty="0"/>
              <a:t>FORM GSTR-2A </a:t>
            </a:r>
            <a:r>
              <a:rPr lang="en-US" sz="2000" dirty="0"/>
              <a:t>electronically through the Common Portal and the said </a:t>
            </a:r>
            <a:r>
              <a:rPr lang="en-US" sz="2000" dirty="0" err="1"/>
              <a:t>deductee</a:t>
            </a:r>
            <a:r>
              <a:rPr lang="en-US" sz="2000" dirty="0"/>
              <a:t> may include the same in </a:t>
            </a:r>
            <a:r>
              <a:rPr lang="en-US" sz="2000" b="1" dirty="0"/>
              <a:t>FORM GSTR-2</a:t>
            </a:r>
            <a:r>
              <a:rPr lang="en-US" sz="2000" dirty="0"/>
              <a:t>. </a:t>
            </a:r>
          </a:p>
          <a:p>
            <a:pPr>
              <a:buFont typeface="Wingdings" panose="05000000000000000000" pitchFamily="2" charset="2"/>
              <a:buChar char="Ø"/>
            </a:pPr>
            <a:r>
              <a:rPr lang="en-US" sz="2000" dirty="0" smtClean="0"/>
              <a:t> </a:t>
            </a:r>
            <a:r>
              <a:rPr lang="en-US" sz="2000" dirty="0"/>
              <a:t>The details of tax collected at source furnished by an e-commerce operator under section 52 in </a:t>
            </a:r>
            <a:r>
              <a:rPr lang="en-US" sz="2000" b="1" dirty="0"/>
              <a:t>FORM GSTR-8 </a:t>
            </a:r>
            <a:r>
              <a:rPr lang="en-US" sz="2000" dirty="0"/>
              <a:t>shall be made available to the concerned person in </a:t>
            </a:r>
            <a:r>
              <a:rPr lang="en-US" sz="2000" b="1" dirty="0"/>
              <a:t>Part D </a:t>
            </a:r>
            <a:r>
              <a:rPr lang="en-US" sz="2000" dirty="0"/>
              <a:t>of </a:t>
            </a:r>
            <a:r>
              <a:rPr lang="en-US" sz="2000" b="1" dirty="0"/>
              <a:t>FORM GSTR - 2A </a:t>
            </a:r>
            <a:r>
              <a:rPr lang="en-US" sz="2000" dirty="0"/>
              <a:t>electronically through the Common Portal and such taxable person may include the same in </a:t>
            </a:r>
            <a:r>
              <a:rPr lang="en-US" sz="2000" b="1" dirty="0"/>
              <a:t>FORM GSTR-2</a:t>
            </a:r>
            <a:r>
              <a:rPr lang="en-US" sz="2000" dirty="0"/>
              <a:t>. </a:t>
            </a:r>
          </a:p>
        </p:txBody>
      </p:sp>
      <p:sp>
        <p:nvSpPr>
          <p:cNvPr id="2" name="Title 1"/>
          <p:cNvSpPr>
            <a:spLocks noGrp="1"/>
          </p:cNvSpPr>
          <p:nvPr>
            <p:ph type="title"/>
          </p:nvPr>
        </p:nvSpPr>
        <p:spPr/>
        <p:txBody>
          <a:bodyPr/>
          <a:lstStyle/>
          <a:p>
            <a:r>
              <a:rPr lang="en-US" dirty="0" smtClean="0"/>
              <a:t>Con...</a:t>
            </a:r>
            <a:endParaRPr lang="en-US" dirty="0"/>
          </a:p>
        </p:txBody>
      </p:sp>
    </p:spTree>
    <p:extLst>
      <p:ext uri="{BB962C8B-B14F-4D97-AF65-F5344CB8AC3E}">
        <p14:creationId xmlns:p14="http://schemas.microsoft.com/office/powerpoint/2010/main" xmlns="" val="3460864876"/>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1520437131"/>
              </p:ext>
            </p:extLst>
          </p:nvPr>
        </p:nvGraphicFramePr>
        <p:xfrm>
          <a:off x="533400" y="990600"/>
          <a:ext cx="8229600" cy="7019691"/>
        </p:xfrm>
        <a:graphic>
          <a:graphicData uri="http://schemas.openxmlformats.org/drawingml/2006/table">
            <a:tbl>
              <a:tblPr firstRow="1" bandRow="1">
                <a:tableStyleId>{5C22544A-7EE6-4342-B048-85BDC9FD1C3A}</a:tableStyleId>
              </a:tblPr>
              <a:tblGrid>
                <a:gridCol w="990600"/>
                <a:gridCol w="2743200"/>
                <a:gridCol w="2286000"/>
                <a:gridCol w="2209800"/>
              </a:tblGrid>
              <a:tr h="137160">
                <a:tc>
                  <a:txBody>
                    <a:bodyPr/>
                    <a:lstStyle/>
                    <a:p>
                      <a:r>
                        <a:rPr lang="en-US" sz="1800" b="1" i="0" u="none" strike="noStrike" kern="1200" baseline="0" dirty="0" smtClean="0">
                          <a:solidFill>
                            <a:schemeClr val="lt1"/>
                          </a:solidFill>
                          <a:latin typeface="+mn-lt"/>
                          <a:ea typeface="+mn-ea"/>
                          <a:cs typeface="+mn-cs"/>
                        </a:rPr>
                        <a:t>Return</a:t>
                      </a:r>
                      <a:endParaRPr lang="en-US" dirty="0"/>
                    </a:p>
                  </a:txBody>
                  <a:tcPr/>
                </a:tc>
                <a:tc>
                  <a:txBody>
                    <a:bodyPr/>
                    <a:lstStyle/>
                    <a:p>
                      <a:r>
                        <a:rPr lang="en-US" sz="1800" b="1" i="0" u="none" strike="noStrike" kern="1200" baseline="0" dirty="0" smtClean="0">
                          <a:solidFill>
                            <a:schemeClr val="lt1"/>
                          </a:solidFill>
                          <a:latin typeface="+mn-lt"/>
                          <a:ea typeface="+mn-ea"/>
                          <a:cs typeface="+mn-cs"/>
                        </a:rPr>
                        <a:t>Description</a:t>
                      </a:r>
                      <a:endParaRPr lang="en-US" dirty="0"/>
                    </a:p>
                  </a:txBody>
                  <a:tcPr/>
                </a:tc>
                <a:tc>
                  <a:txBody>
                    <a:bodyPr/>
                    <a:lstStyle/>
                    <a:p>
                      <a:r>
                        <a:rPr lang="en-US" sz="1800" b="1" i="0" u="none" strike="noStrike" kern="1200" baseline="0" dirty="0" smtClean="0">
                          <a:solidFill>
                            <a:schemeClr val="lt1"/>
                          </a:solidFill>
                          <a:latin typeface="+mn-lt"/>
                          <a:ea typeface="+mn-ea"/>
                          <a:cs typeface="+mn-cs"/>
                        </a:rPr>
                        <a:t>Who files?</a:t>
                      </a:r>
                      <a:endParaRPr lang="en-US" dirty="0"/>
                    </a:p>
                  </a:txBody>
                  <a:tcPr/>
                </a:tc>
                <a:tc>
                  <a:txBody>
                    <a:bodyPr/>
                    <a:lstStyle/>
                    <a:p>
                      <a:r>
                        <a:rPr lang="en-US" sz="1800" b="1" i="0" u="none" strike="noStrike" kern="1200" baseline="0" dirty="0" smtClean="0">
                          <a:solidFill>
                            <a:schemeClr val="lt1"/>
                          </a:solidFill>
                          <a:latin typeface="+mn-lt"/>
                          <a:ea typeface="+mn-ea"/>
                          <a:cs typeface="+mn-cs"/>
                        </a:rPr>
                        <a:t>Date for Filing</a:t>
                      </a:r>
                      <a:endParaRPr lang="en-US" dirty="0"/>
                    </a:p>
                  </a:txBody>
                  <a:tcPr/>
                </a:tc>
              </a:tr>
              <a:tr h="1145386">
                <a:tc>
                  <a:txBody>
                    <a:bodyPr/>
                    <a:lstStyle/>
                    <a:p>
                      <a:r>
                        <a:rPr lang="en-US" sz="1800" b="1" i="0" u="none" strike="noStrike" kern="1200" baseline="0" dirty="0" smtClean="0">
                          <a:solidFill>
                            <a:schemeClr val="dk1"/>
                          </a:solidFill>
                          <a:latin typeface="+mn-lt"/>
                          <a:ea typeface="+mn-ea"/>
                          <a:cs typeface="+mn-cs"/>
                        </a:rPr>
                        <a:t>GSTR-1</a:t>
                      </a:r>
                      <a:endParaRPr lang="en-US" dirty="0"/>
                    </a:p>
                  </a:txBody>
                  <a:tcPr/>
                </a:tc>
                <a:tc>
                  <a:txBody>
                    <a:bodyPr/>
                    <a:lstStyle/>
                    <a:p>
                      <a:r>
                        <a:rPr lang="en-US" sz="1800" b="1" i="0" u="none" strike="noStrike" kern="1200" baseline="0" dirty="0" smtClean="0">
                          <a:solidFill>
                            <a:schemeClr val="dk1"/>
                          </a:solidFill>
                          <a:latin typeface="+mn-lt"/>
                          <a:ea typeface="+mn-ea"/>
                          <a:cs typeface="+mn-cs"/>
                        </a:rPr>
                        <a:t>Monthly </a:t>
                      </a:r>
                      <a:r>
                        <a:rPr lang="en-US" sz="1800" b="0" i="0" u="none" strike="noStrike" kern="1200" baseline="0" dirty="0" smtClean="0">
                          <a:solidFill>
                            <a:schemeClr val="dk1"/>
                          </a:solidFill>
                          <a:latin typeface="+mn-lt"/>
                          <a:ea typeface="+mn-ea"/>
                          <a:cs typeface="+mn-cs"/>
                        </a:rPr>
                        <a:t>Statement of</a:t>
                      </a:r>
                    </a:p>
                    <a:p>
                      <a:r>
                        <a:rPr lang="en-US" sz="1800" b="1" i="0" u="none" strike="noStrike" kern="1200" baseline="0" dirty="0" smtClean="0">
                          <a:solidFill>
                            <a:schemeClr val="dk1"/>
                          </a:solidFill>
                          <a:latin typeface="+mn-lt"/>
                          <a:ea typeface="+mn-ea"/>
                          <a:cs typeface="+mn-cs"/>
                        </a:rPr>
                        <a:t>Outward supplies </a:t>
                      </a:r>
                      <a:r>
                        <a:rPr lang="en-US" sz="1800" b="0" i="0" u="none" strike="noStrike" kern="1200" baseline="0" dirty="0" smtClean="0">
                          <a:solidFill>
                            <a:schemeClr val="dk1"/>
                          </a:solidFill>
                          <a:latin typeface="+mn-lt"/>
                          <a:ea typeface="+mn-ea"/>
                          <a:cs typeface="+mn-cs"/>
                        </a:rPr>
                        <a:t>of Goods</a:t>
                      </a:r>
                    </a:p>
                    <a:p>
                      <a:r>
                        <a:rPr lang="en-US" sz="1800" b="0" i="0" u="none" strike="noStrike" kern="1200" baseline="0" dirty="0" smtClean="0">
                          <a:solidFill>
                            <a:schemeClr val="dk1"/>
                          </a:solidFill>
                          <a:latin typeface="+mn-lt"/>
                          <a:ea typeface="+mn-ea"/>
                          <a:cs typeface="+mn-cs"/>
                        </a:rPr>
                        <a:t>or Services</a:t>
                      </a:r>
                      <a:endParaRPr lang="en-US" dirty="0"/>
                    </a:p>
                  </a:txBody>
                  <a:tcPr/>
                </a:tc>
                <a:tc>
                  <a:txBody>
                    <a:bodyPr/>
                    <a:lstStyle/>
                    <a:p>
                      <a:r>
                        <a:rPr lang="en-US" sz="1800" b="0" i="0" u="none" strike="noStrike" kern="1200" baseline="0" dirty="0" smtClean="0">
                          <a:solidFill>
                            <a:schemeClr val="dk1"/>
                          </a:solidFill>
                          <a:latin typeface="+mn-lt"/>
                          <a:ea typeface="+mn-ea"/>
                          <a:cs typeface="+mn-cs"/>
                        </a:rPr>
                        <a:t>Registered Person</a:t>
                      </a:r>
                      <a:endParaRPr lang="en-US" dirty="0"/>
                    </a:p>
                  </a:txBody>
                  <a:tcPr/>
                </a:tc>
                <a:tc>
                  <a:txBody>
                    <a:bodyPr/>
                    <a:lstStyle/>
                    <a:p>
                      <a:r>
                        <a:rPr lang="en-US" sz="1800" b="1" i="0" u="none" strike="noStrike" kern="1200" baseline="0" dirty="0" smtClean="0">
                          <a:solidFill>
                            <a:schemeClr val="dk1"/>
                          </a:solidFill>
                          <a:latin typeface="+mn-lt"/>
                          <a:ea typeface="+mn-ea"/>
                          <a:cs typeface="+mn-cs"/>
                        </a:rPr>
                        <a:t>10th </a:t>
                      </a:r>
                      <a:r>
                        <a:rPr lang="en-US" sz="1800" b="0" i="0" u="none" strike="noStrike" kern="1200" baseline="0" dirty="0" smtClean="0">
                          <a:solidFill>
                            <a:schemeClr val="dk1"/>
                          </a:solidFill>
                          <a:latin typeface="+mn-lt"/>
                          <a:ea typeface="+mn-ea"/>
                          <a:cs typeface="+mn-cs"/>
                        </a:rPr>
                        <a:t>of the next month</a:t>
                      </a:r>
                      <a:endParaRPr lang="en-US" dirty="0"/>
                    </a:p>
                  </a:txBody>
                  <a:tcPr/>
                </a:tc>
              </a:tr>
              <a:tr h="1145386">
                <a:tc>
                  <a:txBody>
                    <a:bodyPr/>
                    <a:lstStyle/>
                    <a:p>
                      <a:r>
                        <a:rPr lang="en-US" sz="1800" b="1" i="0" u="none" strike="noStrike" kern="1200" baseline="0" dirty="0" smtClean="0">
                          <a:solidFill>
                            <a:schemeClr val="dk1"/>
                          </a:solidFill>
                          <a:latin typeface="+mn-lt"/>
                          <a:ea typeface="+mn-ea"/>
                          <a:cs typeface="+mn-cs"/>
                        </a:rPr>
                        <a:t>GSTR-2</a:t>
                      </a:r>
                      <a:endParaRPr lang="en-US" dirty="0"/>
                    </a:p>
                  </a:txBody>
                  <a:tcPr/>
                </a:tc>
                <a:tc>
                  <a:txBody>
                    <a:bodyPr/>
                    <a:lstStyle/>
                    <a:p>
                      <a:r>
                        <a:rPr lang="en-US" sz="1800" b="1" i="0" u="none" strike="noStrike" kern="1200" baseline="0" dirty="0" smtClean="0">
                          <a:solidFill>
                            <a:schemeClr val="dk1"/>
                          </a:solidFill>
                          <a:latin typeface="+mn-lt"/>
                          <a:ea typeface="+mn-ea"/>
                          <a:cs typeface="+mn-cs"/>
                        </a:rPr>
                        <a:t>Monthly </a:t>
                      </a:r>
                      <a:r>
                        <a:rPr lang="en-US" sz="1800" b="0" i="0" u="none" strike="noStrike" kern="1200" baseline="0" dirty="0" smtClean="0">
                          <a:solidFill>
                            <a:schemeClr val="dk1"/>
                          </a:solidFill>
                          <a:latin typeface="+mn-lt"/>
                          <a:ea typeface="+mn-ea"/>
                          <a:cs typeface="+mn-cs"/>
                        </a:rPr>
                        <a:t>Statement of</a:t>
                      </a:r>
                    </a:p>
                    <a:p>
                      <a:r>
                        <a:rPr lang="en-US" sz="1800" b="1" i="0" u="none" strike="noStrike" kern="1200" baseline="0" dirty="0" smtClean="0">
                          <a:solidFill>
                            <a:schemeClr val="dk1"/>
                          </a:solidFill>
                          <a:latin typeface="+mn-lt"/>
                          <a:ea typeface="+mn-ea"/>
                          <a:cs typeface="+mn-cs"/>
                        </a:rPr>
                        <a:t>Inward supplies </a:t>
                      </a:r>
                      <a:r>
                        <a:rPr lang="en-US" sz="1800" b="0" i="0" u="none" strike="noStrike" kern="1200" baseline="0" dirty="0" smtClean="0">
                          <a:solidFill>
                            <a:schemeClr val="dk1"/>
                          </a:solidFill>
                          <a:latin typeface="+mn-lt"/>
                          <a:ea typeface="+mn-ea"/>
                          <a:cs typeface="+mn-cs"/>
                        </a:rPr>
                        <a:t>of Goods</a:t>
                      </a:r>
                    </a:p>
                    <a:p>
                      <a:r>
                        <a:rPr lang="en-US" sz="1800" b="0" i="0" u="none" strike="noStrike" kern="1200" baseline="0" dirty="0" smtClean="0">
                          <a:solidFill>
                            <a:schemeClr val="dk1"/>
                          </a:solidFill>
                          <a:latin typeface="+mn-lt"/>
                          <a:ea typeface="+mn-ea"/>
                          <a:cs typeface="+mn-cs"/>
                        </a:rPr>
                        <a:t>or Services</a:t>
                      </a:r>
                      <a:endParaRPr lang="en-US" dirty="0"/>
                    </a:p>
                  </a:txBody>
                  <a:tcPr/>
                </a:tc>
                <a:tc>
                  <a:txBody>
                    <a:bodyPr/>
                    <a:lstStyle/>
                    <a:p>
                      <a:r>
                        <a:rPr lang="en-US" sz="1800" b="0" i="0" u="none" strike="noStrike" kern="1200" baseline="0" dirty="0" smtClean="0">
                          <a:solidFill>
                            <a:schemeClr val="dk1"/>
                          </a:solidFill>
                          <a:latin typeface="+mn-lt"/>
                          <a:ea typeface="+mn-ea"/>
                          <a:cs typeface="+mn-cs"/>
                        </a:rPr>
                        <a:t>Registered Person</a:t>
                      </a:r>
                      <a:endParaRPr lang="en-US" dirty="0"/>
                    </a:p>
                  </a:txBody>
                  <a:tcPr/>
                </a:tc>
                <a:tc>
                  <a:txBody>
                    <a:bodyPr/>
                    <a:lstStyle/>
                    <a:p>
                      <a:r>
                        <a:rPr lang="en-US" sz="1800" b="1" i="0" u="none" strike="noStrike" kern="1200" baseline="0" dirty="0" smtClean="0">
                          <a:solidFill>
                            <a:schemeClr val="dk1"/>
                          </a:solidFill>
                          <a:latin typeface="+mn-lt"/>
                          <a:ea typeface="+mn-ea"/>
                          <a:cs typeface="+mn-cs"/>
                        </a:rPr>
                        <a:t>15th </a:t>
                      </a:r>
                      <a:r>
                        <a:rPr lang="en-US" sz="1800" b="0" i="0" u="none" strike="noStrike" kern="1200" baseline="0" dirty="0" smtClean="0">
                          <a:solidFill>
                            <a:schemeClr val="dk1"/>
                          </a:solidFill>
                          <a:latin typeface="+mn-lt"/>
                          <a:ea typeface="+mn-ea"/>
                          <a:cs typeface="+mn-cs"/>
                        </a:rPr>
                        <a:t>of the next month</a:t>
                      </a:r>
                      <a:endParaRPr lang="en-US" dirty="0"/>
                    </a:p>
                  </a:txBody>
                  <a:tcPr/>
                </a:tc>
              </a:tr>
              <a:tr h="801771">
                <a:tc>
                  <a:txBody>
                    <a:bodyPr/>
                    <a:lstStyle/>
                    <a:p>
                      <a:r>
                        <a:rPr lang="en-US" sz="1800" b="1" i="0" u="none" strike="noStrike" kern="1200" baseline="0" dirty="0" smtClean="0">
                          <a:solidFill>
                            <a:schemeClr val="dk1"/>
                          </a:solidFill>
                          <a:latin typeface="+mn-lt"/>
                          <a:ea typeface="+mn-ea"/>
                          <a:cs typeface="+mn-cs"/>
                        </a:rPr>
                        <a:t>GSTR-3</a:t>
                      </a:r>
                      <a:endParaRPr lang="en-US" dirty="0"/>
                    </a:p>
                  </a:txBody>
                  <a:tcPr/>
                </a:tc>
                <a:tc>
                  <a:txBody>
                    <a:bodyPr/>
                    <a:lstStyle/>
                    <a:p>
                      <a:r>
                        <a:rPr lang="en-US" sz="1800" b="1" i="0" u="none" strike="noStrike" kern="1200" baseline="0" dirty="0" smtClean="0">
                          <a:solidFill>
                            <a:schemeClr val="dk1"/>
                          </a:solidFill>
                          <a:latin typeface="+mn-lt"/>
                          <a:ea typeface="+mn-ea"/>
                          <a:cs typeface="+mn-cs"/>
                        </a:rPr>
                        <a:t>Monthly Consolidated</a:t>
                      </a:r>
                    </a:p>
                    <a:p>
                      <a:r>
                        <a:rPr lang="en-US" sz="1800" b="1" i="0" u="none" strike="noStrike" kern="1200" baseline="0" dirty="0" smtClean="0">
                          <a:solidFill>
                            <a:schemeClr val="dk1"/>
                          </a:solidFill>
                          <a:latin typeface="+mn-lt"/>
                          <a:ea typeface="+mn-ea"/>
                          <a:cs typeface="+mn-cs"/>
                        </a:rPr>
                        <a:t>Return</a:t>
                      </a:r>
                      <a:endParaRPr lang="en-US" dirty="0"/>
                    </a:p>
                  </a:txBody>
                  <a:tcPr/>
                </a:tc>
                <a:tc>
                  <a:txBody>
                    <a:bodyPr/>
                    <a:lstStyle/>
                    <a:p>
                      <a:r>
                        <a:rPr lang="en-US" sz="1800" b="0" i="0" u="none" strike="noStrike" kern="1200" baseline="0" dirty="0" smtClean="0">
                          <a:solidFill>
                            <a:schemeClr val="dk1"/>
                          </a:solidFill>
                          <a:latin typeface="+mn-lt"/>
                          <a:ea typeface="+mn-ea"/>
                          <a:cs typeface="+mn-cs"/>
                        </a:rPr>
                        <a:t>Registered Person</a:t>
                      </a:r>
                      <a:endParaRPr lang="en-US" dirty="0"/>
                    </a:p>
                  </a:txBody>
                  <a:tcPr/>
                </a:tc>
                <a:tc>
                  <a:txBody>
                    <a:bodyPr/>
                    <a:lstStyle/>
                    <a:p>
                      <a:r>
                        <a:rPr lang="en-US" sz="1800" b="1" i="0" u="none" strike="noStrike" kern="1200" baseline="0" dirty="0" smtClean="0">
                          <a:solidFill>
                            <a:schemeClr val="dk1"/>
                          </a:solidFill>
                          <a:latin typeface="+mn-lt"/>
                          <a:ea typeface="+mn-ea"/>
                          <a:cs typeface="+mn-cs"/>
                        </a:rPr>
                        <a:t>20th </a:t>
                      </a:r>
                      <a:r>
                        <a:rPr lang="en-US" sz="1800" b="0" i="0" u="none" strike="noStrike" kern="1200" baseline="0" dirty="0" smtClean="0">
                          <a:solidFill>
                            <a:schemeClr val="dk1"/>
                          </a:solidFill>
                          <a:latin typeface="+mn-lt"/>
                          <a:ea typeface="+mn-ea"/>
                          <a:cs typeface="+mn-cs"/>
                        </a:rPr>
                        <a:t>of the next month</a:t>
                      </a:r>
                      <a:endParaRPr lang="en-US" dirty="0"/>
                    </a:p>
                  </a:txBody>
                  <a:tcPr/>
                </a:tc>
              </a:tr>
              <a:tr h="1145386">
                <a:tc>
                  <a:txBody>
                    <a:bodyPr/>
                    <a:lstStyle/>
                    <a:p>
                      <a:r>
                        <a:rPr lang="en-US" sz="1800" b="1" i="0" u="none" strike="noStrike" kern="1200" baseline="0" dirty="0" smtClean="0">
                          <a:solidFill>
                            <a:schemeClr val="dk1"/>
                          </a:solidFill>
                          <a:latin typeface="+mn-lt"/>
                          <a:ea typeface="+mn-ea"/>
                          <a:cs typeface="+mn-cs"/>
                        </a:rPr>
                        <a:t>GSTR-4</a:t>
                      </a:r>
                      <a:endParaRPr lang="en-US" dirty="0"/>
                    </a:p>
                  </a:txBody>
                  <a:tcPr/>
                </a:tc>
                <a:tc>
                  <a:txBody>
                    <a:bodyPr/>
                    <a:lstStyle/>
                    <a:p>
                      <a:r>
                        <a:rPr lang="en-US" sz="1800" b="1" i="0" u="none" strike="noStrike" kern="1200" baseline="0" dirty="0" smtClean="0">
                          <a:solidFill>
                            <a:schemeClr val="dk1"/>
                          </a:solidFill>
                          <a:latin typeface="+mn-lt"/>
                          <a:ea typeface="+mn-ea"/>
                          <a:cs typeface="+mn-cs"/>
                        </a:rPr>
                        <a:t>Quarterly </a:t>
                      </a:r>
                      <a:r>
                        <a:rPr lang="en-US" sz="1800" b="0" i="0" u="none" strike="noStrike" kern="1200" baseline="0" dirty="0" smtClean="0">
                          <a:solidFill>
                            <a:schemeClr val="dk1"/>
                          </a:solidFill>
                          <a:latin typeface="+mn-lt"/>
                          <a:ea typeface="+mn-ea"/>
                          <a:cs typeface="+mn-cs"/>
                        </a:rPr>
                        <a:t>Return</a:t>
                      </a:r>
                      <a:endParaRPr lang="en-US" dirty="0"/>
                    </a:p>
                  </a:txBody>
                  <a:tcPr/>
                </a:tc>
                <a:tc>
                  <a:txBody>
                    <a:bodyPr/>
                    <a:lstStyle/>
                    <a:p>
                      <a:r>
                        <a:rPr lang="en-US" sz="1800" b="0" i="0" u="none" strike="noStrike" kern="1200" baseline="0" dirty="0" smtClean="0">
                          <a:solidFill>
                            <a:schemeClr val="dk1"/>
                          </a:solidFill>
                          <a:latin typeface="+mn-lt"/>
                          <a:ea typeface="+mn-ea"/>
                          <a:cs typeface="+mn-cs"/>
                        </a:rPr>
                        <a:t>Taxable Person opting</a:t>
                      </a:r>
                    </a:p>
                    <a:p>
                      <a:r>
                        <a:rPr lang="en-US" sz="1800" b="0" i="0" u="none" strike="noStrike" kern="1200" baseline="0" dirty="0" smtClean="0">
                          <a:solidFill>
                            <a:schemeClr val="dk1"/>
                          </a:solidFill>
                          <a:latin typeface="+mn-lt"/>
                          <a:ea typeface="+mn-ea"/>
                          <a:cs typeface="+mn-cs"/>
                        </a:rPr>
                        <a:t>for Composition Levy</a:t>
                      </a:r>
                      <a:endParaRPr lang="en-US" dirty="0"/>
                    </a:p>
                  </a:txBody>
                  <a:tcPr/>
                </a:tc>
                <a:tc>
                  <a:txBody>
                    <a:bodyPr/>
                    <a:lstStyle/>
                    <a:p>
                      <a:r>
                        <a:rPr lang="en-US" sz="1800" b="1" i="0" u="none" strike="noStrike" kern="1200" baseline="0" dirty="0" smtClean="0">
                          <a:solidFill>
                            <a:schemeClr val="dk1"/>
                          </a:solidFill>
                          <a:latin typeface="+mn-lt"/>
                          <a:ea typeface="+mn-ea"/>
                          <a:cs typeface="+mn-cs"/>
                        </a:rPr>
                        <a:t>18th </a:t>
                      </a:r>
                      <a:r>
                        <a:rPr lang="en-US" sz="1800" b="0" i="0" u="none" strike="noStrike" kern="1200" baseline="0" dirty="0" smtClean="0">
                          <a:solidFill>
                            <a:schemeClr val="dk1"/>
                          </a:solidFill>
                          <a:latin typeface="+mn-lt"/>
                          <a:ea typeface="+mn-ea"/>
                          <a:cs typeface="+mn-cs"/>
                        </a:rPr>
                        <a:t>of the month</a:t>
                      </a:r>
                    </a:p>
                    <a:p>
                      <a:r>
                        <a:rPr lang="en-US" sz="1800" b="0" i="0" u="none" strike="noStrike" kern="1200" baseline="0" dirty="0" smtClean="0">
                          <a:solidFill>
                            <a:schemeClr val="dk1"/>
                          </a:solidFill>
                          <a:latin typeface="+mn-lt"/>
                          <a:ea typeface="+mn-ea"/>
                          <a:cs typeface="+mn-cs"/>
                        </a:rPr>
                        <a:t>succeeding the quarter</a:t>
                      </a:r>
                      <a:endParaRPr lang="en-US" dirty="0"/>
                    </a:p>
                  </a:txBody>
                  <a:tcPr/>
                </a:tc>
              </a:tr>
              <a:tr h="464518">
                <a:tc>
                  <a:txBody>
                    <a:bodyPr/>
                    <a:lstStyle/>
                    <a:p>
                      <a:r>
                        <a:rPr lang="en-US" sz="1800" b="1" i="0" u="none" strike="noStrike" kern="1200" baseline="0" dirty="0" smtClean="0">
                          <a:solidFill>
                            <a:schemeClr val="dk1"/>
                          </a:solidFill>
                          <a:latin typeface="+mn-lt"/>
                          <a:ea typeface="+mn-ea"/>
                          <a:cs typeface="+mn-cs"/>
                        </a:rPr>
                        <a:t>GSTR-5</a:t>
                      </a:r>
                      <a:endParaRPr lang="en-US" dirty="0"/>
                    </a:p>
                  </a:txBody>
                  <a:tcPr/>
                </a:tc>
                <a:tc>
                  <a:txBody>
                    <a:bodyPr/>
                    <a:lstStyle/>
                    <a:p>
                      <a:r>
                        <a:rPr lang="en-US" sz="1800" b="1" i="0" u="none" strike="noStrike" kern="1200" baseline="0" dirty="0" smtClean="0">
                          <a:solidFill>
                            <a:schemeClr val="dk1"/>
                          </a:solidFill>
                          <a:latin typeface="+mn-lt"/>
                          <a:ea typeface="+mn-ea"/>
                          <a:cs typeface="+mn-cs"/>
                        </a:rPr>
                        <a:t>Monthly </a:t>
                      </a:r>
                      <a:r>
                        <a:rPr lang="en-US" sz="1800" b="0" i="0" u="none" strike="noStrike" kern="1200" baseline="0" dirty="0" smtClean="0">
                          <a:solidFill>
                            <a:schemeClr val="dk1"/>
                          </a:solidFill>
                          <a:latin typeface="+mn-lt"/>
                          <a:ea typeface="+mn-ea"/>
                          <a:cs typeface="+mn-cs"/>
                        </a:rPr>
                        <a:t>Return for a Non-</a:t>
                      </a:r>
                    </a:p>
                    <a:p>
                      <a:r>
                        <a:rPr lang="en-US" sz="1800" b="0" i="0" u="none" strike="noStrike" kern="1200" baseline="0" dirty="0" smtClean="0">
                          <a:solidFill>
                            <a:schemeClr val="dk1"/>
                          </a:solidFill>
                          <a:latin typeface="+mn-lt"/>
                          <a:ea typeface="+mn-ea"/>
                          <a:cs typeface="+mn-cs"/>
                        </a:rPr>
                        <a:t>Resident taxpayer</a:t>
                      </a:r>
                      <a:endParaRPr lang="en-US" dirty="0"/>
                    </a:p>
                  </a:txBody>
                  <a:tcPr/>
                </a:tc>
                <a:tc>
                  <a:txBody>
                    <a:bodyPr/>
                    <a:lstStyle/>
                    <a:p>
                      <a:r>
                        <a:rPr lang="en-US" sz="1800" b="0" i="0" u="none" strike="noStrike" kern="1200" baseline="0" dirty="0" smtClean="0">
                          <a:solidFill>
                            <a:schemeClr val="dk1"/>
                          </a:solidFill>
                          <a:latin typeface="+mn-lt"/>
                          <a:ea typeface="+mn-ea"/>
                          <a:cs typeface="+mn-cs"/>
                        </a:rPr>
                        <a:t>Non-resident</a:t>
                      </a:r>
                    </a:p>
                    <a:p>
                      <a:r>
                        <a:rPr lang="en-US" sz="1800" b="0" i="0" u="none" strike="noStrike" kern="1200" baseline="0" dirty="0" smtClean="0">
                          <a:solidFill>
                            <a:schemeClr val="dk1"/>
                          </a:solidFill>
                          <a:latin typeface="+mn-lt"/>
                          <a:ea typeface="+mn-ea"/>
                          <a:cs typeface="+mn-cs"/>
                        </a:rPr>
                        <a:t>Taxpayer</a:t>
                      </a:r>
                      <a:endParaRPr lang="en-US" dirty="0"/>
                    </a:p>
                  </a:txBody>
                  <a:tcPr/>
                </a:tc>
                <a:tc>
                  <a:txBody>
                    <a:bodyPr/>
                    <a:lstStyle/>
                    <a:p>
                      <a:r>
                        <a:rPr lang="en-US" sz="1800" b="1" i="0" u="none" strike="noStrike" kern="1200" baseline="0" dirty="0" smtClean="0">
                          <a:solidFill>
                            <a:schemeClr val="dk1"/>
                          </a:solidFill>
                          <a:latin typeface="+mn-lt"/>
                          <a:ea typeface="+mn-ea"/>
                          <a:cs typeface="+mn-cs"/>
                        </a:rPr>
                        <a:t>20th </a:t>
                      </a:r>
                      <a:r>
                        <a:rPr lang="en-US" sz="1800" b="0" i="0" u="none" strike="noStrike" kern="1200" baseline="0" dirty="0" smtClean="0">
                          <a:solidFill>
                            <a:schemeClr val="dk1"/>
                          </a:solidFill>
                          <a:latin typeface="+mn-lt"/>
                          <a:ea typeface="+mn-ea"/>
                          <a:cs typeface="+mn-cs"/>
                        </a:rPr>
                        <a:t>of the month</a:t>
                      </a:r>
                    </a:p>
                    <a:p>
                      <a:r>
                        <a:rPr lang="en-US" sz="1800" b="0" i="0" u="none" strike="noStrike" kern="1200" baseline="0" dirty="0" smtClean="0">
                          <a:solidFill>
                            <a:schemeClr val="dk1"/>
                          </a:solidFill>
                          <a:latin typeface="+mn-lt"/>
                          <a:ea typeface="+mn-ea"/>
                          <a:cs typeface="+mn-cs"/>
                        </a:rPr>
                        <a:t>succeeding the tax period</a:t>
                      </a:r>
                    </a:p>
                    <a:p>
                      <a:r>
                        <a:rPr lang="en-US" sz="1800" b="0" i="0" u="none" strike="noStrike" kern="1200" baseline="0" dirty="0" smtClean="0">
                          <a:solidFill>
                            <a:schemeClr val="dk1"/>
                          </a:solidFill>
                          <a:latin typeface="+mn-lt"/>
                          <a:ea typeface="+mn-ea"/>
                          <a:cs typeface="+mn-cs"/>
                        </a:rPr>
                        <a:t>&amp; within 7 days after</a:t>
                      </a:r>
                    </a:p>
                    <a:p>
                      <a:r>
                        <a:rPr lang="en-US" sz="1800" b="0" i="0" u="none" strike="noStrike" kern="1200" baseline="0" dirty="0" smtClean="0">
                          <a:solidFill>
                            <a:schemeClr val="dk1"/>
                          </a:solidFill>
                          <a:latin typeface="+mn-lt"/>
                          <a:ea typeface="+mn-ea"/>
                          <a:cs typeface="+mn-cs"/>
                        </a:rPr>
                        <a:t>expiry of registration</a:t>
                      </a:r>
                      <a:endParaRPr lang="en-US" dirty="0"/>
                    </a:p>
                  </a:txBody>
                  <a:tcPr/>
                </a:tc>
              </a:tr>
            </a:tbl>
          </a:graphicData>
        </a:graphic>
      </p:graphicFrame>
      <p:sp>
        <p:nvSpPr>
          <p:cNvPr id="2" name="Title 1"/>
          <p:cNvSpPr>
            <a:spLocks noGrp="1"/>
          </p:cNvSpPr>
          <p:nvPr>
            <p:ph type="title"/>
          </p:nvPr>
        </p:nvSpPr>
        <p:spPr>
          <a:xfrm>
            <a:off x="457200" y="274638"/>
            <a:ext cx="8229600" cy="715962"/>
          </a:xfrm>
        </p:spPr>
        <p:txBody>
          <a:bodyPr>
            <a:normAutofit fontScale="90000"/>
          </a:bodyPr>
          <a:lstStyle/>
          <a:p>
            <a:r>
              <a:rPr lang="en-US" b="1" dirty="0"/>
              <a:t>RETURNS</a:t>
            </a:r>
            <a:endParaRPr lang="en-US" dirty="0"/>
          </a:p>
        </p:txBody>
      </p:sp>
    </p:spTree>
    <p:extLst>
      <p:ext uri="{BB962C8B-B14F-4D97-AF65-F5344CB8AC3E}">
        <p14:creationId xmlns:p14="http://schemas.microsoft.com/office/powerpoint/2010/main" xmlns="" val="2158642400"/>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mph" presetSubtype="0" fill="hold" nodeType="clickEffect">
                                  <p:stCondLst>
                                    <p:cond delay="0"/>
                                  </p:stCondLst>
                                  <p:childTnLst>
                                    <p:animEffect transition="out" filter="fade">
                                      <p:cBhvr>
                                        <p:cTn id="12" dur="500" tmFilter="0, 0; .2, .5; .8, .5; 1, 0"/>
                                        <p:tgtEl>
                                          <p:spTgt spid="5"/>
                                        </p:tgtEl>
                                      </p:cBhvr>
                                    </p:animEffect>
                                    <p:animScale>
                                      <p:cBhvr>
                                        <p:cTn id="13"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smtClean="0"/>
              <a:t> </a:t>
            </a:r>
            <a:r>
              <a:rPr lang="en-US" sz="2000" b="1" dirty="0"/>
              <a:t>1. Application for registration </a:t>
            </a:r>
            <a:r>
              <a:rPr lang="en-US" sz="2000" dirty="0" smtClean="0"/>
              <a:t> </a:t>
            </a:r>
            <a:endParaRPr lang="en-US" sz="2000" dirty="0"/>
          </a:p>
          <a:p>
            <a:r>
              <a:rPr lang="en-US" sz="2000" dirty="0"/>
              <a:t>Every person </a:t>
            </a:r>
            <a:r>
              <a:rPr lang="en-US" sz="2000" dirty="0" smtClean="0"/>
              <a:t>who </a:t>
            </a:r>
            <a:r>
              <a:rPr lang="en-US" sz="2000" dirty="0"/>
              <a:t>is liable to be registered </a:t>
            </a:r>
            <a:r>
              <a:rPr lang="en-US" sz="2000" dirty="0" smtClean="0"/>
              <a:t>under sec.25(1) &amp; every </a:t>
            </a:r>
            <a:r>
              <a:rPr lang="en-US" sz="2000" dirty="0"/>
              <a:t>person seeking registration under </a:t>
            </a:r>
            <a:r>
              <a:rPr lang="en-US" sz="2000" dirty="0" smtClean="0"/>
              <a:t>sec.25(3) shall</a:t>
            </a:r>
            <a:r>
              <a:rPr lang="en-US" sz="2000" dirty="0"/>
              <a:t>, </a:t>
            </a:r>
            <a:r>
              <a:rPr lang="en-US" sz="2000" dirty="0" smtClean="0"/>
              <a:t>before </a:t>
            </a:r>
            <a:r>
              <a:rPr lang="en-US" sz="2000" dirty="0"/>
              <a:t>applying for registration, declare his Permanent Account Number (PAN), mobile number, e-mail address, State or Union territory in </a:t>
            </a:r>
            <a:r>
              <a:rPr lang="en-US" sz="2000" b="1" dirty="0"/>
              <a:t>Part A </a:t>
            </a:r>
            <a:r>
              <a:rPr lang="en-US" sz="2000" dirty="0"/>
              <a:t>of </a:t>
            </a:r>
            <a:r>
              <a:rPr lang="en-US" sz="2000" b="1" dirty="0"/>
              <a:t>FORM GST REG-01 </a:t>
            </a:r>
            <a:r>
              <a:rPr lang="en-US" sz="2000" dirty="0"/>
              <a:t>on the Common Portal either directly </a:t>
            </a:r>
            <a:r>
              <a:rPr lang="en-US" sz="2000" b="1" dirty="0"/>
              <a:t>or</a:t>
            </a:r>
            <a:r>
              <a:rPr lang="en-US" sz="2000" dirty="0"/>
              <a:t> through a Facilitation Centre notified by the </a:t>
            </a:r>
            <a:r>
              <a:rPr lang="en-US" sz="2000" dirty="0" smtClean="0"/>
              <a:t>Commissioner.</a:t>
            </a:r>
            <a:endParaRPr lang="en-US" sz="2000" dirty="0"/>
          </a:p>
          <a:p>
            <a:r>
              <a:rPr lang="en-US" sz="2000" dirty="0" smtClean="0"/>
              <a:t>The PAN, mobile number, e-mail shall be verified &amp; on </a:t>
            </a:r>
            <a:r>
              <a:rPr lang="en-US" sz="2000" dirty="0"/>
              <a:t>successful </a:t>
            </a:r>
            <a:r>
              <a:rPr lang="en-US" sz="2000" dirty="0" smtClean="0"/>
              <a:t>verification a </a:t>
            </a:r>
            <a:r>
              <a:rPr lang="en-US" sz="2000" dirty="0"/>
              <a:t>temporary reference number shall be generated and communicated to the applicant on the said mobile number and e-mail address. </a:t>
            </a:r>
            <a:r>
              <a:rPr lang="en-US" sz="2000" dirty="0" smtClean="0"/>
              <a:t>  </a:t>
            </a:r>
          </a:p>
          <a:p>
            <a:pPr marL="0" indent="0">
              <a:buNone/>
            </a:pPr>
            <a:endParaRPr lang="en-US" sz="2000" dirty="0"/>
          </a:p>
        </p:txBody>
      </p:sp>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a:t>REGISTRATION </a:t>
            </a:r>
            <a:endParaRPr lang="en-US" dirty="0"/>
          </a:p>
        </p:txBody>
      </p:sp>
    </p:spTree>
    <p:extLst>
      <p:ext uri="{BB962C8B-B14F-4D97-AF65-F5344CB8AC3E}">
        <p14:creationId xmlns:p14="http://schemas.microsoft.com/office/powerpoint/2010/main" xmlns="" val="788840390"/>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674520553"/>
              </p:ext>
            </p:extLst>
          </p:nvPr>
        </p:nvGraphicFramePr>
        <p:xfrm>
          <a:off x="457200" y="76200"/>
          <a:ext cx="8229600" cy="8410009"/>
        </p:xfrm>
        <a:graphic>
          <a:graphicData uri="http://schemas.openxmlformats.org/drawingml/2006/table">
            <a:tbl>
              <a:tblPr firstRow="1" bandRow="1">
                <a:tableStyleId>{5C22544A-7EE6-4342-B048-85BDC9FD1C3A}</a:tableStyleId>
              </a:tblPr>
              <a:tblGrid>
                <a:gridCol w="990600"/>
                <a:gridCol w="2209800"/>
                <a:gridCol w="2438400"/>
                <a:gridCol w="2590800"/>
              </a:tblGrid>
              <a:tr h="231071">
                <a:tc>
                  <a:txBody>
                    <a:bodyPr/>
                    <a:lstStyle/>
                    <a:p>
                      <a:r>
                        <a:rPr lang="en-US" sz="1800" b="1" i="0" u="none" strike="noStrike" kern="1200" baseline="0" dirty="0" smtClean="0">
                          <a:solidFill>
                            <a:schemeClr val="lt1"/>
                          </a:solidFill>
                          <a:latin typeface="+mn-lt"/>
                          <a:ea typeface="+mn-ea"/>
                          <a:cs typeface="+mn-cs"/>
                        </a:rPr>
                        <a:t>GSTR-6</a:t>
                      </a:r>
                      <a:endParaRPr lang="en-US" dirty="0"/>
                    </a:p>
                  </a:txBody>
                  <a:tcPr/>
                </a:tc>
                <a:tc>
                  <a:txBody>
                    <a:bodyPr/>
                    <a:lstStyle/>
                    <a:p>
                      <a:r>
                        <a:rPr lang="en-US" sz="1800" b="1" i="0" u="none" strike="noStrike" kern="1200" baseline="0" dirty="0" smtClean="0">
                          <a:solidFill>
                            <a:schemeClr val="lt1"/>
                          </a:solidFill>
                          <a:latin typeface="+mn-lt"/>
                          <a:ea typeface="+mn-ea"/>
                          <a:cs typeface="+mn-cs"/>
                        </a:rPr>
                        <a:t>Monthly </a:t>
                      </a:r>
                      <a:r>
                        <a:rPr lang="en-US" sz="1800" b="0" i="0" u="none" strike="noStrike" kern="1200" baseline="0" dirty="0" smtClean="0">
                          <a:solidFill>
                            <a:schemeClr val="lt1"/>
                          </a:solidFill>
                          <a:latin typeface="+mn-lt"/>
                          <a:ea typeface="+mn-ea"/>
                          <a:cs typeface="+mn-cs"/>
                        </a:rPr>
                        <a:t>Return for an </a:t>
                      </a:r>
                      <a:r>
                        <a:rPr lang="en-US" sz="1800" b="1" i="0" u="none" strike="noStrike" kern="1200" baseline="0" dirty="0" smtClean="0">
                          <a:solidFill>
                            <a:schemeClr val="lt1"/>
                          </a:solidFill>
                          <a:latin typeface="+mn-lt"/>
                          <a:ea typeface="+mn-ea"/>
                          <a:cs typeface="+mn-cs"/>
                        </a:rPr>
                        <a:t>Input</a:t>
                      </a:r>
                    </a:p>
                    <a:p>
                      <a:r>
                        <a:rPr lang="en-US" sz="1800" b="1" i="0" u="none" strike="noStrike" kern="1200" baseline="0" dirty="0" smtClean="0">
                          <a:solidFill>
                            <a:schemeClr val="lt1"/>
                          </a:solidFill>
                          <a:latin typeface="+mn-lt"/>
                          <a:ea typeface="+mn-ea"/>
                          <a:cs typeface="+mn-cs"/>
                        </a:rPr>
                        <a:t>Service Distributor (ISD)</a:t>
                      </a:r>
                      <a:endParaRPr lang="en-US" dirty="0"/>
                    </a:p>
                  </a:txBody>
                  <a:tcPr/>
                </a:tc>
                <a:tc>
                  <a:txBody>
                    <a:bodyPr/>
                    <a:lstStyle/>
                    <a:p>
                      <a:r>
                        <a:rPr lang="en-US" sz="1800" b="0" i="0" u="none" strike="noStrike" kern="1200" baseline="0" dirty="0" smtClean="0">
                          <a:solidFill>
                            <a:schemeClr val="lt1"/>
                          </a:solidFill>
                          <a:latin typeface="+mn-lt"/>
                          <a:ea typeface="+mn-ea"/>
                          <a:cs typeface="+mn-cs"/>
                        </a:rPr>
                        <a:t>Input Service</a:t>
                      </a:r>
                    </a:p>
                    <a:p>
                      <a:r>
                        <a:rPr lang="en-US" sz="1800" b="0" i="0" u="none" strike="noStrike" kern="1200" baseline="0" dirty="0" smtClean="0">
                          <a:solidFill>
                            <a:schemeClr val="lt1"/>
                          </a:solidFill>
                          <a:latin typeface="+mn-lt"/>
                          <a:ea typeface="+mn-ea"/>
                          <a:cs typeface="+mn-cs"/>
                        </a:rPr>
                        <a:t>Distributor</a:t>
                      </a:r>
                      <a:endParaRPr lang="en-US" dirty="0"/>
                    </a:p>
                  </a:txBody>
                  <a:tcPr/>
                </a:tc>
                <a:tc>
                  <a:txBody>
                    <a:bodyPr/>
                    <a:lstStyle/>
                    <a:p>
                      <a:r>
                        <a:rPr lang="en-US" sz="1800" b="1" i="0" u="none" strike="noStrike" kern="1200" baseline="0" dirty="0" smtClean="0">
                          <a:solidFill>
                            <a:schemeClr val="lt1"/>
                          </a:solidFill>
                          <a:latin typeface="+mn-lt"/>
                          <a:ea typeface="+mn-ea"/>
                          <a:cs typeface="+mn-cs"/>
                        </a:rPr>
                        <a:t>13th </a:t>
                      </a:r>
                      <a:r>
                        <a:rPr lang="en-US" sz="1800" b="0" i="0" u="none" strike="noStrike" kern="1200" baseline="0" dirty="0" smtClean="0">
                          <a:solidFill>
                            <a:schemeClr val="lt1"/>
                          </a:solidFill>
                          <a:latin typeface="+mn-lt"/>
                          <a:ea typeface="+mn-ea"/>
                          <a:cs typeface="+mn-cs"/>
                        </a:rPr>
                        <a:t>of the next month</a:t>
                      </a:r>
                      <a:endParaRPr lang="en-US" dirty="0"/>
                    </a:p>
                  </a:txBody>
                  <a:tcPr/>
                </a:tc>
              </a:tr>
              <a:tr h="726577">
                <a:tc>
                  <a:txBody>
                    <a:bodyPr/>
                    <a:lstStyle/>
                    <a:p>
                      <a:r>
                        <a:rPr lang="en-US" sz="1800" b="1" i="0" u="none" strike="noStrike" kern="1200" baseline="0" dirty="0" smtClean="0">
                          <a:solidFill>
                            <a:schemeClr val="dk1"/>
                          </a:solidFill>
                          <a:latin typeface="+mn-lt"/>
                          <a:ea typeface="+mn-ea"/>
                          <a:cs typeface="+mn-cs"/>
                        </a:rPr>
                        <a:t>GSTR-7</a:t>
                      </a:r>
                      <a:endParaRPr lang="en-US" dirty="0"/>
                    </a:p>
                  </a:txBody>
                  <a:tcPr/>
                </a:tc>
                <a:tc>
                  <a:txBody>
                    <a:bodyPr/>
                    <a:lstStyle/>
                    <a:p>
                      <a:r>
                        <a:rPr lang="en-US" sz="1800" b="1" i="0" u="none" strike="noStrike" kern="1200" baseline="0" dirty="0" smtClean="0">
                          <a:solidFill>
                            <a:schemeClr val="dk1"/>
                          </a:solidFill>
                          <a:latin typeface="+mn-lt"/>
                          <a:ea typeface="+mn-ea"/>
                          <a:cs typeface="+mn-cs"/>
                        </a:rPr>
                        <a:t>Monthly Return </a:t>
                      </a:r>
                      <a:r>
                        <a:rPr lang="en-US" sz="1800" b="0" i="0" u="none" strike="noStrike" kern="1200" baseline="0" dirty="0" smtClean="0">
                          <a:solidFill>
                            <a:schemeClr val="dk1"/>
                          </a:solidFill>
                          <a:latin typeface="+mn-lt"/>
                          <a:ea typeface="+mn-ea"/>
                          <a:cs typeface="+mn-cs"/>
                        </a:rPr>
                        <a:t>for </a:t>
                      </a:r>
                      <a:r>
                        <a:rPr lang="en-US" sz="1800" b="1" i="0" u="none" strike="noStrike" kern="1200" baseline="0" dirty="0" smtClean="0">
                          <a:solidFill>
                            <a:schemeClr val="dk1"/>
                          </a:solidFill>
                          <a:latin typeface="+mn-lt"/>
                          <a:ea typeface="+mn-ea"/>
                          <a:cs typeface="+mn-cs"/>
                        </a:rPr>
                        <a:t>Tax</a:t>
                      </a:r>
                    </a:p>
                    <a:p>
                      <a:r>
                        <a:rPr lang="en-US" sz="1800" b="1" i="0" u="none" strike="noStrike" kern="1200" baseline="0" dirty="0" err="1" smtClean="0">
                          <a:solidFill>
                            <a:schemeClr val="dk1"/>
                          </a:solidFill>
                          <a:latin typeface="+mn-lt"/>
                          <a:ea typeface="+mn-ea"/>
                          <a:cs typeface="+mn-cs"/>
                        </a:rPr>
                        <a:t>Deductor</a:t>
                      </a:r>
                      <a:endParaRPr lang="en-US" dirty="0"/>
                    </a:p>
                  </a:txBody>
                  <a:tcPr/>
                </a:tc>
                <a:tc>
                  <a:txBody>
                    <a:bodyPr/>
                    <a:lstStyle/>
                    <a:p>
                      <a:r>
                        <a:rPr lang="en-US" sz="1800" b="0" i="0" u="none" strike="noStrike" kern="1200" baseline="0" dirty="0" smtClean="0">
                          <a:solidFill>
                            <a:schemeClr val="dk1"/>
                          </a:solidFill>
                          <a:latin typeface="+mn-lt"/>
                          <a:ea typeface="+mn-ea"/>
                          <a:cs typeface="+mn-cs"/>
                        </a:rPr>
                        <a:t>Tax </a:t>
                      </a:r>
                      <a:r>
                        <a:rPr lang="en-US" sz="1800" b="0" i="0" u="none" strike="noStrike" kern="1200" baseline="0" dirty="0" err="1" smtClean="0">
                          <a:solidFill>
                            <a:schemeClr val="dk1"/>
                          </a:solidFill>
                          <a:latin typeface="+mn-lt"/>
                          <a:ea typeface="+mn-ea"/>
                          <a:cs typeface="+mn-cs"/>
                        </a:rPr>
                        <a:t>Deductor</a:t>
                      </a:r>
                      <a:endParaRPr lang="en-US" dirty="0"/>
                    </a:p>
                  </a:txBody>
                  <a:tcPr/>
                </a:tc>
                <a:tc>
                  <a:txBody>
                    <a:bodyPr/>
                    <a:lstStyle/>
                    <a:p>
                      <a:r>
                        <a:rPr lang="en-US" sz="1800" b="1" i="0" u="none" strike="noStrike" kern="1200" baseline="0" dirty="0" smtClean="0">
                          <a:solidFill>
                            <a:schemeClr val="dk1"/>
                          </a:solidFill>
                          <a:latin typeface="+mn-lt"/>
                          <a:ea typeface="+mn-ea"/>
                          <a:cs typeface="+mn-cs"/>
                        </a:rPr>
                        <a:t>10th </a:t>
                      </a:r>
                      <a:r>
                        <a:rPr lang="en-US" sz="1800" b="0" i="0" u="none" strike="noStrike" kern="1200" baseline="0" dirty="0" smtClean="0">
                          <a:solidFill>
                            <a:schemeClr val="dk1"/>
                          </a:solidFill>
                          <a:latin typeface="+mn-lt"/>
                          <a:ea typeface="+mn-ea"/>
                          <a:cs typeface="+mn-cs"/>
                        </a:rPr>
                        <a:t>of the next month</a:t>
                      </a:r>
                      <a:endParaRPr lang="en-US" dirty="0"/>
                    </a:p>
                  </a:txBody>
                  <a:tcPr/>
                </a:tc>
              </a:tr>
              <a:tr h="1660748">
                <a:tc>
                  <a:txBody>
                    <a:bodyPr/>
                    <a:lstStyle/>
                    <a:p>
                      <a:r>
                        <a:rPr lang="en-US" sz="1800" b="1" i="0" u="none" strike="noStrike" kern="1200" baseline="0" dirty="0" smtClean="0">
                          <a:solidFill>
                            <a:schemeClr val="dk1"/>
                          </a:solidFill>
                          <a:latin typeface="+mn-lt"/>
                          <a:ea typeface="+mn-ea"/>
                          <a:cs typeface="+mn-cs"/>
                        </a:rPr>
                        <a:t>GSTR-8</a:t>
                      </a:r>
                      <a:endParaRPr lang="en-US" dirty="0"/>
                    </a:p>
                  </a:txBody>
                  <a:tcPr/>
                </a:tc>
                <a:tc>
                  <a:txBody>
                    <a:bodyPr/>
                    <a:lstStyle/>
                    <a:p>
                      <a:r>
                        <a:rPr lang="en-US" sz="1800" b="1" i="0" u="none" strike="noStrike" kern="1200" baseline="0" dirty="0" smtClean="0">
                          <a:solidFill>
                            <a:schemeClr val="dk1"/>
                          </a:solidFill>
                          <a:latin typeface="+mn-lt"/>
                          <a:ea typeface="+mn-ea"/>
                          <a:cs typeface="+mn-cs"/>
                        </a:rPr>
                        <a:t>Monthly </a:t>
                      </a:r>
                      <a:r>
                        <a:rPr lang="en-US" sz="1800" b="0" i="0" u="none" strike="noStrike" kern="1200" baseline="0" dirty="0" smtClean="0">
                          <a:solidFill>
                            <a:schemeClr val="dk1"/>
                          </a:solidFill>
                          <a:latin typeface="+mn-lt"/>
                          <a:ea typeface="+mn-ea"/>
                          <a:cs typeface="+mn-cs"/>
                        </a:rPr>
                        <a:t>Statement for </a:t>
                      </a:r>
                      <a:r>
                        <a:rPr lang="en-US" sz="1800" b="1" i="0" u="none" strike="noStrike" kern="1200" baseline="0" dirty="0" smtClean="0">
                          <a:solidFill>
                            <a:schemeClr val="dk1"/>
                          </a:solidFill>
                          <a:latin typeface="+mn-lt"/>
                          <a:ea typeface="+mn-ea"/>
                          <a:cs typeface="+mn-cs"/>
                        </a:rPr>
                        <a:t>Ecommerce Operator</a:t>
                      </a:r>
                    </a:p>
                    <a:p>
                      <a:r>
                        <a:rPr lang="en-US" sz="1800" b="0" i="0" u="none" strike="noStrike" kern="1200" baseline="0" dirty="0" smtClean="0">
                          <a:solidFill>
                            <a:schemeClr val="dk1"/>
                          </a:solidFill>
                          <a:latin typeface="+mn-lt"/>
                          <a:ea typeface="+mn-ea"/>
                          <a:cs typeface="+mn-cs"/>
                        </a:rPr>
                        <a:t>depicting supplies effecting</a:t>
                      </a:r>
                    </a:p>
                    <a:p>
                      <a:r>
                        <a:rPr lang="en-US" sz="1800" b="0" i="0" u="none" strike="noStrike" kern="1200" baseline="0" dirty="0" smtClean="0">
                          <a:solidFill>
                            <a:schemeClr val="dk1"/>
                          </a:solidFill>
                          <a:latin typeface="+mn-lt"/>
                          <a:ea typeface="+mn-ea"/>
                          <a:cs typeface="+mn-cs"/>
                        </a:rPr>
                        <a:t>through it</a:t>
                      </a:r>
                      <a:endParaRPr lang="en-US" dirty="0"/>
                    </a:p>
                  </a:txBody>
                  <a:tcPr/>
                </a:tc>
                <a:tc>
                  <a:txBody>
                    <a:bodyPr/>
                    <a:lstStyle/>
                    <a:p>
                      <a:r>
                        <a:rPr lang="en-US" sz="1800" b="0" i="0" u="none" strike="noStrike" kern="1200" baseline="0" dirty="0" smtClean="0">
                          <a:solidFill>
                            <a:schemeClr val="dk1"/>
                          </a:solidFill>
                          <a:latin typeface="+mn-lt"/>
                          <a:ea typeface="+mn-ea"/>
                          <a:cs typeface="+mn-cs"/>
                        </a:rPr>
                        <a:t>E-Commerce Operator</a:t>
                      </a:r>
                      <a:endParaRPr lang="en-US" dirty="0"/>
                    </a:p>
                  </a:txBody>
                  <a:tcPr/>
                </a:tc>
                <a:tc>
                  <a:txBody>
                    <a:bodyPr/>
                    <a:lstStyle/>
                    <a:p>
                      <a:r>
                        <a:rPr lang="en-US" sz="1800" b="1" i="0" u="none" strike="noStrike" kern="1200" baseline="0" dirty="0" smtClean="0">
                          <a:solidFill>
                            <a:schemeClr val="dk1"/>
                          </a:solidFill>
                          <a:latin typeface="+mn-lt"/>
                          <a:ea typeface="+mn-ea"/>
                          <a:cs typeface="+mn-cs"/>
                        </a:rPr>
                        <a:t>10th </a:t>
                      </a:r>
                      <a:r>
                        <a:rPr lang="en-US" sz="1800" b="0" i="0" u="none" strike="noStrike" kern="1200" baseline="0" dirty="0" smtClean="0">
                          <a:solidFill>
                            <a:schemeClr val="dk1"/>
                          </a:solidFill>
                          <a:latin typeface="+mn-lt"/>
                          <a:ea typeface="+mn-ea"/>
                          <a:cs typeface="+mn-cs"/>
                        </a:rPr>
                        <a:t>of the next month</a:t>
                      </a:r>
                      <a:endParaRPr lang="en-US" dirty="0"/>
                    </a:p>
                  </a:txBody>
                  <a:tcPr/>
                </a:tc>
              </a:tr>
              <a:tr h="2283529">
                <a:tc>
                  <a:txBody>
                    <a:bodyPr/>
                    <a:lstStyle/>
                    <a:p>
                      <a:r>
                        <a:rPr lang="en-US" sz="1800" b="1" i="0" u="none" strike="noStrike" kern="1200" baseline="0" dirty="0" smtClean="0">
                          <a:solidFill>
                            <a:schemeClr val="dk1"/>
                          </a:solidFill>
                          <a:latin typeface="+mn-lt"/>
                          <a:ea typeface="+mn-ea"/>
                          <a:cs typeface="+mn-cs"/>
                        </a:rPr>
                        <a:t>GSTR-9</a:t>
                      </a:r>
                      <a:endParaRPr lang="en-US" dirty="0"/>
                    </a:p>
                  </a:txBody>
                  <a:tcPr/>
                </a:tc>
                <a:tc>
                  <a:txBody>
                    <a:bodyPr/>
                    <a:lstStyle/>
                    <a:p>
                      <a:r>
                        <a:rPr lang="en-US" sz="1800" b="1" i="0" u="none" strike="noStrike" kern="1200" baseline="0" dirty="0" smtClean="0">
                          <a:solidFill>
                            <a:schemeClr val="dk1"/>
                          </a:solidFill>
                          <a:latin typeface="+mn-lt"/>
                          <a:ea typeface="+mn-ea"/>
                          <a:cs typeface="+mn-cs"/>
                        </a:rPr>
                        <a:t>Annual Return</a:t>
                      </a:r>
                      <a:endParaRPr lang="en-US" dirty="0"/>
                    </a:p>
                  </a:txBody>
                  <a:tcPr/>
                </a:tc>
                <a:tc>
                  <a:txBody>
                    <a:bodyPr/>
                    <a:lstStyle/>
                    <a:p>
                      <a:r>
                        <a:rPr lang="en-US" sz="1800" b="0" i="0" u="none" strike="noStrike" kern="1200" baseline="0" dirty="0" smtClean="0">
                          <a:solidFill>
                            <a:schemeClr val="dk1"/>
                          </a:solidFill>
                          <a:latin typeface="+mn-lt"/>
                          <a:ea typeface="+mn-ea"/>
                          <a:cs typeface="+mn-cs"/>
                        </a:rPr>
                        <a:t>Registered Person</a:t>
                      </a:r>
                    </a:p>
                    <a:p>
                      <a:r>
                        <a:rPr lang="en-US" sz="1800" b="0" i="0" u="none" strike="noStrike" kern="1200" baseline="0" dirty="0" smtClean="0">
                          <a:solidFill>
                            <a:schemeClr val="dk1"/>
                          </a:solidFill>
                          <a:latin typeface="+mn-lt"/>
                          <a:ea typeface="+mn-ea"/>
                          <a:cs typeface="+mn-cs"/>
                        </a:rPr>
                        <a:t>other than an ISD,</a:t>
                      </a:r>
                    </a:p>
                    <a:p>
                      <a:r>
                        <a:rPr lang="en-US" sz="1800" b="0" i="0" u="none" strike="noStrike" kern="1200" baseline="0" dirty="0" smtClean="0">
                          <a:solidFill>
                            <a:schemeClr val="dk1"/>
                          </a:solidFill>
                          <a:latin typeface="+mn-lt"/>
                          <a:ea typeface="+mn-ea"/>
                          <a:cs typeface="+mn-cs"/>
                        </a:rPr>
                        <a:t>TDS/TCS Taxpayer,</a:t>
                      </a:r>
                    </a:p>
                    <a:p>
                      <a:r>
                        <a:rPr lang="en-US" sz="1800" b="0" i="0" u="none" strike="noStrike" kern="1200" baseline="0" dirty="0" smtClean="0">
                          <a:solidFill>
                            <a:schemeClr val="dk1"/>
                          </a:solidFill>
                          <a:latin typeface="+mn-lt"/>
                          <a:ea typeface="+mn-ea"/>
                          <a:cs typeface="+mn-cs"/>
                        </a:rPr>
                        <a:t>Casual Taxable Person</a:t>
                      </a:r>
                    </a:p>
                    <a:p>
                      <a:r>
                        <a:rPr lang="en-US" sz="1800" b="0" i="0" u="none" strike="noStrike" kern="1200" baseline="0" dirty="0" smtClean="0">
                          <a:solidFill>
                            <a:schemeClr val="dk1"/>
                          </a:solidFill>
                          <a:latin typeface="+mn-lt"/>
                          <a:ea typeface="+mn-ea"/>
                          <a:cs typeface="+mn-cs"/>
                        </a:rPr>
                        <a:t>and Non-resident</a:t>
                      </a:r>
                    </a:p>
                    <a:p>
                      <a:r>
                        <a:rPr lang="en-US" sz="1800" b="0" i="0" u="none" strike="noStrike" kern="1200" baseline="0" dirty="0" smtClean="0">
                          <a:solidFill>
                            <a:schemeClr val="dk1"/>
                          </a:solidFill>
                          <a:latin typeface="+mn-lt"/>
                          <a:ea typeface="+mn-ea"/>
                          <a:cs typeface="+mn-cs"/>
                        </a:rPr>
                        <a:t>Taxpayer</a:t>
                      </a:r>
                      <a:endParaRPr lang="en-US" dirty="0"/>
                    </a:p>
                  </a:txBody>
                  <a:tcPr/>
                </a:tc>
                <a:tc>
                  <a:txBody>
                    <a:bodyPr/>
                    <a:lstStyle/>
                    <a:p>
                      <a:r>
                        <a:rPr lang="en-US" sz="1800" b="1" i="0" u="none" strike="noStrike" kern="1200" baseline="0" dirty="0" smtClean="0">
                          <a:solidFill>
                            <a:schemeClr val="dk1"/>
                          </a:solidFill>
                          <a:latin typeface="+mn-lt"/>
                          <a:ea typeface="+mn-ea"/>
                          <a:cs typeface="+mn-cs"/>
                        </a:rPr>
                        <a:t>31st </a:t>
                      </a:r>
                      <a:r>
                        <a:rPr lang="en-US" sz="1800" b="0" i="0" u="none" strike="noStrike" kern="1200" baseline="0" dirty="0" smtClean="0">
                          <a:solidFill>
                            <a:schemeClr val="dk1"/>
                          </a:solidFill>
                          <a:latin typeface="+mn-lt"/>
                          <a:ea typeface="+mn-ea"/>
                          <a:cs typeface="+mn-cs"/>
                        </a:rPr>
                        <a:t>December of next</a:t>
                      </a:r>
                    </a:p>
                    <a:p>
                      <a:r>
                        <a:rPr lang="en-US" sz="1800" b="0" i="0" u="none" strike="noStrike" kern="1200" baseline="0" dirty="0" smtClean="0">
                          <a:solidFill>
                            <a:schemeClr val="dk1"/>
                          </a:solidFill>
                          <a:latin typeface="+mn-lt"/>
                          <a:ea typeface="+mn-ea"/>
                          <a:cs typeface="+mn-cs"/>
                        </a:rPr>
                        <a:t>Financial Year</a:t>
                      </a:r>
                      <a:endParaRPr lang="en-US" dirty="0"/>
                    </a:p>
                  </a:txBody>
                  <a:tcPr/>
                </a:tc>
              </a:tr>
              <a:tr h="570705">
                <a:tc>
                  <a:txBody>
                    <a:bodyPr/>
                    <a:lstStyle/>
                    <a:p>
                      <a:r>
                        <a:rPr lang="en-US" sz="1800" b="1" i="0" u="none" strike="noStrike" kern="1200" baseline="0" dirty="0" smtClean="0">
                          <a:solidFill>
                            <a:schemeClr val="dk1"/>
                          </a:solidFill>
                          <a:latin typeface="+mn-lt"/>
                          <a:ea typeface="+mn-ea"/>
                          <a:cs typeface="+mn-cs"/>
                        </a:rPr>
                        <a:t>GSTR-10</a:t>
                      </a:r>
                      <a:endParaRPr lang="en-US" dirty="0"/>
                    </a:p>
                  </a:txBody>
                  <a:tcPr/>
                </a:tc>
                <a:tc>
                  <a:txBody>
                    <a:bodyPr/>
                    <a:lstStyle/>
                    <a:p>
                      <a:r>
                        <a:rPr lang="en-US" sz="1800" b="1" i="0" u="none" strike="noStrike" kern="1200" baseline="0" dirty="0" smtClean="0">
                          <a:solidFill>
                            <a:schemeClr val="dk1"/>
                          </a:solidFill>
                          <a:latin typeface="+mn-lt"/>
                          <a:ea typeface="+mn-ea"/>
                          <a:cs typeface="+mn-cs"/>
                        </a:rPr>
                        <a:t>Final </a:t>
                      </a:r>
                      <a:r>
                        <a:rPr lang="en-US" sz="1800" b="0" i="0" u="none" strike="noStrike" kern="1200" baseline="0" dirty="0" smtClean="0">
                          <a:solidFill>
                            <a:schemeClr val="dk1"/>
                          </a:solidFill>
                          <a:latin typeface="+mn-lt"/>
                          <a:ea typeface="+mn-ea"/>
                          <a:cs typeface="+mn-cs"/>
                        </a:rPr>
                        <a:t>Return</a:t>
                      </a:r>
                      <a:endParaRPr lang="en-US" dirty="0"/>
                    </a:p>
                  </a:txBody>
                  <a:tcPr/>
                </a:tc>
                <a:tc>
                  <a:txBody>
                    <a:bodyPr/>
                    <a:lstStyle/>
                    <a:p>
                      <a:r>
                        <a:rPr lang="en-US" sz="1800" b="0" i="0" u="none" strike="noStrike" kern="1200" baseline="0" dirty="0" smtClean="0">
                          <a:solidFill>
                            <a:schemeClr val="dk1"/>
                          </a:solidFill>
                          <a:latin typeface="+mn-lt"/>
                          <a:ea typeface="+mn-ea"/>
                          <a:cs typeface="+mn-cs"/>
                        </a:rPr>
                        <a:t>Taxable Person whose</a:t>
                      </a:r>
                    </a:p>
                    <a:p>
                      <a:r>
                        <a:rPr lang="en-US" sz="1800" b="0" i="0" u="none" strike="noStrike" kern="1200" baseline="0" dirty="0" smtClean="0">
                          <a:solidFill>
                            <a:schemeClr val="dk1"/>
                          </a:solidFill>
                          <a:latin typeface="+mn-lt"/>
                          <a:ea typeface="+mn-ea"/>
                          <a:cs typeface="+mn-cs"/>
                        </a:rPr>
                        <a:t>registration has been</a:t>
                      </a:r>
                    </a:p>
                    <a:p>
                      <a:r>
                        <a:rPr lang="en-US" sz="1800" b="0" i="0" u="none" strike="noStrike" kern="1200" baseline="0" dirty="0" smtClean="0">
                          <a:solidFill>
                            <a:schemeClr val="dk1"/>
                          </a:solidFill>
                          <a:latin typeface="+mn-lt"/>
                          <a:ea typeface="+mn-ea"/>
                          <a:cs typeface="+mn-cs"/>
                        </a:rPr>
                        <a:t>surrendered or</a:t>
                      </a:r>
                    </a:p>
                    <a:p>
                      <a:r>
                        <a:rPr lang="en-US" sz="1800" b="0" i="0" u="none" strike="noStrike" kern="1200" baseline="0" dirty="0" smtClean="0">
                          <a:solidFill>
                            <a:schemeClr val="dk1"/>
                          </a:solidFill>
                          <a:latin typeface="+mn-lt"/>
                          <a:ea typeface="+mn-ea"/>
                          <a:cs typeface="+mn-cs"/>
                        </a:rPr>
                        <a:t>cancelled</a:t>
                      </a:r>
                      <a:endParaRPr lang="en-US" dirty="0"/>
                    </a:p>
                  </a:txBody>
                  <a:tcPr/>
                </a:tc>
                <a:tc>
                  <a:txBody>
                    <a:bodyPr/>
                    <a:lstStyle/>
                    <a:p>
                      <a:r>
                        <a:rPr lang="en-US" sz="1800" b="0" i="0" u="none" strike="noStrike" kern="1200" baseline="0" dirty="0" smtClean="0">
                          <a:solidFill>
                            <a:schemeClr val="dk1"/>
                          </a:solidFill>
                          <a:latin typeface="+mn-lt"/>
                          <a:ea typeface="+mn-ea"/>
                          <a:cs typeface="+mn-cs"/>
                        </a:rPr>
                        <a:t>Within 3 months of the</a:t>
                      </a:r>
                    </a:p>
                    <a:p>
                      <a:r>
                        <a:rPr lang="en-US" sz="1800" b="0" i="0" u="none" strike="noStrike" kern="1200" baseline="0" dirty="0" smtClean="0">
                          <a:solidFill>
                            <a:schemeClr val="dk1"/>
                          </a:solidFill>
                          <a:latin typeface="+mn-lt"/>
                          <a:ea typeface="+mn-ea"/>
                          <a:cs typeface="+mn-cs"/>
                        </a:rPr>
                        <a:t>date of cancellation </a:t>
                      </a:r>
                      <a:r>
                        <a:rPr lang="en-US" sz="1800" b="1" i="0" u="none" strike="noStrike" kern="1200" baseline="0" dirty="0" smtClean="0">
                          <a:solidFill>
                            <a:schemeClr val="dk1"/>
                          </a:solidFill>
                          <a:latin typeface="+mn-lt"/>
                          <a:ea typeface="+mn-ea"/>
                          <a:cs typeface="+mn-cs"/>
                        </a:rPr>
                        <a:t>or </a:t>
                      </a:r>
                      <a:r>
                        <a:rPr lang="en-US" sz="1800" b="0" i="0" u="none" strike="noStrike" kern="1200" baseline="0" dirty="0" smtClean="0">
                          <a:solidFill>
                            <a:schemeClr val="dk1"/>
                          </a:solidFill>
                          <a:latin typeface="+mn-lt"/>
                          <a:ea typeface="+mn-ea"/>
                          <a:cs typeface="+mn-cs"/>
                        </a:rPr>
                        <a:t>date</a:t>
                      </a:r>
                    </a:p>
                    <a:p>
                      <a:r>
                        <a:rPr lang="en-US" sz="1800" b="0" i="0" u="none" strike="noStrike" kern="1200" baseline="0" dirty="0" smtClean="0">
                          <a:solidFill>
                            <a:schemeClr val="dk1"/>
                          </a:solidFill>
                          <a:latin typeface="+mn-lt"/>
                          <a:ea typeface="+mn-ea"/>
                          <a:cs typeface="+mn-cs"/>
                        </a:rPr>
                        <a:t>of order of cancellation,</a:t>
                      </a:r>
                    </a:p>
                    <a:p>
                      <a:r>
                        <a:rPr lang="en-US" sz="1800" b="0" i="0" u="none" strike="noStrike" kern="1200" baseline="0" dirty="0" smtClean="0">
                          <a:solidFill>
                            <a:schemeClr val="dk1"/>
                          </a:solidFill>
                          <a:latin typeface="+mn-lt"/>
                          <a:ea typeface="+mn-ea"/>
                          <a:cs typeface="+mn-cs"/>
                        </a:rPr>
                        <a:t>whichever is later.</a:t>
                      </a:r>
                      <a:endParaRPr lang="en-US" dirty="0"/>
                    </a:p>
                  </a:txBody>
                  <a:tcPr/>
                </a:tc>
              </a:tr>
            </a:tbl>
          </a:graphicData>
        </a:graphic>
      </p:graphicFrame>
      <p:sp>
        <p:nvSpPr>
          <p:cNvPr id="2" name="Title 1"/>
          <p:cNvSpPr>
            <a:spLocks noGrp="1"/>
          </p:cNvSpPr>
          <p:nvPr>
            <p:ph type="title"/>
          </p:nvPr>
        </p:nvSpPr>
        <p:spPr/>
        <p:txBody>
          <a:bodyPr/>
          <a:lstStyle/>
          <a:p>
            <a:r>
              <a:rPr lang="en-US" dirty="0" smtClean="0"/>
              <a:t>Con..</a:t>
            </a:r>
            <a:endParaRPr lang="en-US" dirty="0"/>
          </a:p>
        </p:txBody>
      </p:sp>
    </p:spTree>
    <p:extLst>
      <p:ext uri="{BB962C8B-B14F-4D97-AF65-F5344CB8AC3E}">
        <p14:creationId xmlns:p14="http://schemas.microsoft.com/office/powerpoint/2010/main" xmlns="" val="130819232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29200"/>
          </a:xfrm>
        </p:spPr>
        <p:txBody>
          <a:bodyPr>
            <a:normAutofit fontScale="92500" lnSpcReduction="20000"/>
          </a:bodyPr>
          <a:lstStyle/>
          <a:p>
            <a:pPr>
              <a:buFont typeface="Wingdings" panose="05000000000000000000" pitchFamily="2" charset="2"/>
              <a:buChar char="Ø"/>
            </a:pPr>
            <a:r>
              <a:rPr lang="en-US" sz="2000" b="1" dirty="0"/>
              <a:t>Valid </a:t>
            </a:r>
            <a:r>
              <a:rPr lang="en-US" sz="2000" b="1" dirty="0" smtClean="0"/>
              <a:t>Return-</a:t>
            </a:r>
          </a:p>
          <a:p>
            <a:pPr marL="0" indent="0">
              <a:buNone/>
            </a:pPr>
            <a:r>
              <a:rPr lang="en-US" sz="2000" b="1" dirty="0"/>
              <a:t>	</a:t>
            </a:r>
            <a:r>
              <a:rPr lang="en-US" sz="2000" dirty="0" smtClean="0"/>
              <a:t>A </a:t>
            </a:r>
            <a:r>
              <a:rPr lang="en-US" sz="2000" dirty="0"/>
              <a:t>return will be treated as valid only if the appropriate </a:t>
            </a:r>
            <a:r>
              <a:rPr lang="en-US" sz="2000" b="1" dirty="0"/>
              <a:t>GST has been paid in full</a:t>
            </a:r>
            <a:r>
              <a:rPr lang="en-US" sz="2000" dirty="0" smtClean="0"/>
              <a:t>.</a:t>
            </a:r>
          </a:p>
          <a:p>
            <a:pPr>
              <a:buFont typeface="Wingdings" panose="05000000000000000000" pitchFamily="2" charset="2"/>
              <a:buChar char="Ø"/>
            </a:pPr>
            <a:r>
              <a:rPr lang="en-US" sz="2000" b="1" dirty="0"/>
              <a:t>Rectification Vs. Revise </a:t>
            </a:r>
            <a:r>
              <a:rPr lang="en-US" sz="2000" b="1" dirty="0" smtClean="0"/>
              <a:t>Return</a:t>
            </a:r>
          </a:p>
          <a:p>
            <a:pPr marL="514350" indent="-514350">
              <a:buFont typeface="+mj-lt"/>
              <a:buAutoNum type="romanLcPeriod"/>
            </a:pPr>
            <a:r>
              <a:rPr lang="en-US" sz="2000" dirty="0" smtClean="0"/>
              <a:t>-In </a:t>
            </a:r>
            <a:r>
              <a:rPr lang="en-US" sz="2000" dirty="0"/>
              <a:t>GST regime </a:t>
            </a:r>
            <a:r>
              <a:rPr lang="en-US" sz="2000" b="1" dirty="0"/>
              <a:t>Revised Return cannot be filed</a:t>
            </a:r>
            <a:r>
              <a:rPr lang="en-US" sz="2000" dirty="0" smtClean="0"/>
              <a:t>.</a:t>
            </a:r>
          </a:p>
          <a:p>
            <a:pPr marL="514350" indent="-514350">
              <a:buFont typeface="+mj-lt"/>
              <a:buAutoNum type="romanLcPeriod"/>
            </a:pPr>
            <a:r>
              <a:rPr lang="en-US" sz="2000" dirty="0"/>
              <a:t>However </a:t>
            </a:r>
            <a:r>
              <a:rPr lang="en-US" sz="2000" b="1" dirty="0"/>
              <a:t>Rectification of Errors/Omissions is allowed</a:t>
            </a:r>
            <a:r>
              <a:rPr lang="en-US" sz="2000" b="1" dirty="0" smtClean="0"/>
              <a:t>.</a:t>
            </a:r>
          </a:p>
          <a:p>
            <a:pPr marL="514350" indent="-514350">
              <a:buFont typeface="+mj-lt"/>
              <a:buAutoNum type="romanLcPeriod"/>
            </a:pPr>
            <a:r>
              <a:rPr lang="en-US" sz="2000" dirty="0"/>
              <a:t>Rectification </a:t>
            </a:r>
            <a:r>
              <a:rPr lang="en-US" sz="2000" b="1" dirty="0"/>
              <a:t>is not </a:t>
            </a:r>
            <a:r>
              <a:rPr lang="en-US" sz="2000" dirty="0"/>
              <a:t>allowed </a:t>
            </a:r>
            <a:r>
              <a:rPr lang="en-US" sz="2000" b="1" dirty="0"/>
              <a:t>after </a:t>
            </a:r>
            <a:r>
              <a:rPr lang="en-US" sz="2000" dirty="0" smtClean="0"/>
              <a:t>–</a:t>
            </a:r>
          </a:p>
          <a:p>
            <a:pPr marL="0" indent="0">
              <a:buNone/>
            </a:pPr>
            <a:r>
              <a:rPr lang="en-US" sz="2000" dirty="0"/>
              <a:t>	</a:t>
            </a:r>
            <a:r>
              <a:rPr lang="en-US" sz="2000" dirty="0" smtClean="0"/>
              <a:t> </a:t>
            </a:r>
            <a:r>
              <a:rPr lang="en-US" sz="2000" dirty="0"/>
              <a:t>(a) furnishing the return for the month of September following the </a:t>
            </a:r>
            <a:r>
              <a:rPr lang="en-US" sz="2000" dirty="0" smtClean="0"/>
              <a:t>	end </a:t>
            </a:r>
            <a:r>
              <a:rPr lang="en-US" sz="2000" dirty="0"/>
              <a:t>of the </a:t>
            </a:r>
            <a:r>
              <a:rPr lang="en-US" sz="2000" dirty="0" smtClean="0"/>
              <a:t>financial year </a:t>
            </a:r>
            <a:r>
              <a:rPr lang="en-US" sz="2000" dirty="0"/>
              <a:t>to which, such details pertain; </a:t>
            </a:r>
            <a:r>
              <a:rPr lang="en-US" sz="2000" dirty="0" smtClean="0"/>
              <a:t>or</a:t>
            </a:r>
          </a:p>
          <a:p>
            <a:pPr marL="0" indent="0">
              <a:buNone/>
            </a:pPr>
            <a:r>
              <a:rPr lang="en-US" sz="2000" dirty="0" smtClean="0"/>
              <a:t>	(</a:t>
            </a:r>
            <a:r>
              <a:rPr lang="en-US" sz="2000" dirty="0"/>
              <a:t>b) furnishing of the relevant </a:t>
            </a:r>
            <a:r>
              <a:rPr lang="en-US" sz="2000" b="1" dirty="0"/>
              <a:t>Annual Return</a:t>
            </a:r>
            <a:r>
              <a:rPr lang="en-US" sz="2000" dirty="0"/>
              <a:t>,</a:t>
            </a:r>
          </a:p>
          <a:p>
            <a:pPr marL="0" indent="0">
              <a:buNone/>
            </a:pPr>
            <a:r>
              <a:rPr lang="en-US" sz="2000" dirty="0" smtClean="0"/>
              <a:t>	-whichever </a:t>
            </a:r>
            <a:r>
              <a:rPr lang="en-US" sz="2000" dirty="0"/>
              <a:t>is </a:t>
            </a:r>
            <a:r>
              <a:rPr lang="en-US" sz="2000" b="1" dirty="0"/>
              <a:t>earlier</a:t>
            </a:r>
            <a:r>
              <a:rPr lang="en-US" sz="2000" dirty="0" smtClean="0"/>
              <a:t>.</a:t>
            </a:r>
          </a:p>
          <a:p>
            <a:pPr>
              <a:buFont typeface="Wingdings" panose="05000000000000000000" pitchFamily="2" charset="2"/>
              <a:buChar char="Ø"/>
            </a:pPr>
            <a:r>
              <a:rPr lang="en-US" sz="2000" b="1" dirty="0" smtClean="0"/>
              <a:t>Penalty-</a:t>
            </a:r>
          </a:p>
          <a:p>
            <a:r>
              <a:rPr lang="en-US" sz="2000" dirty="0"/>
              <a:t>Any registered person who fails to furnish form </a:t>
            </a:r>
            <a:r>
              <a:rPr lang="en-US" sz="2000" b="1" dirty="0"/>
              <a:t>GSTR-1, GSTR-2, GSTR-3 or Final </a:t>
            </a:r>
            <a:r>
              <a:rPr lang="en-US" sz="2000" b="1" dirty="0" smtClean="0"/>
              <a:t>Return </a:t>
            </a:r>
            <a:r>
              <a:rPr lang="en-US" sz="2000" dirty="0" smtClean="0"/>
              <a:t>within </a:t>
            </a:r>
            <a:r>
              <a:rPr lang="en-US" sz="2000" dirty="0"/>
              <a:t>the due dates, shall be liable to pay a </a:t>
            </a:r>
            <a:r>
              <a:rPr lang="en-US" sz="2000" b="1" dirty="0"/>
              <a:t>late fee of Rs. 100 per day</a:t>
            </a:r>
            <a:r>
              <a:rPr lang="en-US" sz="2000" dirty="0"/>
              <a:t>, subject to </a:t>
            </a:r>
            <a:r>
              <a:rPr lang="en-US" sz="2000" dirty="0" smtClean="0"/>
              <a:t>a maximum </a:t>
            </a:r>
            <a:r>
              <a:rPr lang="en-US" sz="2000" dirty="0"/>
              <a:t>of Rs. 5,000.</a:t>
            </a:r>
          </a:p>
        </p:txBody>
      </p:sp>
      <p:sp>
        <p:nvSpPr>
          <p:cNvPr id="2" name="Title 1"/>
          <p:cNvSpPr>
            <a:spLocks noGrp="1"/>
          </p:cNvSpPr>
          <p:nvPr>
            <p:ph type="title"/>
          </p:nvPr>
        </p:nvSpPr>
        <p:spPr/>
        <p:txBody>
          <a:bodyPr/>
          <a:lstStyle/>
          <a:p>
            <a:r>
              <a:rPr lang="en-US" dirty="0" smtClean="0"/>
              <a:t>Con..</a:t>
            </a:r>
            <a:endParaRPr lang="en-US" dirty="0"/>
          </a:p>
        </p:txBody>
      </p:sp>
    </p:spTree>
    <p:extLst>
      <p:ext uri="{BB962C8B-B14F-4D97-AF65-F5344CB8AC3E}">
        <p14:creationId xmlns:p14="http://schemas.microsoft.com/office/powerpoint/2010/main" xmlns="" val="2370135889"/>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76400"/>
            <a:ext cx="8229600" cy="4525963"/>
          </a:xfrm>
        </p:spPr>
        <p:txBody>
          <a:bodyPr>
            <a:normAutofit fontScale="92500" lnSpcReduction="20000"/>
          </a:bodyPr>
          <a:lstStyle/>
          <a:p>
            <a:pPr marL="457200" indent="-457200">
              <a:buFont typeface="+mj-lt"/>
              <a:buAutoNum type="arabicPeriod"/>
            </a:pPr>
            <a:r>
              <a:rPr lang="en-US" sz="2000" dirty="0" smtClean="0"/>
              <a:t>It </a:t>
            </a:r>
            <a:r>
              <a:rPr lang="en-US" sz="2000" dirty="0"/>
              <a:t>is a mechanism to prevent revenue leakage</a:t>
            </a:r>
            <a:r>
              <a:rPr lang="en-US" sz="2000" dirty="0" smtClean="0"/>
              <a:t>.</a:t>
            </a:r>
          </a:p>
          <a:p>
            <a:pPr marL="457200" indent="-457200">
              <a:buFont typeface="+mj-lt"/>
              <a:buAutoNum type="arabicPeriod"/>
            </a:pPr>
            <a:r>
              <a:rPr lang="en-US" sz="2000" dirty="0" smtClean="0"/>
              <a:t>The </a:t>
            </a:r>
            <a:r>
              <a:rPr lang="en-US" sz="2000" dirty="0"/>
              <a:t>process of ITC Matching begins after the due date for filing of the return (20th </a:t>
            </a:r>
            <a:r>
              <a:rPr lang="en-US" sz="2000" dirty="0" smtClean="0"/>
              <a:t>of every </a:t>
            </a:r>
            <a:r>
              <a:rPr lang="en-US" sz="2000" dirty="0"/>
              <a:t>month). This is carried out by GSTN</a:t>
            </a:r>
            <a:r>
              <a:rPr lang="en-US" sz="2000" dirty="0" smtClean="0"/>
              <a:t>.</a:t>
            </a:r>
          </a:p>
          <a:p>
            <a:pPr marL="457200" indent="-457200">
              <a:buFont typeface="+mj-lt"/>
              <a:buAutoNum type="arabicPeriod"/>
            </a:pPr>
            <a:r>
              <a:rPr lang="en-US" sz="2000" dirty="0"/>
              <a:t>The details of every </a:t>
            </a:r>
            <a:r>
              <a:rPr lang="en-US" sz="2000" b="1" dirty="0"/>
              <a:t>inward supply </a:t>
            </a:r>
            <a:r>
              <a:rPr lang="en-US" sz="2000" dirty="0"/>
              <a:t>furnished by the </a:t>
            </a:r>
            <a:r>
              <a:rPr lang="en-US" sz="2000" b="1" dirty="0"/>
              <a:t>recipient </a:t>
            </a:r>
            <a:r>
              <a:rPr lang="en-US" sz="2000" dirty="0"/>
              <a:t>in form </a:t>
            </a:r>
            <a:r>
              <a:rPr lang="en-US" sz="2000" b="1" dirty="0"/>
              <a:t>GSTR-2 </a:t>
            </a:r>
            <a:r>
              <a:rPr lang="en-US" sz="2000" dirty="0"/>
              <a:t>shall </a:t>
            </a:r>
            <a:r>
              <a:rPr lang="en-US" sz="2000" dirty="0" smtClean="0"/>
              <a:t>be matched </a:t>
            </a:r>
            <a:r>
              <a:rPr lang="en-US" sz="2000" dirty="0"/>
              <a:t>with the corresponding details of </a:t>
            </a:r>
            <a:r>
              <a:rPr lang="en-US" sz="2000" b="1" dirty="0"/>
              <a:t>outward supply </a:t>
            </a:r>
            <a:r>
              <a:rPr lang="en-US" sz="2000" dirty="0"/>
              <a:t>furnished by </a:t>
            </a:r>
            <a:r>
              <a:rPr lang="en-US" sz="2000" dirty="0" smtClean="0"/>
              <a:t>the corresponding </a:t>
            </a:r>
            <a:r>
              <a:rPr lang="en-US" sz="2000" b="1" dirty="0"/>
              <a:t>supplier </a:t>
            </a:r>
            <a:r>
              <a:rPr lang="en-US" sz="2000" dirty="0"/>
              <a:t>in his valid return</a:t>
            </a:r>
            <a:r>
              <a:rPr lang="en-US" sz="2000" dirty="0" smtClean="0"/>
              <a:t>.</a:t>
            </a:r>
          </a:p>
          <a:p>
            <a:pPr marL="457200" indent="-457200">
              <a:buFont typeface="+mj-lt"/>
              <a:buAutoNum type="arabicPeriod"/>
            </a:pPr>
            <a:r>
              <a:rPr lang="en-US" sz="2000" dirty="0"/>
              <a:t>In case the details </a:t>
            </a:r>
            <a:r>
              <a:rPr lang="en-US" sz="2000" b="1" dirty="0"/>
              <a:t>match</a:t>
            </a:r>
            <a:r>
              <a:rPr lang="en-US" sz="2000" dirty="0"/>
              <a:t>, then the ITC claimed by the recipient in his valid returns </a:t>
            </a:r>
            <a:r>
              <a:rPr lang="en-US" sz="2000" dirty="0" smtClean="0"/>
              <a:t>shall be </a:t>
            </a:r>
            <a:r>
              <a:rPr lang="en-US" sz="2000" dirty="0"/>
              <a:t>considered as </a:t>
            </a:r>
            <a:r>
              <a:rPr lang="en-US" sz="2000" b="1" dirty="0"/>
              <a:t>finally accepted </a:t>
            </a:r>
            <a:r>
              <a:rPr lang="en-US" sz="2000" dirty="0"/>
              <a:t>and such acceptance shall be communicated to </a:t>
            </a:r>
            <a:r>
              <a:rPr lang="en-US" sz="2000" dirty="0" smtClean="0"/>
              <a:t>the recipient</a:t>
            </a:r>
            <a:r>
              <a:rPr lang="en-US" sz="2000" dirty="0"/>
              <a:t>. </a:t>
            </a:r>
            <a:r>
              <a:rPr lang="en-US" sz="2000" b="1" dirty="0"/>
              <a:t>Failure to file valid return by the supplier may lead to denial of ITC in </a:t>
            </a:r>
            <a:r>
              <a:rPr lang="en-US" sz="2000" b="1" dirty="0" smtClean="0"/>
              <a:t>the hands </a:t>
            </a:r>
            <a:r>
              <a:rPr lang="en-US" sz="2000" b="1" dirty="0"/>
              <a:t>of the recipient</a:t>
            </a:r>
            <a:r>
              <a:rPr lang="en-US" sz="2000" b="1" dirty="0" smtClean="0"/>
              <a:t>.</a:t>
            </a:r>
          </a:p>
          <a:p>
            <a:pPr marL="457200" indent="-457200">
              <a:buFont typeface="+mj-lt"/>
              <a:buAutoNum type="arabicPeriod"/>
            </a:pPr>
            <a:r>
              <a:rPr lang="en-US" sz="2000" dirty="0"/>
              <a:t>In case the ITC claimed by the recipient is in </a:t>
            </a:r>
            <a:r>
              <a:rPr lang="en-US" sz="2000" b="1" dirty="0"/>
              <a:t>excess </a:t>
            </a:r>
            <a:r>
              <a:rPr lang="en-US" sz="2000" dirty="0"/>
              <a:t>of the tax declared by the </a:t>
            </a:r>
            <a:r>
              <a:rPr lang="en-US" sz="2000" dirty="0" smtClean="0"/>
              <a:t>supplier or </a:t>
            </a:r>
            <a:r>
              <a:rPr lang="en-US" sz="2000" dirty="0"/>
              <a:t>where the details of outward supply are not declared by the supplier in his </a:t>
            </a:r>
            <a:r>
              <a:rPr lang="en-US" sz="2000" dirty="0" smtClean="0"/>
              <a:t>valid returns</a:t>
            </a:r>
            <a:r>
              <a:rPr lang="en-US" sz="2000" dirty="0"/>
              <a:t>, the discrepancy shall be communicated to both the supplier and the recipient</a:t>
            </a:r>
            <a:r>
              <a:rPr lang="en-US" sz="2000" dirty="0" smtClean="0"/>
              <a:t>.</a:t>
            </a:r>
            <a:r>
              <a:rPr lang="en-US" sz="2000" dirty="0"/>
              <a:t> Similarly, in case, there is duplication of claim of ITC, the same shall be communicated </a:t>
            </a:r>
            <a:r>
              <a:rPr lang="en-US" sz="2000" dirty="0" smtClean="0"/>
              <a:t>to the </a:t>
            </a:r>
            <a:r>
              <a:rPr lang="en-US" sz="2000" dirty="0"/>
              <a:t>recipient.</a:t>
            </a:r>
          </a:p>
        </p:txBody>
      </p:sp>
      <p:sp>
        <p:nvSpPr>
          <p:cNvPr id="2" name="Title 1"/>
          <p:cNvSpPr>
            <a:spLocks noGrp="1"/>
          </p:cNvSpPr>
          <p:nvPr>
            <p:ph type="title"/>
          </p:nvPr>
        </p:nvSpPr>
        <p:spPr/>
        <p:txBody>
          <a:bodyPr>
            <a:normAutofit fontScale="90000"/>
          </a:bodyPr>
          <a:lstStyle/>
          <a:p>
            <a:r>
              <a:rPr lang="en-US" b="1" dirty="0"/>
              <a:t>ITC MATCHING AND AUTO-REVERSAL</a:t>
            </a:r>
            <a:endParaRPr lang="en-US" dirty="0"/>
          </a:p>
        </p:txBody>
      </p:sp>
    </p:spTree>
    <p:extLst>
      <p:ext uri="{BB962C8B-B14F-4D97-AF65-F5344CB8AC3E}">
        <p14:creationId xmlns:p14="http://schemas.microsoft.com/office/powerpoint/2010/main" xmlns="" val="646832045"/>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457200" indent="-457200">
              <a:buFont typeface="+mj-lt"/>
              <a:buAutoNum type="arabicPeriod" startAt="6"/>
            </a:pPr>
            <a:r>
              <a:rPr lang="en-US" sz="2000" dirty="0"/>
              <a:t>The recipient will be asked to rectify the discrepancy of excess claim of ITC and in </a:t>
            </a:r>
            <a:r>
              <a:rPr lang="en-US" sz="2000" dirty="0" smtClean="0"/>
              <a:t>case the </a:t>
            </a:r>
            <a:r>
              <a:rPr lang="en-US" sz="2000" dirty="0"/>
              <a:t>supplier has not rectified the discrepancy communicated in his valid returns for </a:t>
            </a:r>
            <a:r>
              <a:rPr lang="en-US" sz="2000" dirty="0" smtClean="0"/>
              <a:t>the month </a:t>
            </a:r>
            <a:r>
              <a:rPr lang="en-US" sz="2000" dirty="0"/>
              <a:t>in which, the discrepancy is communicated, then such </a:t>
            </a:r>
            <a:r>
              <a:rPr lang="en-US" sz="2000" b="1" dirty="0"/>
              <a:t>excess ITC as claimed </a:t>
            </a:r>
            <a:r>
              <a:rPr lang="en-US" sz="2000" b="1" dirty="0" smtClean="0"/>
              <a:t>by the </a:t>
            </a:r>
            <a:r>
              <a:rPr lang="en-US" sz="2000" b="1" dirty="0"/>
              <a:t>recipient shall be added to the output tax liability of the recipient in </a:t>
            </a:r>
            <a:r>
              <a:rPr lang="en-US" sz="2000" b="1" dirty="0" smtClean="0"/>
              <a:t>the succeeding </a:t>
            </a:r>
            <a:r>
              <a:rPr lang="en-US" sz="2000" b="1" dirty="0"/>
              <a:t>month</a:t>
            </a:r>
            <a:r>
              <a:rPr lang="en-US" sz="2000" b="1" dirty="0" smtClean="0"/>
              <a:t>.</a:t>
            </a:r>
          </a:p>
          <a:p>
            <a:pPr marL="457200" indent="-457200">
              <a:buFont typeface="+mj-lt"/>
              <a:buAutoNum type="arabicPeriod" startAt="7"/>
            </a:pPr>
            <a:r>
              <a:rPr lang="en-US" sz="2000" dirty="0"/>
              <a:t>Similarly, duplication of ITC claimed by the recipient shall be added to the output </a:t>
            </a:r>
            <a:r>
              <a:rPr lang="en-US" sz="2000" dirty="0" smtClean="0"/>
              <a:t>tax liability </a:t>
            </a:r>
            <a:r>
              <a:rPr lang="en-US" sz="2000" dirty="0"/>
              <a:t>of the recipient in the month in which, such duplication is communicated</a:t>
            </a:r>
            <a:r>
              <a:rPr lang="en-US" sz="2000" dirty="0" smtClean="0"/>
              <a:t>.</a:t>
            </a:r>
          </a:p>
          <a:p>
            <a:pPr marL="457200" indent="-457200">
              <a:buFont typeface="+mj-lt"/>
              <a:buAutoNum type="arabicParenR" startAt="8"/>
            </a:pPr>
            <a:r>
              <a:rPr lang="en-US" sz="2000" dirty="0"/>
              <a:t>The recipient shall be liable to pay interest on the excess or duplicate ITC added back </a:t>
            </a:r>
            <a:r>
              <a:rPr lang="en-US" sz="2000" dirty="0" smtClean="0"/>
              <a:t>to the </a:t>
            </a:r>
            <a:r>
              <a:rPr lang="en-US" sz="2000" dirty="0"/>
              <a:t>output tax liability of the recipient from the date of availing of ITC till </a:t>
            </a:r>
            <a:r>
              <a:rPr lang="en-US" sz="2000" dirty="0" smtClean="0"/>
              <a:t>the corresponding </a:t>
            </a:r>
            <a:r>
              <a:rPr lang="en-US" sz="2000" dirty="0"/>
              <a:t>additions are made in </a:t>
            </a:r>
            <a:r>
              <a:rPr lang="en-US" sz="2000" dirty="0" smtClean="0"/>
              <a:t>their </a:t>
            </a:r>
            <a:r>
              <a:rPr lang="en-US" sz="2000" dirty="0"/>
              <a:t>returns</a:t>
            </a:r>
            <a:r>
              <a:rPr lang="en-US" sz="2000" dirty="0" smtClean="0"/>
              <a:t>.</a:t>
            </a:r>
          </a:p>
          <a:p>
            <a:pPr marL="457200" indent="-457200">
              <a:buFont typeface="+mj-lt"/>
              <a:buAutoNum type="arabicParenR" startAt="9"/>
            </a:pPr>
            <a:r>
              <a:rPr lang="en-US" sz="2000" b="1" dirty="0"/>
              <a:t>Re-claim of ITC refers to taking back the ITC reversed in the Electronic </a:t>
            </a:r>
            <a:r>
              <a:rPr lang="en-US" sz="2000" b="1" dirty="0" smtClean="0"/>
              <a:t>Credit Ledger </a:t>
            </a:r>
            <a:r>
              <a:rPr lang="en-US" sz="2000" b="1" dirty="0"/>
              <a:t>of the recipient by way of reducing the output tax liability. </a:t>
            </a:r>
            <a:r>
              <a:rPr lang="en-US" sz="2000" dirty="0"/>
              <a:t>Such re-claim </a:t>
            </a:r>
            <a:r>
              <a:rPr lang="en-US" sz="2000" dirty="0" smtClean="0"/>
              <a:t>can be </a:t>
            </a:r>
            <a:r>
              <a:rPr lang="en-US" sz="2000" dirty="0"/>
              <a:t>made by the recipient only in case the supplier declares the details of the </a:t>
            </a:r>
            <a:r>
              <a:rPr lang="en-US" sz="2000" dirty="0" smtClean="0"/>
              <a:t>Invoice and/or </a:t>
            </a:r>
            <a:r>
              <a:rPr lang="en-US" sz="2000" dirty="0"/>
              <a:t>Debit Notes in his valid return within the prescribed timeframe. In such case, </a:t>
            </a:r>
            <a:r>
              <a:rPr lang="en-US" sz="2000" b="1" dirty="0" smtClean="0"/>
              <a:t>the interest </a:t>
            </a:r>
            <a:r>
              <a:rPr lang="en-US" sz="2000" b="1" dirty="0"/>
              <a:t>paid by the recipient shall be refunded to him by way of crediting </a:t>
            </a:r>
            <a:r>
              <a:rPr lang="en-US" sz="2000" b="1" dirty="0" smtClean="0"/>
              <a:t>the amount </a:t>
            </a:r>
            <a:r>
              <a:rPr lang="en-US" sz="2000" b="1" dirty="0"/>
              <a:t>to his Electronic Cash Ledger.</a:t>
            </a:r>
            <a:endParaRPr lang="en-US" sz="2000" dirty="0" smtClean="0"/>
          </a:p>
        </p:txBody>
      </p:sp>
      <p:sp>
        <p:nvSpPr>
          <p:cNvPr id="2" name="Title 1"/>
          <p:cNvSpPr>
            <a:spLocks noGrp="1"/>
          </p:cNvSpPr>
          <p:nvPr>
            <p:ph type="title"/>
          </p:nvPr>
        </p:nvSpPr>
        <p:spPr/>
        <p:txBody>
          <a:bodyPr/>
          <a:lstStyle/>
          <a:p>
            <a:r>
              <a:rPr lang="en-US" dirty="0" smtClean="0"/>
              <a:t>Con..</a:t>
            </a:r>
            <a:endParaRPr lang="en-US" dirty="0"/>
          </a:p>
        </p:txBody>
      </p:sp>
    </p:spTree>
    <p:extLst>
      <p:ext uri="{BB962C8B-B14F-4D97-AF65-F5344CB8AC3E}">
        <p14:creationId xmlns:p14="http://schemas.microsoft.com/office/powerpoint/2010/main" xmlns="" val="263317401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smtClean="0"/>
              <a:t> </a:t>
            </a:r>
            <a:r>
              <a:rPr lang="en-US" sz="2000" b="1" dirty="0"/>
              <a:t>1. Value of supply of goods or services where the consideration is not wholly in </a:t>
            </a:r>
            <a:r>
              <a:rPr lang="en-US" sz="2000" b="1" dirty="0" smtClean="0"/>
              <a:t>money; </a:t>
            </a:r>
            <a:r>
              <a:rPr lang="en-US" sz="2000" dirty="0" smtClean="0"/>
              <a:t>the </a:t>
            </a:r>
            <a:r>
              <a:rPr lang="en-US" sz="2000" dirty="0"/>
              <a:t>value of the supply shall</a:t>
            </a:r>
            <a:r>
              <a:rPr lang="en-US" sz="2000" dirty="0" smtClean="0"/>
              <a:t>,</a:t>
            </a:r>
          </a:p>
          <a:p>
            <a:pPr marL="0" indent="0">
              <a:buNone/>
            </a:pPr>
            <a:r>
              <a:rPr lang="en-US" sz="2000" dirty="0" smtClean="0"/>
              <a:t>(</a:t>
            </a:r>
            <a:r>
              <a:rPr lang="en-US" sz="2000" dirty="0"/>
              <a:t>a) be the open market value of such supply; </a:t>
            </a:r>
          </a:p>
          <a:p>
            <a:pPr marL="0" indent="0">
              <a:buNone/>
            </a:pPr>
            <a:r>
              <a:rPr lang="en-US" sz="2000" dirty="0" smtClean="0"/>
              <a:t>(</a:t>
            </a:r>
            <a:r>
              <a:rPr lang="en-US" sz="2000" dirty="0"/>
              <a:t>b) if open market value is not available, be the sum total of consideration in money and any such further amount in money as is equivalent to the consideration not in money if such amount is known at the time of supply; </a:t>
            </a:r>
            <a:endParaRPr lang="en-US" sz="2000" dirty="0" smtClean="0"/>
          </a:p>
          <a:p>
            <a:pPr marL="0" indent="0">
              <a:buNone/>
            </a:pPr>
            <a:r>
              <a:rPr lang="en-US" sz="2000" dirty="0" smtClean="0"/>
              <a:t>(</a:t>
            </a:r>
            <a:r>
              <a:rPr lang="en-US" sz="2000" dirty="0"/>
              <a:t>c) if the value of supply is not determinable under clause (a) or clause (b), be the value of supply of goods or services or both of like kind and quality; </a:t>
            </a:r>
            <a:endParaRPr lang="en-US" sz="2000" dirty="0" smtClean="0"/>
          </a:p>
          <a:p>
            <a:pPr marL="0" indent="0">
              <a:buNone/>
            </a:pPr>
            <a:r>
              <a:rPr lang="en-US" sz="2000" dirty="0" smtClean="0"/>
              <a:t> </a:t>
            </a:r>
            <a:r>
              <a:rPr lang="en-US" sz="2000" b="1" dirty="0"/>
              <a:t>2. Value of supply of goods or services or both between distinct or related persons, other than through an agent </a:t>
            </a:r>
            <a:endParaRPr lang="en-US" sz="2000" b="1" dirty="0" smtClean="0"/>
          </a:p>
          <a:p>
            <a:pPr marL="0" indent="0">
              <a:buNone/>
            </a:pPr>
            <a:r>
              <a:rPr lang="en-US" sz="2000" dirty="0" smtClean="0"/>
              <a:t>Same as above</a:t>
            </a:r>
            <a:endParaRPr lang="en-US" sz="2000" dirty="0"/>
          </a:p>
        </p:txBody>
      </p:sp>
      <p:sp>
        <p:nvSpPr>
          <p:cNvPr id="2" name="Title 1"/>
          <p:cNvSpPr>
            <a:spLocks noGrp="1"/>
          </p:cNvSpPr>
          <p:nvPr>
            <p:ph type="title"/>
          </p:nvPr>
        </p:nvSpPr>
        <p:spPr/>
        <p:txBody>
          <a:bodyPr>
            <a:normAutofit fontScale="90000"/>
          </a:bodyPr>
          <a:lstStyle/>
          <a:p>
            <a:r>
              <a:rPr lang="en-US" dirty="0" smtClean="0"/>
              <a:t>VALUATION RULES</a:t>
            </a:r>
            <a:br>
              <a:rPr lang="en-US" dirty="0" smtClean="0"/>
            </a:br>
            <a:r>
              <a:rPr lang="en-US" dirty="0" smtClean="0"/>
              <a:t> </a:t>
            </a:r>
            <a:r>
              <a:rPr lang="en-US" b="1" dirty="0"/>
              <a:t>Determination of Value of Supply</a:t>
            </a:r>
            <a:endParaRPr lang="en-US" dirty="0"/>
          </a:p>
        </p:txBody>
      </p:sp>
    </p:spTree>
    <p:extLst>
      <p:ext uri="{BB962C8B-B14F-4D97-AF65-F5344CB8AC3E}">
        <p14:creationId xmlns:p14="http://schemas.microsoft.com/office/powerpoint/2010/main" xmlns="" val="3353472012"/>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US" sz="2000" b="1" dirty="0" smtClean="0"/>
              <a:t>3.  Value </a:t>
            </a:r>
            <a:r>
              <a:rPr lang="en-US" sz="2000" b="1" dirty="0"/>
              <a:t>of supply of goods made or received through an agent</a:t>
            </a:r>
            <a:endParaRPr lang="en-US" sz="2000" dirty="0"/>
          </a:p>
          <a:p>
            <a:pPr marL="0" indent="0">
              <a:buNone/>
            </a:pPr>
            <a:r>
              <a:rPr lang="en-US" sz="2000" dirty="0"/>
              <a:t> The value of supply of goods between the principal and his agent shall,-</a:t>
            </a:r>
          </a:p>
          <a:p>
            <a:pPr marL="0" indent="0">
              <a:buNone/>
            </a:pPr>
            <a:r>
              <a:rPr lang="en-US" sz="2000" dirty="0"/>
              <a:t>(a) be the open market value of the goods being supplied, or at the option of the supplier, be ninety percent of the price charged for the supply of goods of like kind and quality by the recipient to his customer not being a related person, where the goods are intended for further supply by the said recipient; </a:t>
            </a:r>
            <a:endParaRPr lang="en-US" sz="2000" i="1" dirty="0" smtClean="0"/>
          </a:p>
          <a:p>
            <a:pPr>
              <a:buFont typeface="Wingdings" panose="05000000000000000000" pitchFamily="2" charset="2"/>
              <a:buChar char="Ø"/>
            </a:pPr>
            <a:r>
              <a:rPr lang="en-US" sz="2000" i="1" dirty="0" smtClean="0"/>
              <a:t>Illustration</a:t>
            </a:r>
            <a:r>
              <a:rPr lang="en-US" sz="2000" i="1" dirty="0"/>
              <a:t>: Where a principal supplies groundnut to his agent and the agent is supplying groundnuts of like kind and quality in subsequent supplies at a price of Rs.5000 per quintal on the day of supply. Another independent supplier is supplying groundnuts of like kind and quality to the said agent at the price of Rs.4550 per quintal. The value of the supply made by the principal shall be Rs.4550 per quintal or where he exercises the option the value shall be 90% of the Rs.5000 i.e. is Rs.4500 per quintal</a:t>
            </a:r>
            <a:r>
              <a:rPr lang="en-US" sz="2000" i="1" dirty="0" smtClean="0"/>
              <a:t>.</a:t>
            </a:r>
          </a:p>
          <a:p>
            <a:pPr marL="0" indent="0">
              <a:buNone/>
            </a:pPr>
            <a:r>
              <a:rPr lang="en-US" sz="2000" dirty="0" smtClean="0"/>
              <a:t>(</a:t>
            </a:r>
            <a:r>
              <a:rPr lang="en-US" sz="2000" dirty="0"/>
              <a:t>b) where the value of a supply is not determinable under clause (a), the same shall be determined by application of rule 4 or rule 5 in that order. </a:t>
            </a:r>
          </a:p>
          <a:p>
            <a:pPr marL="0" indent="0">
              <a:buNone/>
            </a:pPr>
            <a:endParaRPr lang="en-US" sz="2000" i="1" dirty="0" smtClean="0"/>
          </a:p>
          <a:p>
            <a:pPr>
              <a:buFont typeface="Wingdings" panose="05000000000000000000" pitchFamily="2" charset="2"/>
              <a:buChar char="Ø"/>
            </a:pPr>
            <a:endParaRPr lang="en-US" sz="2000" dirty="0"/>
          </a:p>
        </p:txBody>
      </p:sp>
      <p:sp>
        <p:nvSpPr>
          <p:cNvPr id="2" name="Title 1"/>
          <p:cNvSpPr>
            <a:spLocks noGrp="1"/>
          </p:cNvSpPr>
          <p:nvPr>
            <p:ph type="title"/>
          </p:nvPr>
        </p:nvSpPr>
        <p:spPr>
          <a:xfrm>
            <a:off x="457200" y="304800"/>
            <a:ext cx="8229600" cy="1143000"/>
          </a:xfrm>
        </p:spPr>
        <p:txBody>
          <a:bodyPr/>
          <a:lstStyle/>
          <a:p>
            <a:r>
              <a:rPr lang="en-US" dirty="0" smtClean="0"/>
              <a:t>Con..</a:t>
            </a:r>
            <a:endParaRPr lang="en-US" dirty="0"/>
          </a:p>
        </p:txBody>
      </p:sp>
    </p:spTree>
    <p:extLst>
      <p:ext uri="{BB962C8B-B14F-4D97-AF65-F5344CB8AC3E}">
        <p14:creationId xmlns:p14="http://schemas.microsoft.com/office/powerpoint/2010/main" xmlns="" val="2375668178"/>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2000" b="1" dirty="0"/>
              <a:t>4. Value of supply </a:t>
            </a:r>
            <a:r>
              <a:rPr lang="en-US" sz="2000" b="1" dirty="0" smtClean="0"/>
              <a:t>of </a:t>
            </a:r>
            <a:r>
              <a:rPr lang="en-US" sz="2000" b="1" dirty="0"/>
              <a:t>goods or services or both based on cost </a:t>
            </a:r>
            <a:endParaRPr lang="en-US" sz="2000" b="1" dirty="0" smtClean="0"/>
          </a:p>
          <a:p>
            <a:pPr marL="0" indent="0">
              <a:buNone/>
            </a:pPr>
            <a:r>
              <a:rPr lang="en-US" sz="2000" dirty="0"/>
              <a:t>Where the value of a supply of goods or services or both is not determinable by any of the preceding rules, the value shall be one hundred and ten percent of the cost of production or manufacture or cost of acquisition of such goods or cost of provision of such services. </a:t>
            </a:r>
            <a:endParaRPr lang="en-US" sz="2000" dirty="0" smtClean="0"/>
          </a:p>
          <a:p>
            <a:pPr marL="0" indent="0">
              <a:buNone/>
            </a:pPr>
            <a:r>
              <a:rPr lang="en-US" sz="2000" b="1" dirty="0"/>
              <a:t>5. Residual method for determination of value of supply of goods or services or both </a:t>
            </a:r>
            <a:endParaRPr lang="en-US" sz="2000" b="1" dirty="0" smtClean="0"/>
          </a:p>
          <a:p>
            <a:r>
              <a:rPr lang="en-US" sz="2000" dirty="0"/>
              <a:t>Where the value of supply of goods or services or both cannot be determined under rules 1 to 4, the same shall be determined using reasonable means consistent with the principles and general provisions of section 15 and these rules: </a:t>
            </a:r>
            <a:endParaRPr lang="en-US" sz="2000" dirty="0" smtClean="0"/>
          </a:p>
          <a:p>
            <a:r>
              <a:rPr lang="en-US" sz="2000" dirty="0" smtClean="0"/>
              <a:t>Provided </a:t>
            </a:r>
            <a:r>
              <a:rPr lang="en-US" sz="2000" dirty="0"/>
              <a:t>that in case of supply of services, the supplier may opt for this rule, disregarding rule 4. </a:t>
            </a:r>
          </a:p>
        </p:txBody>
      </p:sp>
      <p:sp>
        <p:nvSpPr>
          <p:cNvPr id="2" name="Title 1"/>
          <p:cNvSpPr>
            <a:spLocks noGrp="1"/>
          </p:cNvSpPr>
          <p:nvPr>
            <p:ph type="title"/>
          </p:nvPr>
        </p:nvSpPr>
        <p:spPr/>
        <p:txBody>
          <a:bodyPr/>
          <a:lstStyle/>
          <a:p>
            <a:r>
              <a:rPr lang="en-US" dirty="0" smtClean="0"/>
              <a:t>Con.</a:t>
            </a:r>
            <a:endParaRPr lang="en-US" dirty="0"/>
          </a:p>
        </p:txBody>
      </p:sp>
    </p:spTree>
    <p:extLst>
      <p:ext uri="{BB962C8B-B14F-4D97-AF65-F5344CB8AC3E}">
        <p14:creationId xmlns:p14="http://schemas.microsoft.com/office/powerpoint/2010/main" xmlns="" val="3644312350"/>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2000" b="1" dirty="0" smtClean="0"/>
              <a:t>Q </a:t>
            </a:r>
            <a:r>
              <a:rPr lang="en-US" sz="2000" b="1" dirty="0"/>
              <a:t>1. What is the value of taxable supply to be adopted for the levy of GST? </a:t>
            </a:r>
            <a:endParaRPr lang="en-US" sz="2000" b="1" dirty="0" smtClean="0"/>
          </a:p>
          <a:p>
            <a:pPr marL="0" indent="0">
              <a:buNone/>
            </a:pPr>
            <a:r>
              <a:rPr lang="en-US" sz="2000" i="1" dirty="0"/>
              <a:t>Ans. The value of taxable supply of goods and services shall ordinarily be ‘the transaction value’ which is the price paid or payable, when the parties are not related and price is the sole consideration. </a:t>
            </a:r>
            <a:endParaRPr lang="en-US" sz="2000" i="1" dirty="0" smtClean="0"/>
          </a:p>
          <a:p>
            <a:pPr marL="0" indent="0">
              <a:buNone/>
            </a:pPr>
            <a:r>
              <a:rPr lang="en-US" sz="2000" i="1" dirty="0"/>
              <a:t>the transaction value shall not include refundable deposit, discount allowed subject to certain conditions before or at the time of supply. </a:t>
            </a:r>
            <a:endParaRPr lang="en-US" sz="2000" i="1" dirty="0" smtClean="0"/>
          </a:p>
          <a:p>
            <a:pPr marL="0" indent="0">
              <a:buNone/>
            </a:pPr>
            <a:r>
              <a:rPr lang="en-US" sz="2000" b="1" dirty="0" smtClean="0"/>
              <a:t>Q </a:t>
            </a:r>
            <a:r>
              <a:rPr lang="en-US" sz="2000" b="1" dirty="0"/>
              <a:t>2</a:t>
            </a:r>
            <a:r>
              <a:rPr lang="en-US" sz="2000" b="1" dirty="0" smtClean="0"/>
              <a:t>. </a:t>
            </a:r>
            <a:r>
              <a:rPr lang="en-US" sz="2000" b="1" dirty="0"/>
              <a:t>Whether post-supply discounts or incentives are to be included in the transaction value? </a:t>
            </a:r>
            <a:endParaRPr lang="en-US" sz="2000" dirty="0" smtClean="0"/>
          </a:p>
          <a:p>
            <a:pPr marL="0" indent="0">
              <a:buNone/>
            </a:pPr>
            <a:r>
              <a:rPr lang="en-US" sz="2000" i="1" dirty="0"/>
              <a:t>Ans. Yes. where the post-supply discount is established as per the agreement which is known at or before the time of supply and where such discount specifically linked to the relevant invoice and the recipient has reversed input tax credit attributable to such discount, the discount is allowed as admissible deduction under Section 15 of the model GST law. </a:t>
            </a:r>
            <a:endParaRPr lang="en-US" sz="2000" dirty="0"/>
          </a:p>
        </p:txBody>
      </p:sp>
      <p:sp>
        <p:nvSpPr>
          <p:cNvPr id="2" name="Title 1"/>
          <p:cNvSpPr>
            <a:spLocks noGrp="1"/>
          </p:cNvSpPr>
          <p:nvPr>
            <p:ph type="title"/>
          </p:nvPr>
        </p:nvSpPr>
        <p:spPr/>
        <p:txBody>
          <a:bodyPr/>
          <a:lstStyle/>
          <a:p>
            <a:r>
              <a:rPr lang="en-US" dirty="0" smtClean="0"/>
              <a:t>FAQ</a:t>
            </a:r>
            <a:endParaRPr lang="en-US" dirty="0"/>
          </a:p>
        </p:txBody>
      </p:sp>
    </p:spTree>
    <p:extLst>
      <p:ext uri="{BB962C8B-B14F-4D97-AF65-F5344CB8AC3E}">
        <p14:creationId xmlns:p14="http://schemas.microsoft.com/office/powerpoint/2010/main" xmlns="" val="4599983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b="1" dirty="0" smtClean="0"/>
              <a:t>Q.3 When </a:t>
            </a:r>
            <a:r>
              <a:rPr lang="en-US" sz="2000" b="1" dirty="0"/>
              <a:t>are the provisions of the Valuation Rules applicable? </a:t>
            </a:r>
            <a:endParaRPr lang="en-US" sz="2000" b="1" dirty="0" smtClean="0"/>
          </a:p>
          <a:p>
            <a:r>
              <a:rPr lang="en-US" sz="2000" i="1" dirty="0"/>
              <a:t>Ans. Valuation Rules are applicable when </a:t>
            </a:r>
            <a:endParaRPr lang="en-US" sz="2000" i="1" dirty="0" smtClean="0"/>
          </a:p>
          <a:p>
            <a:pPr marL="514350" indent="-514350">
              <a:buAutoNum type="romanLcParenBoth"/>
            </a:pPr>
            <a:r>
              <a:rPr lang="en-US" sz="2000" i="1" dirty="0" smtClean="0"/>
              <a:t>consideration </a:t>
            </a:r>
            <a:r>
              <a:rPr lang="en-US" sz="2000" i="1" dirty="0"/>
              <a:t>either wholly or in part not in money terms</a:t>
            </a:r>
            <a:r>
              <a:rPr lang="en-US" sz="2000" i="1" dirty="0" smtClean="0"/>
              <a:t>;</a:t>
            </a:r>
          </a:p>
          <a:p>
            <a:pPr marL="514350" indent="-514350">
              <a:buAutoNum type="romanLcParenBoth"/>
            </a:pPr>
            <a:r>
              <a:rPr lang="en-US" sz="2000" i="1" dirty="0" smtClean="0"/>
              <a:t>parties </a:t>
            </a:r>
            <a:r>
              <a:rPr lang="en-US" sz="2000" i="1" dirty="0"/>
              <a:t>are related or supply by any specified category of supplier; </a:t>
            </a:r>
            <a:r>
              <a:rPr lang="en-US" sz="2000" i="1" dirty="0" smtClean="0"/>
              <a:t>and</a:t>
            </a:r>
          </a:p>
          <a:p>
            <a:pPr marL="514350" indent="-514350">
              <a:buAutoNum type="romanLcParenBoth"/>
            </a:pPr>
            <a:r>
              <a:rPr lang="en-US" sz="2000" i="1" dirty="0" smtClean="0"/>
              <a:t>transaction </a:t>
            </a:r>
            <a:r>
              <a:rPr lang="en-US" sz="2000" i="1" dirty="0"/>
              <a:t>value declared is not reliable. </a:t>
            </a:r>
            <a:endParaRPr lang="en-US" sz="2000" dirty="0"/>
          </a:p>
        </p:txBody>
      </p:sp>
      <p:sp>
        <p:nvSpPr>
          <p:cNvPr id="2" name="Title 1"/>
          <p:cNvSpPr>
            <a:spLocks noGrp="1"/>
          </p:cNvSpPr>
          <p:nvPr>
            <p:ph type="title"/>
          </p:nvPr>
        </p:nvSpPr>
        <p:spPr/>
        <p:txBody>
          <a:bodyPr/>
          <a:lstStyle/>
          <a:p>
            <a:r>
              <a:rPr lang="en-US" dirty="0" smtClean="0"/>
              <a:t>FAQ</a:t>
            </a:r>
            <a:endParaRPr lang="en-US" dirty="0"/>
          </a:p>
        </p:txBody>
      </p:sp>
    </p:spTree>
    <p:extLst>
      <p:ext uri="{BB962C8B-B14F-4D97-AF65-F5344CB8AC3E}">
        <p14:creationId xmlns:p14="http://schemas.microsoft.com/office/powerpoint/2010/main" xmlns="" val="3193736825"/>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AutoNum type="arabicPeriod"/>
            </a:pPr>
            <a:r>
              <a:rPr lang="en-US" sz="2000" b="1" dirty="0" smtClean="0"/>
              <a:t>Intimation </a:t>
            </a:r>
            <a:r>
              <a:rPr lang="en-US" sz="2000" b="1" dirty="0"/>
              <a:t>for composition levy </a:t>
            </a:r>
            <a:endParaRPr lang="en-US" sz="2000" b="1" dirty="0" smtClean="0"/>
          </a:p>
          <a:p>
            <a:pPr>
              <a:buFont typeface="Wingdings" panose="05000000000000000000" pitchFamily="2" charset="2"/>
              <a:buChar char="Ø"/>
            </a:pPr>
            <a:r>
              <a:rPr lang="en-US" sz="2000" dirty="0" smtClean="0"/>
              <a:t>Any </a:t>
            </a:r>
            <a:r>
              <a:rPr lang="en-US" sz="2000" dirty="0"/>
              <a:t>person who has been granted registration on a provisional basis under sub-rule (1) of rule Registration.16 and who opts to pay tax under section 10, shall electronically file an intimation in </a:t>
            </a:r>
            <a:r>
              <a:rPr lang="en-US" sz="2000" b="1" dirty="0"/>
              <a:t>FORM GST CMP-01, </a:t>
            </a:r>
            <a:r>
              <a:rPr lang="en-US" sz="2000" dirty="0"/>
              <a:t>duly signed</a:t>
            </a:r>
            <a:r>
              <a:rPr lang="en-US" sz="2000" b="1" dirty="0"/>
              <a:t>, </a:t>
            </a:r>
            <a:r>
              <a:rPr lang="en-US" sz="2000" dirty="0"/>
              <a:t>on the Common </a:t>
            </a:r>
            <a:r>
              <a:rPr lang="en-US" sz="2000" dirty="0" smtClean="0"/>
              <a:t>Portal, prior </a:t>
            </a:r>
            <a:r>
              <a:rPr lang="en-US" sz="2000" dirty="0"/>
              <a:t>to the appointed day, but not later than </a:t>
            </a:r>
            <a:r>
              <a:rPr lang="en-US" sz="2000" b="1" dirty="0"/>
              <a:t>thirty</a:t>
            </a:r>
            <a:r>
              <a:rPr lang="en-US" sz="2000" dirty="0"/>
              <a:t> days after the said day, or such further period as may be extended by the Commissioner in this behalf: </a:t>
            </a:r>
          </a:p>
          <a:p>
            <a:pPr>
              <a:buFont typeface="Wingdings" panose="05000000000000000000" pitchFamily="2" charset="2"/>
              <a:buChar char="Ø"/>
            </a:pPr>
            <a:r>
              <a:rPr lang="en-US" sz="2000" dirty="0" smtClean="0"/>
              <a:t> </a:t>
            </a:r>
            <a:r>
              <a:rPr lang="en-US" sz="2000" dirty="0"/>
              <a:t>Provided that where the intimation in </a:t>
            </a:r>
            <a:r>
              <a:rPr lang="en-US" sz="2000" b="1" dirty="0"/>
              <a:t>FORM GST CMP-01 </a:t>
            </a:r>
            <a:r>
              <a:rPr lang="en-US" sz="2000" dirty="0"/>
              <a:t>is filed after the appointed day, the registered person shall not collect any tax from the appointed day but shall issue bill of supply for supplies made after the said day. </a:t>
            </a:r>
            <a:endParaRPr lang="en-US" sz="2000" dirty="0" smtClean="0"/>
          </a:p>
          <a:p>
            <a:endParaRPr lang="en-US" sz="2000" dirty="0"/>
          </a:p>
        </p:txBody>
      </p:sp>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a:t>COMPOSITION RULES </a:t>
            </a:r>
            <a:endParaRPr lang="en-US" dirty="0"/>
          </a:p>
        </p:txBody>
      </p:sp>
    </p:spTree>
    <p:extLst>
      <p:ext uri="{BB962C8B-B14F-4D97-AF65-F5344CB8AC3E}">
        <p14:creationId xmlns:p14="http://schemas.microsoft.com/office/powerpoint/2010/main" xmlns="" val="4163293241"/>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t> </a:t>
            </a:r>
            <a:r>
              <a:rPr lang="en-US" sz="2000" dirty="0"/>
              <a:t>Using the reference number </a:t>
            </a:r>
            <a:r>
              <a:rPr lang="en-US" sz="2000" dirty="0" smtClean="0"/>
              <a:t>generated </a:t>
            </a:r>
            <a:r>
              <a:rPr lang="en-US" sz="2000" dirty="0"/>
              <a:t>the applicant shall electronically submit an application in </a:t>
            </a:r>
            <a:r>
              <a:rPr lang="en-US" sz="2000" b="1" dirty="0"/>
              <a:t>Part B </a:t>
            </a:r>
            <a:r>
              <a:rPr lang="en-US" sz="2000" dirty="0"/>
              <a:t>of </a:t>
            </a:r>
            <a:r>
              <a:rPr lang="en-US" sz="2000" b="1" dirty="0"/>
              <a:t>FORM GST REG-01</a:t>
            </a:r>
            <a:r>
              <a:rPr lang="en-US" sz="2000" dirty="0"/>
              <a:t>, duly signed, along with documents </a:t>
            </a:r>
            <a:r>
              <a:rPr lang="en-US" sz="2000" dirty="0" smtClean="0"/>
              <a:t>specified </a:t>
            </a:r>
            <a:r>
              <a:rPr lang="en-US" sz="2000" dirty="0"/>
              <a:t>in the said Form at the Common </a:t>
            </a:r>
            <a:r>
              <a:rPr lang="en-US" sz="2000" dirty="0" smtClean="0"/>
              <a:t>Portal.</a:t>
            </a:r>
          </a:p>
          <a:p>
            <a:endParaRPr lang="en-US" sz="2000" dirty="0"/>
          </a:p>
          <a:p>
            <a:endParaRPr lang="en-US" sz="2000" dirty="0" smtClean="0"/>
          </a:p>
          <a:p>
            <a:endParaRPr lang="en-US" sz="2000" dirty="0"/>
          </a:p>
          <a:p>
            <a:endParaRPr lang="en-US" sz="2000" dirty="0" smtClean="0"/>
          </a:p>
          <a:p>
            <a:pPr marL="0" indent="0">
              <a:buNone/>
            </a:pPr>
            <a:endParaRPr lang="en-US" sz="2000" dirty="0"/>
          </a:p>
          <a:p>
            <a:r>
              <a:rPr lang="en-US" sz="2000" dirty="0"/>
              <a:t> On receipt of an application </a:t>
            </a:r>
            <a:r>
              <a:rPr lang="en-US" sz="2000" dirty="0" smtClean="0"/>
              <a:t>an </a:t>
            </a:r>
            <a:r>
              <a:rPr lang="en-US" sz="2000" dirty="0"/>
              <a:t>acknowledgement shall be issued electronically to the applicant in </a:t>
            </a:r>
            <a:r>
              <a:rPr lang="en-US" sz="2000" b="1" dirty="0"/>
              <a:t>FORM GST REG-02</a:t>
            </a:r>
            <a:r>
              <a:rPr lang="en-US" sz="2000" dirty="0"/>
              <a:t>. </a:t>
            </a:r>
            <a:endParaRPr lang="en-US" sz="2000" dirty="0" smtClean="0"/>
          </a:p>
          <a:p>
            <a:pPr marL="0" indent="0">
              <a:buNone/>
            </a:pPr>
            <a:endParaRPr lang="en-US" sz="2000" dirty="0" smtClean="0"/>
          </a:p>
        </p:txBody>
      </p:sp>
      <p:sp>
        <p:nvSpPr>
          <p:cNvPr id="2" name="Title 1"/>
          <p:cNvSpPr>
            <a:spLocks noGrp="1"/>
          </p:cNvSpPr>
          <p:nvPr>
            <p:ph type="title"/>
          </p:nvPr>
        </p:nvSpPr>
        <p:spPr/>
        <p:txBody>
          <a:bodyPr/>
          <a:lstStyle/>
          <a:p>
            <a:r>
              <a:rPr lang="en-US" dirty="0" smtClean="0"/>
              <a:t>Con..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09600" y="2667000"/>
            <a:ext cx="8077200" cy="1828800"/>
          </a:xfrm>
          <a:prstGeom prst="rect">
            <a:avLst/>
          </a:prstGeom>
          <a:ln>
            <a:noFill/>
          </a:ln>
          <a:effectLst>
            <a:softEdge rad="112500"/>
          </a:effectLst>
        </p:spPr>
      </p:pic>
    </p:spTree>
    <p:extLst>
      <p:ext uri="{BB962C8B-B14F-4D97-AF65-F5344CB8AC3E}">
        <p14:creationId xmlns:p14="http://schemas.microsoft.com/office/powerpoint/2010/main" xmlns="" val="3278079201"/>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000" dirty="0" smtClean="0"/>
              <a:t> </a:t>
            </a:r>
            <a:r>
              <a:rPr lang="en-US" sz="2000" dirty="0"/>
              <a:t>Any registered person who opts to pay tax </a:t>
            </a:r>
            <a:r>
              <a:rPr lang="en-US" sz="2000" dirty="0" smtClean="0"/>
              <a:t>u\s </a:t>
            </a:r>
            <a:r>
              <a:rPr lang="en-US" sz="2000" dirty="0"/>
              <a:t>10 shall electronically file an intimation in </a:t>
            </a:r>
            <a:r>
              <a:rPr lang="en-US" sz="2000" b="1" dirty="0"/>
              <a:t>FORM GST CMP-02, </a:t>
            </a:r>
            <a:r>
              <a:rPr lang="en-US" sz="2000" dirty="0"/>
              <a:t>duly signed</a:t>
            </a:r>
            <a:r>
              <a:rPr lang="en-US" sz="2000" dirty="0" smtClean="0"/>
              <a:t>, </a:t>
            </a:r>
            <a:r>
              <a:rPr lang="en-US" sz="2000" dirty="0"/>
              <a:t>prior to the commencement of the financial year for which the option to pay tax under the aforesaid section is exercised </a:t>
            </a:r>
            <a:r>
              <a:rPr lang="en-US" sz="2000" dirty="0" smtClean="0"/>
              <a:t> </a:t>
            </a:r>
            <a:r>
              <a:rPr lang="en-US" sz="2000" dirty="0"/>
              <a:t>on the Common Portal, </a:t>
            </a:r>
            <a:r>
              <a:rPr lang="en-US" sz="2000" dirty="0" smtClean="0"/>
              <a:t> </a:t>
            </a:r>
            <a:r>
              <a:rPr lang="en-US" sz="2000" dirty="0"/>
              <a:t>and shall furnish the statement in </a:t>
            </a:r>
            <a:r>
              <a:rPr lang="en-US" sz="2000" b="1" dirty="0"/>
              <a:t>FORM GST ITC-3 </a:t>
            </a:r>
            <a:r>
              <a:rPr lang="en-US" sz="2000" dirty="0"/>
              <a:t>in accordance with the provisions of sub-rule (4) of rule ITC.9 within sixty days from the commencement of the relevant financial year, </a:t>
            </a:r>
            <a:endParaRPr lang="en-US" sz="2000" dirty="0" smtClean="0"/>
          </a:p>
          <a:p>
            <a:pPr marL="0" indent="0">
              <a:buNone/>
            </a:pPr>
            <a:endParaRPr lang="en-US" sz="2000" dirty="0"/>
          </a:p>
          <a:p>
            <a:r>
              <a:rPr lang="en-US" sz="2000" dirty="0"/>
              <a:t> Any person who files an intimation </a:t>
            </a:r>
            <a:r>
              <a:rPr lang="en-US" sz="2000" dirty="0" smtClean="0"/>
              <a:t>u\s </a:t>
            </a:r>
            <a:r>
              <a:rPr lang="en-US" sz="2000" dirty="0"/>
              <a:t>10 shall furnish the details of stock, including the inward supply of goods received from unregistered persons, held by him on the day preceding the date from which he opts to pay tax under the said section, electronically, in </a:t>
            </a:r>
            <a:r>
              <a:rPr lang="en-US" sz="2000" b="1" dirty="0"/>
              <a:t>FORM GST CMP-03</a:t>
            </a:r>
            <a:r>
              <a:rPr lang="en-US" sz="2000" dirty="0"/>
              <a:t>, on the Common Portal </a:t>
            </a:r>
            <a:r>
              <a:rPr lang="en-US" sz="2000" dirty="0" smtClean="0"/>
              <a:t> </a:t>
            </a:r>
            <a:r>
              <a:rPr lang="en-US" sz="2000" b="1" dirty="0"/>
              <a:t>within sixty days </a:t>
            </a:r>
            <a:r>
              <a:rPr lang="en-US" sz="2000" dirty="0"/>
              <a:t>of the date from which the option for composition levy is exercised or within such further period as may be extended by the Commissioner in this behalf. </a:t>
            </a:r>
          </a:p>
        </p:txBody>
      </p:sp>
      <p:sp>
        <p:nvSpPr>
          <p:cNvPr id="2" name="Title 1"/>
          <p:cNvSpPr>
            <a:spLocks noGrp="1"/>
          </p:cNvSpPr>
          <p:nvPr>
            <p:ph type="title"/>
          </p:nvPr>
        </p:nvSpPr>
        <p:spPr/>
        <p:txBody>
          <a:bodyPr/>
          <a:lstStyle/>
          <a:p>
            <a:r>
              <a:rPr lang="en-US" dirty="0" smtClean="0"/>
              <a:t>Con.</a:t>
            </a:r>
            <a:endParaRPr lang="en-US" dirty="0"/>
          </a:p>
        </p:txBody>
      </p:sp>
    </p:spTree>
    <p:extLst>
      <p:ext uri="{BB962C8B-B14F-4D97-AF65-F5344CB8AC3E}">
        <p14:creationId xmlns:p14="http://schemas.microsoft.com/office/powerpoint/2010/main" xmlns="" val="211486393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000" b="1" dirty="0"/>
              <a:t>Rate of tax of the </a:t>
            </a:r>
            <a:r>
              <a:rPr lang="en-US" sz="2000" b="1" dirty="0" smtClean="0"/>
              <a:t>composition </a:t>
            </a:r>
            <a:r>
              <a:rPr lang="en-US" sz="2000" b="1" dirty="0"/>
              <a:t>levy </a:t>
            </a:r>
            <a:endParaRPr lang="en-US" sz="2000" b="1" dirty="0" smtClean="0"/>
          </a:p>
          <a:p>
            <a:pPr marL="0" indent="0">
              <a:buNone/>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xmlns="" val="2142585248"/>
              </p:ext>
            </p:extLst>
          </p:nvPr>
        </p:nvGraphicFramePr>
        <p:xfrm>
          <a:off x="1219200" y="2209800"/>
          <a:ext cx="6096000" cy="3383280"/>
        </p:xfrm>
        <a:graphic>
          <a:graphicData uri="http://schemas.openxmlformats.org/drawingml/2006/table">
            <a:tbl>
              <a:tblPr firstRow="1" bandRow="1">
                <a:tableStyleId>{5C22544A-7EE6-4342-B048-85BDC9FD1C3A}</a:tableStyleId>
              </a:tblPr>
              <a:tblGrid>
                <a:gridCol w="990600"/>
                <a:gridCol w="4267200"/>
                <a:gridCol w="8382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lt1"/>
                          </a:solidFill>
                          <a:latin typeface="+mn-lt"/>
                          <a:ea typeface="+mn-ea"/>
                          <a:cs typeface="+mn-cs"/>
                        </a:rPr>
                        <a:t>Sl</a:t>
                      </a:r>
                      <a:r>
                        <a:rPr lang="en-US" sz="1800" b="0" i="0" u="none" strike="noStrike" kern="1200" baseline="0" dirty="0" smtClean="0">
                          <a:solidFill>
                            <a:schemeClr val="lt1"/>
                          </a:solidFill>
                          <a:latin typeface="+mn-lt"/>
                          <a:ea typeface="+mn-ea"/>
                          <a:cs typeface="+mn-cs"/>
                        </a:rPr>
                        <a:t> No.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lt1"/>
                          </a:solidFill>
                          <a:latin typeface="+mn-lt"/>
                          <a:ea typeface="+mn-ea"/>
                          <a:cs typeface="+mn-cs"/>
                        </a:rPr>
                        <a:t>Category of registered persons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lt1"/>
                          </a:solidFill>
                          <a:latin typeface="+mn-lt"/>
                          <a:ea typeface="+mn-ea"/>
                          <a:cs typeface="+mn-cs"/>
                        </a:rPr>
                        <a:t>Rate of tax 	</a:t>
                      </a:r>
                    </a:p>
                    <a:p>
                      <a:endParaRPr lang="en-US" dirty="0"/>
                    </a:p>
                  </a:txBody>
                  <a:tcPr/>
                </a:tc>
              </a:tr>
              <a:tr h="370840">
                <a:tc>
                  <a:txBody>
                    <a:bodyPr/>
                    <a:lstStyle/>
                    <a:p>
                      <a:r>
                        <a:rPr lang="en-US" dirty="0" smtClean="0"/>
                        <a:t>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Manufacturers	</a:t>
                      </a:r>
                    </a:p>
                    <a:p>
                      <a:endParaRPr lang="en-US" dirty="0"/>
                    </a:p>
                  </a:txBody>
                  <a:tcPr/>
                </a:tc>
                <a:tc>
                  <a:txBody>
                    <a:bodyPr/>
                    <a:lstStyle/>
                    <a:p>
                      <a:r>
                        <a:rPr lang="en-US" dirty="0" smtClean="0"/>
                        <a:t>2%</a:t>
                      </a:r>
                      <a:endParaRPr lang="en-US" dirty="0"/>
                    </a:p>
                  </a:txBody>
                  <a:tcPr/>
                </a:tc>
              </a:tr>
              <a:tr h="370840">
                <a:tc>
                  <a:txBody>
                    <a:bodyPr/>
                    <a:lstStyle/>
                    <a:p>
                      <a:r>
                        <a:rPr lang="en-US" dirty="0" smtClean="0"/>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Supply of Services in Restaurant, Hotels etc.</a:t>
                      </a:r>
                    </a:p>
                    <a:p>
                      <a:endParaRPr lang="en-US" dirty="0"/>
                    </a:p>
                  </a:txBody>
                  <a:tcPr/>
                </a:tc>
                <a:tc>
                  <a:txBody>
                    <a:bodyPr/>
                    <a:lstStyle/>
                    <a:p>
                      <a:r>
                        <a:rPr lang="en-US" dirty="0" smtClean="0"/>
                        <a:t>5%</a:t>
                      </a:r>
                      <a:endParaRPr lang="en-US" dirty="0"/>
                    </a:p>
                  </a:txBody>
                  <a:tcPr/>
                </a:tc>
              </a:tr>
              <a:tr h="370840">
                <a:tc>
                  <a:txBody>
                    <a:bodyPr/>
                    <a:lstStyle/>
                    <a:p>
                      <a:r>
                        <a:rPr lang="en-US" dirty="0" smtClean="0"/>
                        <a:t>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Traders	</a:t>
                      </a:r>
                    </a:p>
                    <a:p>
                      <a:endParaRPr lang="en-US" dirty="0"/>
                    </a:p>
                  </a:txBody>
                  <a:tcPr/>
                </a:tc>
                <a:tc>
                  <a:txBody>
                    <a:bodyPr/>
                    <a:lstStyle/>
                    <a:p>
                      <a:r>
                        <a:rPr lang="en-US" dirty="0" smtClean="0"/>
                        <a:t>1%</a:t>
                      </a:r>
                      <a:endParaRPr lang="en-US" dirty="0"/>
                    </a:p>
                  </a:txBody>
                  <a:tcPr/>
                </a:tc>
              </a:tr>
            </a:tbl>
          </a:graphicData>
        </a:graphic>
      </p:graphicFrame>
    </p:spTree>
    <p:extLst>
      <p:ext uri="{BB962C8B-B14F-4D97-AF65-F5344CB8AC3E}">
        <p14:creationId xmlns:p14="http://schemas.microsoft.com/office/powerpoint/2010/main" xmlns="" val="2646541840"/>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2000" b="1" dirty="0" smtClean="0"/>
              <a:t>Q.1</a:t>
            </a:r>
            <a:r>
              <a:rPr lang="en-US" sz="2000" dirty="0" smtClean="0"/>
              <a:t> </a:t>
            </a:r>
            <a:r>
              <a:rPr lang="en-US" sz="2000" b="1" dirty="0" smtClean="0"/>
              <a:t>What </a:t>
            </a:r>
            <a:r>
              <a:rPr lang="en-US" sz="2000" b="1" dirty="0"/>
              <a:t>is the threshold for opting to pay tax under the composition scheme? </a:t>
            </a:r>
            <a:endParaRPr lang="en-US" sz="2000" dirty="0"/>
          </a:p>
          <a:p>
            <a:pPr marL="0" indent="0">
              <a:buNone/>
            </a:pPr>
            <a:r>
              <a:rPr lang="en-US" sz="2000" i="1" dirty="0"/>
              <a:t>Ans. The threshold for composition scheme is Rs. </a:t>
            </a:r>
            <a:r>
              <a:rPr lang="en-US" sz="2000" i="1" dirty="0" smtClean="0"/>
              <a:t>75 </a:t>
            </a:r>
            <a:r>
              <a:rPr lang="en-US" sz="2000" i="1" dirty="0"/>
              <a:t>Lakhs of aggregate turnover in the preceding financial year. The benefit of composition scheme can be availed up to the turnover of Rs. </a:t>
            </a:r>
            <a:r>
              <a:rPr lang="en-US" sz="2000" i="1" dirty="0" smtClean="0"/>
              <a:t>75 </a:t>
            </a:r>
            <a:r>
              <a:rPr lang="en-US" sz="2000" i="1" dirty="0"/>
              <a:t>Lakhs in </a:t>
            </a:r>
            <a:r>
              <a:rPr lang="en-US" sz="2000" i="1" dirty="0" smtClean="0"/>
              <a:t>current year.</a:t>
            </a:r>
          </a:p>
          <a:p>
            <a:endParaRPr lang="en-US" sz="2000" dirty="0"/>
          </a:p>
          <a:p>
            <a:pPr marL="0" indent="0">
              <a:buNone/>
            </a:pPr>
            <a:r>
              <a:rPr lang="en-US" sz="2000" b="1" dirty="0" smtClean="0"/>
              <a:t>Q.2 </a:t>
            </a:r>
            <a:r>
              <a:rPr lang="en-US" sz="2000" b="1" dirty="0"/>
              <a:t>Will a taxable person, having multiple registrations, be eligible to opt for composition scheme only for a few of </a:t>
            </a:r>
            <a:r>
              <a:rPr lang="en-US" sz="2000" b="1" dirty="0" smtClean="0"/>
              <a:t>registrations? </a:t>
            </a:r>
            <a:endParaRPr lang="en-US" sz="2000" dirty="0" smtClean="0"/>
          </a:p>
          <a:p>
            <a:pPr marL="0" indent="0">
              <a:buNone/>
            </a:pPr>
            <a:r>
              <a:rPr lang="en-US" sz="2000" i="1" dirty="0"/>
              <a:t>Ans. All registered persons having the same Permanent Account Number (PAN) have to opt for composition scheme. If one registered person opts for normal scheme, others become ineligible for composition scheme. </a:t>
            </a:r>
            <a:endParaRPr lang="en-US" sz="2000" dirty="0"/>
          </a:p>
        </p:txBody>
      </p:sp>
      <p:sp>
        <p:nvSpPr>
          <p:cNvPr id="2" name="Title 1"/>
          <p:cNvSpPr>
            <a:spLocks noGrp="1"/>
          </p:cNvSpPr>
          <p:nvPr>
            <p:ph type="title"/>
          </p:nvPr>
        </p:nvSpPr>
        <p:spPr/>
        <p:txBody>
          <a:bodyPr/>
          <a:lstStyle/>
          <a:p>
            <a:r>
              <a:rPr lang="en-US" dirty="0" smtClean="0"/>
              <a:t>FAQ</a:t>
            </a:r>
            <a:endParaRPr lang="en-US" dirty="0"/>
          </a:p>
        </p:txBody>
      </p:sp>
    </p:spTree>
    <p:extLst>
      <p:ext uri="{BB962C8B-B14F-4D97-AF65-F5344CB8AC3E}">
        <p14:creationId xmlns:p14="http://schemas.microsoft.com/office/powerpoint/2010/main" xmlns="" val="1826308208"/>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2000" b="1" dirty="0" smtClean="0"/>
              <a:t>Q 3. </a:t>
            </a:r>
            <a:r>
              <a:rPr lang="en-US" sz="2000" b="1" dirty="0"/>
              <a:t>Who are not eligible to opt for composition scheme? </a:t>
            </a:r>
            <a:endParaRPr lang="en-US" sz="2000" dirty="0"/>
          </a:p>
          <a:p>
            <a:pPr marL="0" indent="0">
              <a:buNone/>
            </a:pPr>
            <a:r>
              <a:rPr lang="en-US" sz="2000" i="1" dirty="0"/>
              <a:t>Ans. Broadly, five categories of registered person are not eligible to opt for the composition scheme. These are: </a:t>
            </a:r>
            <a:endParaRPr lang="en-US" sz="2000" i="1" dirty="0" smtClean="0"/>
          </a:p>
          <a:p>
            <a:pPr marL="514350" indent="-514350">
              <a:buAutoNum type="romanLcParenBoth"/>
            </a:pPr>
            <a:r>
              <a:rPr lang="en-US" sz="2000" i="1" dirty="0" smtClean="0"/>
              <a:t>supplier </a:t>
            </a:r>
            <a:r>
              <a:rPr lang="en-US" sz="2000" i="1" dirty="0"/>
              <a:t>of services other than supplier of </a:t>
            </a:r>
            <a:r>
              <a:rPr lang="en-US" sz="2000" i="1" dirty="0" smtClean="0"/>
              <a:t>restaurant </a:t>
            </a:r>
            <a:r>
              <a:rPr lang="en-US" sz="2000" i="1" dirty="0"/>
              <a:t>service; </a:t>
            </a:r>
          </a:p>
          <a:p>
            <a:pPr marL="514350" indent="-514350">
              <a:buAutoNum type="romanLcParenBoth"/>
            </a:pPr>
            <a:r>
              <a:rPr lang="en-US" sz="2000" i="1" dirty="0" smtClean="0"/>
              <a:t>supplier </a:t>
            </a:r>
            <a:r>
              <a:rPr lang="en-US" sz="2000" i="1" dirty="0"/>
              <a:t>of goods which are not taxable under the CGST Act/SGST Act/UTGST Act. </a:t>
            </a:r>
          </a:p>
          <a:p>
            <a:pPr marL="514350" indent="-514350">
              <a:buAutoNum type="romanLcParenBoth"/>
            </a:pPr>
            <a:r>
              <a:rPr lang="en-US" sz="2000" i="1" dirty="0" smtClean="0"/>
              <a:t>an </a:t>
            </a:r>
            <a:r>
              <a:rPr lang="en-US" sz="2000" i="1" dirty="0"/>
              <a:t>inter-State supplier of goods; </a:t>
            </a:r>
            <a:endParaRPr lang="en-US" sz="2000" dirty="0"/>
          </a:p>
          <a:p>
            <a:pPr marL="514350" indent="-514350">
              <a:buAutoNum type="romanLcParenBoth"/>
            </a:pPr>
            <a:r>
              <a:rPr lang="en-US" sz="2000" i="1" dirty="0" smtClean="0"/>
              <a:t>person </a:t>
            </a:r>
            <a:r>
              <a:rPr lang="en-US" sz="2000" i="1" dirty="0"/>
              <a:t>supplying goods through an electronic commerce </a:t>
            </a:r>
            <a:r>
              <a:rPr lang="en-US" sz="2000" i="1" dirty="0" smtClean="0"/>
              <a:t>operator;</a:t>
            </a:r>
          </a:p>
          <a:p>
            <a:pPr marL="514350" indent="-514350">
              <a:buAutoNum type="romanLcParenBoth"/>
            </a:pPr>
            <a:r>
              <a:rPr lang="en-US" sz="2000" dirty="0" smtClean="0"/>
              <a:t>manufacturer </a:t>
            </a:r>
            <a:r>
              <a:rPr lang="en-US" sz="2000" dirty="0"/>
              <a:t>of certain notified goods. </a:t>
            </a:r>
            <a:endParaRPr lang="en-US" sz="2000" dirty="0" smtClean="0"/>
          </a:p>
          <a:p>
            <a:pPr marL="0" indent="0">
              <a:buNone/>
            </a:pPr>
            <a:endParaRPr lang="en-US" sz="2000" dirty="0"/>
          </a:p>
          <a:p>
            <a:pPr marL="0" indent="0">
              <a:buNone/>
            </a:pPr>
            <a:r>
              <a:rPr lang="en-US" sz="2000" b="1" dirty="0" smtClean="0"/>
              <a:t>Q 4. </a:t>
            </a:r>
            <a:r>
              <a:rPr lang="en-US" sz="2000" b="1" dirty="0"/>
              <a:t>Can the registered person under composition scheme claim input tax credit? </a:t>
            </a:r>
            <a:endParaRPr lang="en-US" sz="2000" b="1" dirty="0" smtClean="0"/>
          </a:p>
          <a:p>
            <a:pPr marL="0" indent="0">
              <a:buNone/>
            </a:pPr>
            <a:r>
              <a:rPr lang="en-US" sz="2000" i="1" dirty="0"/>
              <a:t>Ans. No, registered person under composition scheme is not eligible to claim input tax credit. </a:t>
            </a:r>
            <a:endParaRPr lang="en-US" sz="2000" dirty="0"/>
          </a:p>
          <a:p>
            <a:pPr marL="514350" indent="-514350">
              <a:buAutoNum type="romanLcParenBoth"/>
            </a:pPr>
            <a:endParaRPr lang="en-US" sz="2000" dirty="0"/>
          </a:p>
          <a:p>
            <a:pPr marL="0" indent="0">
              <a:buNone/>
            </a:pPr>
            <a:endParaRPr lang="en-US" sz="2000" dirty="0"/>
          </a:p>
        </p:txBody>
      </p:sp>
      <p:sp>
        <p:nvSpPr>
          <p:cNvPr id="2" name="Title 1"/>
          <p:cNvSpPr>
            <a:spLocks noGrp="1"/>
          </p:cNvSpPr>
          <p:nvPr>
            <p:ph type="title"/>
          </p:nvPr>
        </p:nvSpPr>
        <p:spPr/>
        <p:txBody>
          <a:bodyPr/>
          <a:lstStyle/>
          <a:p>
            <a:r>
              <a:rPr lang="en-US" dirty="0" smtClean="0"/>
              <a:t>FAQ</a:t>
            </a:r>
            <a:endParaRPr lang="en-US" dirty="0"/>
          </a:p>
        </p:txBody>
      </p:sp>
    </p:spTree>
    <p:extLst>
      <p:ext uri="{BB962C8B-B14F-4D97-AF65-F5344CB8AC3E}">
        <p14:creationId xmlns:p14="http://schemas.microsoft.com/office/powerpoint/2010/main" xmlns="" val="520530047"/>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457200" indent="-457200">
              <a:buAutoNum type="arabicPeriod"/>
            </a:pPr>
            <a:r>
              <a:rPr lang="en-US" sz="1800" b="1" dirty="0" smtClean="0"/>
              <a:t>Documentary </a:t>
            </a:r>
            <a:r>
              <a:rPr lang="en-US" sz="1800" b="1" dirty="0"/>
              <a:t>requirements and </a:t>
            </a:r>
            <a:r>
              <a:rPr lang="en-US" sz="1800" b="1" dirty="0" smtClean="0"/>
              <a:t>conditions </a:t>
            </a:r>
            <a:r>
              <a:rPr lang="en-US" sz="1800" b="1" dirty="0"/>
              <a:t>for claiming input tax credit </a:t>
            </a:r>
            <a:endParaRPr lang="en-US" sz="1800" b="1" dirty="0" smtClean="0"/>
          </a:p>
          <a:p>
            <a:pPr>
              <a:buFont typeface="Wingdings" panose="05000000000000000000" pitchFamily="2" charset="2"/>
              <a:buChar char="Ø"/>
            </a:pPr>
            <a:r>
              <a:rPr lang="en-US" sz="1800" dirty="0" smtClean="0"/>
              <a:t>documents</a:t>
            </a:r>
            <a:r>
              <a:rPr lang="en-US" sz="1800" dirty="0"/>
              <a:t>, namely</a:t>
            </a:r>
            <a:r>
              <a:rPr lang="en-US" sz="1800" dirty="0" smtClean="0"/>
              <a:t>:</a:t>
            </a:r>
          </a:p>
          <a:p>
            <a:pPr marL="457200" indent="-457200">
              <a:buAutoNum type="alphaLcParenBoth"/>
            </a:pPr>
            <a:r>
              <a:rPr lang="en-US" sz="1800" dirty="0" smtClean="0"/>
              <a:t>an </a:t>
            </a:r>
            <a:r>
              <a:rPr lang="en-US" sz="1800" dirty="0"/>
              <a:t>invoice issued by the supplier of goods or services or </a:t>
            </a:r>
            <a:r>
              <a:rPr lang="en-US" sz="1800" dirty="0" smtClean="0"/>
              <a:t>both; </a:t>
            </a:r>
            <a:endParaRPr lang="en-US" sz="1800" dirty="0"/>
          </a:p>
          <a:p>
            <a:pPr marL="0" indent="0">
              <a:buNone/>
            </a:pPr>
            <a:r>
              <a:rPr lang="en-US" sz="1800" dirty="0" smtClean="0"/>
              <a:t>(</a:t>
            </a:r>
            <a:r>
              <a:rPr lang="en-US" sz="1800" dirty="0"/>
              <a:t>b) a debit note issued by a </a:t>
            </a:r>
            <a:r>
              <a:rPr lang="en-US" sz="1800" dirty="0" smtClean="0"/>
              <a:t>supplier;</a:t>
            </a:r>
          </a:p>
          <a:p>
            <a:pPr marL="0" indent="0">
              <a:buNone/>
            </a:pPr>
            <a:r>
              <a:rPr lang="en-US" sz="1800" dirty="0" smtClean="0"/>
              <a:t>(</a:t>
            </a:r>
            <a:r>
              <a:rPr lang="en-US" sz="1800" dirty="0"/>
              <a:t>c) a bill of entry; </a:t>
            </a:r>
            <a:endParaRPr lang="en-US" sz="1800" dirty="0" smtClean="0"/>
          </a:p>
          <a:p>
            <a:pPr marL="0" indent="0">
              <a:buNone/>
            </a:pPr>
            <a:r>
              <a:rPr lang="en-US" sz="1800" dirty="0" smtClean="0"/>
              <a:t>(d) a </a:t>
            </a:r>
            <a:r>
              <a:rPr lang="en-US" sz="1800" dirty="0"/>
              <a:t>document issued by an Input Service Distributor </a:t>
            </a:r>
            <a:endParaRPr lang="en-US" sz="1800" dirty="0" smtClean="0"/>
          </a:p>
          <a:p>
            <a:pPr marL="0" indent="0">
              <a:buNone/>
            </a:pPr>
            <a:endParaRPr lang="en-US" sz="1800" dirty="0" smtClean="0"/>
          </a:p>
          <a:p>
            <a:pPr>
              <a:buFont typeface="Wingdings" panose="05000000000000000000" pitchFamily="2" charset="2"/>
              <a:buChar char="Ø"/>
            </a:pPr>
            <a:r>
              <a:rPr lang="en-US" sz="1800" dirty="0" smtClean="0"/>
              <a:t>Input </a:t>
            </a:r>
            <a:r>
              <a:rPr lang="en-US" sz="1800" dirty="0"/>
              <a:t>tax credit shall be availed by a registered person only if all the applicable particulars as prescribed in </a:t>
            </a:r>
            <a:r>
              <a:rPr lang="en-US" sz="1800" i="1" dirty="0" smtClean="0"/>
              <a:t>Invoice Rules</a:t>
            </a:r>
            <a:r>
              <a:rPr lang="en-US" sz="1800" dirty="0" smtClean="0"/>
              <a:t> </a:t>
            </a:r>
            <a:r>
              <a:rPr lang="en-US" sz="1800" dirty="0"/>
              <a:t>are contained in the said document, and the relevant information, as contained in the said document, is furnished in </a:t>
            </a:r>
            <a:r>
              <a:rPr lang="en-US" sz="1800" b="1" dirty="0"/>
              <a:t>FORM GSTR-2 </a:t>
            </a:r>
            <a:r>
              <a:rPr lang="en-US" sz="1800" dirty="0"/>
              <a:t>by such person. </a:t>
            </a:r>
            <a:endParaRPr lang="en-US" sz="1800" dirty="0" smtClean="0"/>
          </a:p>
          <a:p>
            <a:pPr marL="0" indent="0">
              <a:buNone/>
            </a:pPr>
            <a:endParaRPr lang="en-US" sz="1800" dirty="0"/>
          </a:p>
          <a:p>
            <a:pPr>
              <a:buFont typeface="Wingdings" panose="05000000000000000000" pitchFamily="2" charset="2"/>
              <a:buChar char="Ø"/>
            </a:pPr>
            <a:r>
              <a:rPr lang="en-US" sz="1800" dirty="0" smtClean="0"/>
              <a:t>No </a:t>
            </a:r>
            <a:r>
              <a:rPr lang="en-US" sz="1800" dirty="0"/>
              <a:t>input tax credit shall be availed by a registered person in respect of any tax that has been paid in pursuance of any order where any demand has been raised on account of any fraud, willful misstatement or suppression of facts. </a:t>
            </a:r>
          </a:p>
          <a:p>
            <a:pPr>
              <a:buFont typeface="Wingdings" panose="05000000000000000000" pitchFamily="2" charset="2"/>
              <a:buChar char="Ø"/>
            </a:pPr>
            <a:endParaRPr lang="en-US" sz="1800" dirty="0" smtClean="0"/>
          </a:p>
          <a:p>
            <a:pPr marL="0" indent="0">
              <a:buNone/>
            </a:pPr>
            <a:endParaRPr lang="en-US" sz="1800" dirty="0"/>
          </a:p>
          <a:p>
            <a:pPr marL="0" indent="0">
              <a:buNone/>
            </a:pPr>
            <a:r>
              <a:rPr lang="en-US" sz="1800" dirty="0" smtClean="0"/>
              <a:t> </a:t>
            </a:r>
            <a:endParaRPr lang="en-US" sz="1800" dirty="0"/>
          </a:p>
          <a:p>
            <a:pPr marL="457200" indent="-457200">
              <a:buAutoNum type="alphaLcParenBoth"/>
            </a:pPr>
            <a:endParaRPr lang="en-US" sz="1800" dirty="0"/>
          </a:p>
          <a:p>
            <a:pPr>
              <a:buFont typeface="Wingdings" panose="05000000000000000000" pitchFamily="2" charset="2"/>
              <a:buChar char="Ø"/>
            </a:pPr>
            <a:endParaRPr lang="en-US" sz="1800" dirty="0"/>
          </a:p>
        </p:txBody>
      </p:sp>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a:t>Input Tax Credit </a:t>
            </a:r>
            <a:endParaRPr lang="en-US" dirty="0"/>
          </a:p>
        </p:txBody>
      </p:sp>
    </p:spTree>
    <p:extLst>
      <p:ext uri="{BB962C8B-B14F-4D97-AF65-F5344CB8AC3E}">
        <p14:creationId xmlns:p14="http://schemas.microsoft.com/office/powerpoint/2010/main" xmlns="" val="213280123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fontScale="92500" lnSpcReduction="10000"/>
          </a:bodyPr>
          <a:lstStyle/>
          <a:p>
            <a:pPr marL="0" indent="0">
              <a:buNone/>
            </a:pPr>
            <a:r>
              <a:rPr lang="en-US" sz="2000" b="1" dirty="0" smtClean="0"/>
              <a:t>Q </a:t>
            </a:r>
            <a:r>
              <a:rPr lang="en-US" sz="2000" b="1" dirty="0"/>
              <a:t>1</a:t>
            </a:r>
            <a:r>
              <a:rPr lang="en-US" sz="2000" b="1" dirty="0" smtClean="0"/>
              <a:t>. </a:t>
            </a:r>
            <a:r>
              <a:rPr lang="en-US" sz="2000" b="1" dirty="0"/>
              <a:t>Can GST paid on reverse charge basis be considered as input tax? </a:t>
            </a:r>
            <a:endParaRPr lang="en-US" sz="2000" dirty="0"/>
          </a:p>
          <a:p>
            <a:pPr marL="0" indent="0">
              <a:buNone/>
            </a:pPr>
            <a:r>
              <a:rPr lang="en-US" sz="2000" i="1" dirty="0"/>
              <a:t>Ans. Yes. The definition of input tax includes the tax payable under the reverse charge. </a:t>
            </a:r>
            <a:endParaRPr lang="en-US" sz="2000" i="1" dirty="0" smtClean="0"/>
          </a:p>
          <a:p>
            <a:pPr marL="0" indent="0">
              <a:buNone/>
            </a:pPr>
            <a:endParaRPr lang="en-US" sz="2000" i="1" dirty="0" smtClean="0"/>
          </a:p>
          <a:p>
            <a:pPr marL="0" indent="0">
              <a:buNone/>
            </a:pPr>
            <a:r>
              <a:rPr lang="en-US" sz="2000" b="1" dirty="0" smtClean="0"/>
              <a:t>Q 2. </a:t>
            </a:r>
            <a:r>
              <a:rPr lang="en-US" sz="2000" b="1" dirty="0"/>
              <a:t>Does input tax includes tax (CGST/IGST/SGST) paid on input goods, input services and capital goods? </a:t>
            </a:r>
            <a:endParaRPr lang="en-US" sz="2000" b="1" dirty="0" smtClean="0"/>
          </a:p>
          <a:p>
            <a:pPr marL="0" indent="0">
              <a:buNone/>
            </a:pPr>
            <a:r>
              <a:rPr lang="en-US" sz="2000" i="1" dirty="0"/>
              <a:t>Ans. Yes, it includes taxes paid on input goods, input services and capital goods. Credit of tax paid on capital goods is permitted to be availed in one instalment. </a:t>
            </a:r>
            <a:endParaRPr lang="en-US" sz="2000" i="1" dirty="0" smtClean="0"/>
          </a:p>
          <a:p>
            <a:pPr marL="0" indent="0">
              <a:buNone/>
            </a:pPr>
            <a:endParaRPr lang="en-US" sz="2000" i="1" dirty="0" smtClean="0"/>
          </a:p>
          <a:p>
            <a:pPr marL="0" indent="0">
              <a:buNone/>
            </a:pPr>
            <a:r>
              <a:rPr lang="en-US" sz="2000" b="1" dirty="0" smtClean="0"/>
              <a:t>Q 3. </a:t>
            </a:r>
            <a:r>
              <a:rPr lang="en-US" sz="2000" b="1" dirty="0"/>
              <a:t>Is credit of all input tax charged on supply of goods or services allowed under GST? </a:t>
            </a:r>
            <a:endParaRPr lang="en-US" sz="2000" dirty="0"/>
          </a:p>
          <a:p>
            <a:pPr marL="0" indent="0">
              <a:buNone/>
            </a:pPr>
            <a:r>
              <a:rPr lang="en-US" sz="2000" i="1" dirty="0"/>
              <a:t>Ans. A registered person is entitled to take credit of input tax charged on supply of goods or services or both to him which are used or intended to be used in the course or furtherance of business, subject to other conditions and restrictions. </a:t>
            </a:r>
            <a:endParaRPr lang="en-US" sz="2000" dirty="0"/>
          </a:p>
          <a:p>
            <a:pPr marL="0" indent="0">
              <a:buNone/>
            </a:pPr>
            <a:endParaRPr lang="en-US" sz="2000" dirty="0"/>
          </a:p>
        </p:txBody>
      </p:sp>
      <p:sp>
        <p:nvSpPr>
          <p:cNvPr id="2" name="Title 1"/>
          <p:cNvSpPr>
            <a:spLocks noGrp="1"/>
          </p:cNvSpPr>
          <p:nvPr>
            <p:ph type="title"/>
          </p:nvPr>
        </p:nvSpPr>
        <p:spPr/>
        <p:txBody>
          <a:bodyPr/>
          <a:lstStyle/>
          <a:p>
            <a:r>
              <a:rPr lang="en-US" dirty="0" smtClean="0"/>
              <a:t>FAQ</a:t>
            </a:r>
            <a:endParaRPr lang="en-US" dirty="0"/>
          </a:p>
        </p:txBody>
      </p:sp>
    </p:spTree>
    <p:extLst>
      <p:ext uri="{BB962C8B-B14F-4D97-AF65-F5344CB8AC3E}">
        <p14:creationId xmlns:p14="http://schemas.microsoft.com/office/powerpoint/2010/main" xmlns="" val="311342208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b="1" dirty="0" smtClean="0"/>
              <a:t>Q 4. </a:t>
            </a:r>
            <a:r>
              <a:rPr lang="en-US" sz="2000" b="1" dirty="0"/>
              <a:t>Where the goods against an invoice are received in lots or instalments, how will a registered person be entitled to ITC? </a:t>
            </a:r>
            <a:endParaRPr lang="en-US" sz="2000" b="1" dirty="0" smtClean="0"/>
          </a:p>
          <a:p>
            <a:pPr marL="0" indent="0">
              <a:buNone/>
            </a:pPr>
            <a:r>
              <a:rPr lang="en-US" sz="2000" i="1" dirty="0"/>
              <a:t>Ans. The registered person shall be entitled to the credit only upon receipt of the last lot or installment. </a:t>
            </a:r>
            <a:endParaRPr lang="en-US" sz="2000" i="1" dirty="0" smtClean="0"/>
          </a:p>
          <a:p>
            <a:pPr marL="0" indent="0">
              <a:buNone/>
            </a:pPr>
            <a:endParaRPr lang="en-US" sz="2000" i="1" dirty="0" smtClean="0"/>
          </a:p>
          <a:p>
            <a:pPr marL="0" indent="0">
              <a:buNone/>
            </a:pPr>
            <a:r>
              <a:rPr lang="en-US" sz="2000" b="1" dirty="0" smtClean="0"/>
              <a:t>Q 5. </a:t>
            </a:r>
            <a:r>
              <a:rPr lang="en-US" sz="2000" b="1" dirty="0"/>
              <a:t>Can a person take input tax credit without payment of consideration for the supply along with tax to the supplier? </a:t>
            </a:r>
            <a:endParaRPr lang="en-US" sz="2000" b="1" dirty="0" smtClean="0"/>
          </a:p>
          <a:p>
            <a:pPr marL="0" indent="0">
              <a:buNone/>
            </a:pPr>
            <a:r>
              <a:rPr lang="en-US" sz="2000" i="1" dirty="0"/>
              <a:t>Ans. Yes, the recipient can take ITC. But he is required to pay the consideration along with tax within 180 days from the date of issue of invoice. This condition is not applicable where tax is payable on reverse charge basis. </a:t>
            </a:r>
            <a:endParaRPr lang="en-US" sz="2000" dirty="0"/>
          </a:p>
          <a:p>
            <a:pPr marL="0" indent="0">
              <a:buNone/>
            </a:pPr>
            <a:endParaRPr lang="en-US" sz="2000" dirty="0"/>
          </a:p>
          <a:p>
            <a:endParaRPr lang="en-US" sz="2000" dirty="0"/>
          </a:p>
        </p:txBody>
      </p:sp>
      <p:sp>
        <p:nvSpPr>
          <p:cNvPr id="2" name="Title 1"/>
          <p:cNvSpPr>
            <a:spLocks noGrp="1"/>
          </p:cNvSpPr>
          <p:nvPr>
            <p:ph type="title"/>
          </p:nvPr>
        </p:nvSpPr>
        <p:spPr/>
        <p:txBody>
          <a:bodyPr/>
          <a:lstStyle/>
          <a:p>
            <a:r>
              <a:rPr lang="en-US" dirty="0" smtClean="0"/>
              <a:t>FAQ</a:t>
            </a:r>
            <a:endParaRPr lang="en-US" dirty="0"/>
          </a:p>
        </p:txBody>
      </p:sp>
    </p:spTree>
    <p:extLst>
      <p:ext uri="{BB962C8B-B14F-4D97-AF65-F5344CB8AC3E}">
        <p14:creationId xmlns:p14="http://schemas.microsoft.com/office/powerpoint/2010/main" xmlns="" val="2574012146"/>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b="1" dirty="0" smtClean="0"/>
              <a:t>Q 6. </a:t>
            </a:r>
            <a:r>
              <a:rPr lang="en-US" sz="2000" b="1" dirty="0"/>
              <a:t>Who will get the ITC where goods have been delivered to a person other than taxable person (‘bill to’- ‘ship to ’scenarios)? </a:t>
            </a:r>
            <a:endParaRPr lang="en-US" sz="2000" dirty="0"/>
          </a:p>
          <a:p>
            <a:pPr marL="0" indent="0">
              <a:buNone/>
            </a:pPr>
            <a:r>
              <a:rPr lang="en-US" sz="2000" i="1" dirty="0"/>
              <a:t>Ans. It would be deemed that the registered person has received the goods when the goods have been delivered to a third party on the direction of such taxable person. So ITC will be available to the person on whose order the goods are delivered to third person. </a:t>
            </a:r>
            <a:endParaRPr lang="en-US" sz="2000" i="1" dirty="0" smtClean="0"/>
          </a:p>
          <a:p>
            <a:pPr marL="0" indent="0">
              <a:buNone/>
            </a:pPr>
            <a:endParaRPr lang="en-US" sz="2000" dirty="0"/>
          </a:p>
        </p:txBody>
      </p:sp>
      <p:sp>
        <p:nvSpPr>
          <p:cNvPr id="2" name="Title 1"/>
          <p:cNvSpPr>
            <a:spLocks noGrp="1"/>
          </p:cNvSpPr>
          <p:nvPr>
            <p:ph type="title"/>
          </p:nvPr>
        </p:nvSpPr>
        <p:spPr/>
        <p:txBody>
          <a:bodyPr/>
          <a:lstStyle/>
          <a:p>
            <a:r>
              <a:rPr lang="en-US" dirty="0" smtClean="0"/>
              <a:t>FAQ</a:t>
            </a:r>
            <a:endParaRPr lang="en-US" dirty="0"/>
          </a:p>
        </p:txBody>
      </p:sp>
    </p:spTree>
    <p:extLst>
      <p:ext uri="{BB962C8B-B14F-4D97-AF65-F5344CB8AC3E}">
        <p14:creationId xmlns:p14="http://schemas.microsoft.com/office/powerpoint/2010/main" xmlns="" val="2768581176"/>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b="1" dirty="0" smtClean="0"/>
              <a:t>Q 7. </a:t>
            </a:r>
            <a:r>
              <a:rPr lang="en-US" sz="2000" b="1" dirty="0"/>
              <a:t>What is the time limit for taking ITC and reasons therefor? </a:t>
            </a:r>
            <a:endParaRPr lang="en-US" sz="2000" dirty="0"/>
          </a:p>
          <a:p>
            <a:pPr marL="0" indent="0">
              <a:buNone/>
            </a:pPr>
            <a:r>
              <a:rPr lang="en-US" sz="2000" i="1" dirty="0"/>
              <a:t>Ans. A registered person cannot take ITC in respect of any invoice or debit note for supply of goods or services after the due date for furnishing the return under section 39 for the month of September following the end of financial year to which such invoice/invoice relating to debit note pertains or furnishing of the relevant annual return, whichever is earlier. So, the upper time limit for taking ITC is </a:t>
            </a:r>
            <a:r>
              <a:rPr lang="en-US" sz="2000" b="1" i="1" dirty="0"/>
              <a:t>20th October of the next FY</a:t>
            </a:r>
            <a:r>
              <a:rPr lang="en-US" sz="2000" i="1" dirty="0"/>
              <a:t> </a:t>
            </a:r>
            <a:r>
              <a:rPr lang="en-US" sz="2000" b="1" i="1" dirty="0"/>
              <a:t>or</a:t>
            </a:r>
            <a:r>
              <a:rPr lang="en-US" sz="2000" i="1" dirty="0"/>
              <a:t> </a:t>
            </a:r>
            <a:r>
              <a:rPr lang="en-US" sz="2000" b="1" i="1" dirty="0"/>
              <a:t>the date of filing of annual return whichever is earlier. </a:t>
            </a:r>
            <a:endParaRPr lang="en-US" sz="2000" b="1" i="1" dirty="0" smtClean="0"/>
          </a:p>
          <a:p>
            <a:pPr marL="0" indent="0">
              <a:buNone/>
            </a:pPr>
            <a:r>
              <a:rPr lang="en-US" sz="2000" i="1" dirty="0"/>
              <a:t>The underlying reasoning for this restriction is that no change in return is permitted after September of next FY. If annual return is filed before the month of September, then no change can be made after filing of annual return. </a:t>
            </a:r>
            <a:endParaRPr lang="en-US" sz="2000" dirty="0"/>
          </a:p>
        </p:txBody>
      </p:sp>
      <p:sp>
        <p:nvSpPr>
          <p:cNvPr id="2" name="Title 1"/>
          <p:cNvSpPr>
            <a:spLocks noGrp="1"/>
          </p:cNvSpPr>
          <p:nvPr>
            <p:ph type="title"/>
          </p:nvPr>
        </p:nvSpPr>
        <p:spPr/>
        <p:txBody>
          <a:bodyPr/>
          <a:lstStyle/>
          <a:p>
            <a:r>
              <a:rPr lang="en-US" dirty="0" smtClean="0"/>
              <a:t>FAQ</a:t>
            </a:r>
            <a:endParaRPr lang="en-US" dirty="0"/>
          </a:p>
        </p:txBody>
      </p:sp>
    </p:spTree>
    <p:extLst>
      <p:ext uri="{BB962C8B-B14F-4D97-AF65-F5344CB8AC3E}">
        <p14:creationId xmlns:p14="http://schemas.microsoft.com/office/powerpoint/2010/main" xmlns="" val="701735046"/>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b="1" dirty="0" smtClean="0"/>
              <a:t>Q 8. </a:t>
            </a:r>
            <a:r>
              <a:rPr lang="en-US" sz="2000" b="1" dirty="0"/>
              <a:t>Is credit of tax paid on every input used for supply of taxable goods or services or both is allowed under GST? </a:t>
            </a:r>
            <a:endParaRPr lang="en-US" sz="2000" dirty="0"/>
          </a:p>
          <a:p>
            <a:pPr marL="0" indent="0">
              <a:buNone/>
            </a:pPr>
            <a:r>
              <a:rPr lang="en-US" sz="2000" i="1" dirty="0"/>
              <a:t>Ans. Yes, except a small list of items provided in the law, the credit is admissible on all items. The list covers mainly items of personal consumption, inputs use of which results into formation of an immovable property (except plant and machinery), telecommunication towers, pipelines laid outside the factory premises, etc. and taxes paid as a result of detection of evasion of taxes. </a:t>
            </a:r>
            <a:endParaRPr lang="en-US" sz="2000" i="1" dirty="0" smtClean="0"/>
          </a:p>
          <a:p>
            <a:pPr marL="0" indent="0">
              <a:buNone/>
            </a:pPr>
            <a:r>
              <a:rPr lang="en-US" sz="2000" b="1" dirty="0" smtClean="0"/>
              <a:t>Q 9. </a:t>
            </a:r>
            <a:r>
              <a:rPr lang="en-US" sz="2000" b="1" dirty="0"/>
              <a:t>Sometimes goods are destroyed or lost due to various reasons? Can a person take ITC to the extent of such goods? </a:t>
            </a:r>
            <a:endParaRPr lang="en-US" sz="2000" dirty="0"/>
          </a:p>
          <a:p>
            <a:pPr marL="0" indent="0">
              <a:buNone/>
            </a:pPr>
            <a:r>
              <a:rPr lang="en-US" sz="2000" i="1" dirty="0"/>
              <a:t>Ans. No, a person cannot take ITC with respect to goods lost, stolen, destroyed or written off. In addition, ITC with respect of goods given as gifts or free samples are also not allowed. </a:t>
            </a:r>
            <a:endParaRPr lang="en-US" sz="2000" dirty="0"/>
          </a:p>
        </p:txBody>
      </p:sp>
      <p:sp>
        <p:nvSpPr>
          <p:cNvPr id="2" name="Title 1"/>
          <p:cNvSpPr>
            <a:spLocks noGrp="1"/>
          </p:cNvSpPr>
          <p:nvPr>
            <p:ph type="title"/>
          </p:nvPr>
        </p:nvSpPr>
        <p:spPr/>
        <p:txBody>
          <a:bodyPr/>
          <a:lstStyle/>
          <a:p>
            <a:r>
              <a:rPr lang="en-US" dirty="0" smtClean="0"/>
              <a:t>FAQ</a:t>
            </a:r>
            <a:endParaRPr lang="en-US" dirty="0"/>
          </a:p>
        </p:txBody>
      </p:sp>
    </p:spTree>
    <p:extLst>
      <p:ext uri="{BB962C8B-B14F-4D97-AF65-F5344CB8AC3E}">
        <p14:creationId xmlns:p14="http://schemas.microsoft.com/office/powerpoint/2010/main" xmlns="" val="2855594486"/>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000" dirty="0" smtClean="0"/>
              <a:t> </a:t>
            </a:r>
            <a:r>
              <a:rPr lang="en-US" sz="2000" dirty="0"/>
              <a:t>A person applying for registration as a casual taxable person shall be given a temporary reference number by the Common Portal for making advance deposit of tax in accordance with the provisions of section 27 and the acknowledgement under sub-rule (5) shall be issued electronically only </a:t>
            </a:r>
            <a:r>
              <a:rPr lang="en-US" sz="2000" dirty="0" smtClean="0"/>
              <a:t>after </a:t>
            </a:r>
            <a:r>
              <a:rPr lang="en-US" sz="2000" dirty="0"/>
              <a:t>the said deposit in the electronic cash ledger. </a:t>
            </a:r>
            <a:endParaRPr lang="en-US" sz="2000" dirty="0" smtClean="0"/>
          </a:p>
          <a:p>
            <a:endParaRPr lang="en-US" sz="2000" dirty="0"/>
          </a:p>
          <a:p>
            <a:pPr marL="0" indent="0">
              <a:buNone/>
            </a:pPr>
            <a:r>
              <a:rPr lang="en-US" sz="2000" dirty="0"/>
              <a:t> </a:t>
            </a:r>
            <a:r>
              <a:rPr lang="en-US" sz="2000" b="1" dirty="0"/>
              <a:t>2. Verification of the application and approval </a:t>
            </a:r>
            <a:r>
              <a:rPr lang="en-US" sz="2000" b="1" dirty="0" smtClean="0"/>
              <a:t>:</a:t>
            </a:r>
            <a:endParaRPr lang="en-US" sz="2000" dirty="0"/>
          </a:p>
          <a:p>
            <a:r>
              <a:rPr lang="en-US" sz="2000" dirty="0"/>
              <a:t> </a:t>
            </a:r>
            <a:r>
              <a:rPr lang="en-US" sz="2000" dirty="0" smtClean="0"/>
              <a:t>if </a:t>
            </a:r>
            <a:r>
              <a:rPr lang="en-US" sz="2000" dirty="0"/>
              <a:t>application and the accompanying documents </a:t>
            </a:r>
            <a:r>
              <a:rPr lang="en-US" sz="2000" dirty="0" smtClean="0"/>
              <a:t>are found-</a:t>
            </a:r>
          </a:p>
          <a:p>
            <a:pPr marL="0" lvl="1" indent="0">
              <a:buNone/>
            </a:pPr>
            <a:r>
              <a:rPr lang="en-US" sz="1600" dirty="0" smtClean="0"/>
              <a:t>	- </a:t>
            </a:r>
            <a:r>
              <a:rPr lang="en-US" sz="1600" b="1" dirty="0" smtClean="0"/>
              <a:t>To be in order </a:t>
            </a:r>
            <a:r>
              <a:rPr lang="en-US" sz="1600" dirty="0" smtClean="0"/>
              <a:t>approve the grant of registration to the applicant </a:t>
            </a:r>
            <a:r>
              <a:rPr lang="en-US" sz="1600" b="1" dirty="0" smtClean="0"/>
              <a:t>within three 	working days </a:t>
            </a:r>
            <a:r>
              <a:rPr lang="en-US" sz="1600" dirty="0" smtClean="0"/>
              <a:t>from the date of  submission of application. </a:t>
            </a:r>
          </a:p>
          <a:p>
            <a:pPr marL="0" lvl="1" indent="0">
              <a:buNone/>
            </a:pPr>
            <a:endParaRPr lang="en-US" sz="1600" dirty="0" smtClean="0"/>
          </a:p>
          <a:p>
            <a:pPr marL="0" indent="0">
              <a:buNone/>
            </a:pPr>
            <a:r>
              <a:rPr lang="en-US" sz="1600" dirty="0" smtClean="0"/>
              <a:t>	</a:t>
            </a:r>
            <a:r>
              <a:rPr lang="en-US" sz="1600" b="1" dirty="0" smtClean="0"/>
              <a:t>- to be deficient </a:t>
            </a:r>
            <a:r>
              <a:rPr lang="en-US" sz="1600" dirty="0" smtClean="0"/>
              <a:t>then proper officer may issue a notice to the applicant electronically in </a:t>
            </a:r>
            <a:r>
              <a:rPr lang="en-US" sz="1600" b="1" dirty="0" smtClean="0"/>
              <a:t>FORM GST REG-03 </a:t>
            </a:r>
            <a:r>
              <a:rPr lang="en-US" sz="1600" dirty="0" smtClean="0"/>
              <a:t>within </a:t>
            </a:r>
            <a:r>
              <a:rPr lang="en-US" sz="1600" b="1" dirty="0" smtClean="0"/>
              <a:t>three working days </a:t>
            </a:r>
            <a:r>
              <a:rPr lang="en-US" sz="1600" dirty="0" smtClean="0"/>
              <a:t>from the date of submission of application and the applicant shall furnish such clarification, information or documents sought electronically, in </a:t>
            </a:r>
            <a:r>
              <a:rPr lang="en-US" sz="1600" b="1" dirty="0" smtClean="0"/>
              <a:t>FORM GST REG-04</a:t>
            </a:r>
            <a:r>
              <a:rPr lang="en-US" sz="1600" dirty="0" smtClean="0"/>
              <a:t>, </a:t>
            </a:r>
            <a:r>
              <a:rPr lang="en-US" sz="1600" b="1" dirty="0" smtClean="0"/>
              <a:t>within seven working days </a:t>
            </a:r>
            <a:r>
              <a:rPr lang="en-US" sz="1600" dirty="0" smtClean="0"/>
              <a:t>from the date of receipt of such intimation. </a:t>
            </a:r>
          </a:p>
          <a:p>
            <a:pPr marL="800100" lvl="2" indent="0">
              <a:buNone/>
            </a:pPr>
            <a:endParaRPr lang="en-US" sz="1600" dirty="0" smtClean="0"/>
          </a:p>
          <a:p>
            <a:endParaRPr lang="en-US" sz="2000" dirty="0"/>
          </a:p>
        </p:txBody>
      </p:sp>
      <p:sp>
        <p:nvSpPr>
          <p:cNvPr id="2" name="Title 1"/>
          <p:cNvSpPr>
            <a:spLocks noGrp="1"/>
          </p:cNvSpPr>
          <p:nvPr>
            <p:ph type="title"/>
          </p:nvPr>
        </p:nvSpPr>
        <p:spPr/>
        <p:txBody>
          <a:bodyPr/>
          <a:lstStyle/>
          <a:p>
            <a:r>
              <a:rPr lang="en-US" dirty="0" smtClean="0"/>
              <a:t>Con..</a:t>
            </a:r>
            <a:endParaRPr lang="en-US" dirty="0"/>
          </a:p>
        </p:txBody>
      </p:sp>
    </p:spTree>
    <p:extLst>
      <p:ext uri="{BB962C8B-B14F-4D97-AF65-F5344CB8AC3E}">
        <p14:creationId xmlns:p14="http://schemas.microsoft.com/office/powerpoint/2010/main" xmlns="" val="4194767832"/>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81600"/>
          </a:xfrm>
        </p:spPr>
        <p:txBody>
          <a:bodyPr>
            <a:normAutofit fontScale="92500" lnSpcReduction="20000"/>
          </a:bodyPr>
          <a:lstStyle/>
          <a:p>
            <a:pPr marL="0" indent="0">
              <a:buNone/>
            </a:pPr>
            <a:r>
              <a:rPr lang="en-US" sz="2000" b="1" dirty="0" smtClean="0"/>
              <a:t>Q 10. </a:t>
            </a:r>
            <a:r>
              <a:rPr lang="en-US" sz="2000" b="1" dirty="0"/>
              <a:t>What is the ITC entitlement of a newly registered person? </a:t>
            </a:r>
            <a:endParaRPr lang="en-US" sz="2000" dirty="0"/>
          </a:p>
          <a:p>
            <a:pPr marL="0" indent="0">
              <a:buNone/>
            </a:pPr>
            <a:r>
              <a:rPr lang="en-US" sz="2000" i="1" dirty="0"/>
              <a:t>Ans. A person applying for registration can take input tax credit of inputs held in stock and inputs contained in semi-finished or finished goods held in stock on the day immediately preceding the date of grant of registration. If the person was liable to take registration and he has applied for registration within thirty days from the date on which he became liable to registration, then input tax credit of inputs held in stock and inputs contained in semi-finished or finished goods held in stock on the day immediately preceding the date on which he became liable to pay tax can be taken. </a:t>
            </a:r>
            <a:endParaRPr lang="en-US" sz="2000" i="1" dirty="0" smtClean="0"/>
          </a:p>
          <a:p>
            <a:pPr marL="0" indent="0">
              <a:buNone/>
            </a:pPr>
            <a:r>
              <a:rPr lang="en-US" sz="2000" b="1" dirty="0" smtClean="0"/>
              <a:t>Q 11. </a:t>
            </a:r>
            <a:r>
              <a:rPr lang="en-US" sz="2000" b="1" dirty="0"/>
              <a:t>A person becomes liable to pay tax on 1st August, 2017and has obtained registration on 15th August, 2017. Such person is eligible for input tax credit on inputs held in stock as on: </a:t>
            </a:r>
            <a:endParaRPr lang="en-US" sz="2000" b="1" dirty="0" smtClean="0"/>
          </a:p>
          <a:p>
            <a:pPr marL="0" indent="0">
              <a:buNone/>
            </a:pPr>
            <a:r>
              <a:rPr lang="en-US" sz="2000" b="1" dirty="0" smtClean="0"/>
              <a:t>(</a:t>
            </a:r>
            <a:r>
              <a:rPr lang="en-US" sz="2000" b="1" dirty="0"/>
              <a:t>a) </a:t>
            </a:r>
            <a:r>
              <a:rPr lang="en-US" sz="2000" dirty="0"/>
              <a:t>1st August, 2017 </a:t>
            </a:r>
          </a:p>
          <a:p>
            <a:pPr marL="0" indent="0">
              <a:buNone/>
            </a:pPr>
            <a:r>
              <a:rPr lang="en-US" sz="2000" b="1" dirty="0"/>
              <a:t>(b) </a:t>
            </a:r>
            <a:r>
              <a:rPr lang="en-US" sz="2000" dirty="0"/>
              <a:t>31st July, 2017 </a:t>
            </a:r>
          </a:p>
          <a:p>
            <a:pPr marL="0" indent="0">
              <a:buNone/>
            </a:pPr>
            <a:r>
              <a:rPr lang="en-US" sz="2000" b="1" dirty="0"/>
              <a:t>(c) </a:t>
            </a:r>
            <a:r>
              <a:rPr lang="en-US" sz="2000" dirty="0"/>
              <a:t>15th August, 2017 </a:t>
            </a:r>
          </a:p>
          <a:p>
            <a:pPr marL="0" indent="0">
              <a:buNone/>
            </a:pPr>
            <a:r>
              <a:rPr lang="en-US" sz="2000" b="1" dirty="0"/>
              <a:t>(d) </a:t>
            </a:r>
            <a:r>
              <a:rPr lang="en-US" sz="2000" dirty="0"/>
              <a:t>He cannot take credit for the past period </a:t>
            </a:r>
          </a:p>
          <a:p>
            <a:pPr marL="0" indent="0">
              <a:buNone/>
            </a:pPr>
            <a:r>
              <a:rPr lang="en-US" sz="2000" i="1" dirty="0"/>
              <a:t>Ans. 31st July, 2017. </a:t>
            </a:r>
            <a:endParaRPr lang="en-US" sz="2000" dirty="0"/>
          </a:p>
          <a:p>
            <a:pPr marL="0" indent="0">
              <a:buNone/>
            </a:pPr>
            <a:endParaRPr lang="en-US" sz="2000" dirty="0"/>
          </a:p>
        </p:txBody>
      </p:sp>
      <p:sp>
        <p:nvSpPr>
          <p:cNvPr id="2" name="Title 1"/>
          <p:cNvSpPr>
            <a:spLocks noGrp="1"/>
          </p:cNvSpPr>
          <p:nvPr>
            <p:ph type="title"/>
          </p:nvPr>
        </p:nvSpPr>
        <p:spPr/>
        <p:txBody>
          <a:bodyPr/>
          <a:lstStyle/>
          <a:p>
            <a:r>
              <a:rPr lang="en-US" dirty="0" smtClean="0"/>
              <a:t>FAQ</a:t>
            </a:r>
            <a:endParaRPr lang="en-US" dirty="0"/>
          </a:p>
        </p:txBody>
      </p:sp>
    </p:spTree>
    <p:extLst>
      <p:ext uri="{BB962C8B-B14F-4D97-AF65-F5344CB8AC3E}">
        <p14:creationId xmlns:p14="http://schemas.microsoft.com/office/powerpoint/2010/main" xmlns="" val="43723260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b="1" dirty="0" smtClean="0"/>
              <a:t>Q 12. </a:t>
            </a:r>
            <a:r>
              <a:rPr lang="en-US" sz="2000" b="1" dirty="0"/>
              <a:t>What is the eligibility of input tax credit on inputs in stock for a person who obtains voluntary registration? </a:t>
            </a:r>
            <a:endParaRPr lang="en-US" sz="2000" b="1" dirty="0" smtClean="0"/>
          </a:p>
          <a:p>
            <a:pPr marL="0" indent="0">
              <a:buNone/>
            </a:pPr>
            <a:r>
              <a:rPr lang="en-US" sz="2000" i="1" dirty="0"/>
              <a:t>Ans. The person who obtains voluntary registration is entitled to take the input tax credit of input tax on inputs in stock, inputs in semi- finished goods and finished goods in stock, held on the day immediately preceding the date of registration. </a:t>
            </a:r>
            <a:endParaRPr lang="en-US" sz="2000" i="1" dirty="0" smtClean="0"/>
          </a:p>
          <a:p>
            <a:pPr marL="0" indent="0">
              <a:buNone/>
            </a:pPr>
            <a:r>
              <a:rPr lang="en-US" sz="2000" b="1" dirty="0" smtClean="0"/>
              <a:t>Q 13. </a:t>
            </a:r>
            <a:r>
              <a:rPr lang="en-US" sz="2000" b="1" dirty="0"/>
              <a:t>Is input tax credit allowed only after </a:t>
            </a:r>
            <a:r>
              <a:rPr lang="en-US" sz="2000" b="1" dirty="0" smtClean="0"/>
              <a:t>matching</a:t>
            </a:r>
            <a:r>
              <a:rPr lang="en-US" sz="2000" b="1" dirty="0"/>
              <a:t>? </a:t>
            </a:r>
            <a:endParaRPr lang="en-US" sz="2000" b="1" dirty="0" smtClean="0"/>
          </a:p>
          <a:p>
            <a:pPr marL="0" indent="0">
              <a:buNone/>
            </a:pPr>
            <a:r>
              <a:rPr lang="en-US" sz="2000" i="1" dirty="0"/>
              <a:t>Ans. No, input tax credit is allowed provisionally for two months. The supply details are matched by the system and discrepancies are communicated to concerned supplier and recipient. In case mismatch continues, the ITC taken would be reversed automatically. </a:t>
            </a:r>
            <a:endParaRPr lang="en-US" sz="2000" dirty="0"/>
          </a:p>
          <a:p>
            <a:pPr marL="0" indent="0">
              <a:buNone/>
            </a:pPr>
            <a:endParaRPr lang="en-US" sz="2000" dirty="0"/>
          </a:p>
          <a:p>
            <a:endParaRPr lang="en-US" sz="2000" dirty="0"/>
          </a:p>
        </p:txBody>
      </p:sp>
      <p:sp>
        <p:nvSpPr>
          <p:cNvPr id="2" name="Title 1"/>
          <p:cNvSpPr>
            <a:spLocks noGrp="1"/>
          </p:cNvSpPr>
          <p:nvPr>
            <p:ph type="title"/>
          </p:nvPr>
        </p:nvSpPr>
        <p:spPr/>
        <p:txBody>
          <a:bodyPr/>
          <a:lstStyle/>
          <a:p>
            <a:r>
              <a:rPr lang="en-US" dirty="0" smtClean="0"/>
              <a:t>FAQ</a:t>
            </a:r>
            <a:endParaRPr lang="en-US" dirty="0"/>
          </a:p>
        </p:txBody>
      </p:sp>
    </p:spTree>
    <p:extLst>
      <p:ext uri="{BB962C8B-B14F-4D97-AF65-F5344CB8AC3E}">
        <p14:creationId xmlns:p14="http://schemas.microsoft.com/office/powerpoint/2010/main" xmlns="" val="1924519998"/>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562600" y="-152400"/>
            <a:ext cx="2952750" cy="2895600"/>
          </a:xfr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09600" y="2057400"/>
            <a:ext cx="4973053" cy="4724400"/>
          </a:xfrm>
          <a:prstGeom prst="rect">
            <a:avLst/>
          </a:prstGeom>
        </p:spPr>
      </p:pic>
    </p:spTree>
    <p:extLst>
      <p:ext uri="{BB962C8B-B14F-4D97-AF65-F5344CB8AC3E}">
        <p14:creationId xmlns:p14="http://schemas.microsoft.com/office/powerpoint/2010/main" xmlns="" val="1864796208"/>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r>
              <a:rPr lang="en-US" sz="3600" dirty="0" smtClean="0"/>
              <a:t>THANK YOU</a:t>
            </a:r>
          </a:p>
          <a:p>
            <a:endParaRPr lang="en-US" dirty="0"/>
          </a:p>
          <a:p>
            <a:endParaRPr lang="en-US" dirty="0" smtClean="0"/>
          </a:p>
          <a:p>
            <a:endParaRPr lang="en-US" dirty="0"/>
          </a:p>
          <a:p>
            <a:endParaRPr lang="en-US" dirty="0" smtClean="0"/>
          </a:p>
          <a:p>
            <a:pPr algn="r"/>
            <a:r>
              <a:rPr lang="en-US" dirty="0" smtClean="0"/>
              <a:t>CMA Suresh Pimple</a:t>
            </a:r>
          </a:p>
          <a:p>
            <a:pPr algn="r"/>
            <a:r>
              <a:rPr lang="en-US" dirty="0" smtClean="0"/>
              <a:t>Aurangabad</a:t>
            </a:r>
          </a:p>
          <a:p>
            <a:pPr algn="r"/>
            <a:r>
              <a:rPr lang="en-US" dirty="0" smtClean="0"/>
              <a:t>Date:07/07/2017</a:t>
            </a:r>
          </a:p>
          <a:p>
            <a:endParaRPr lang="en-US" dirty="0"/>
          </a:p>
        </p:txBody>
      </p:sp>
    </p:spTree>
    <p:extLst>
      <p:ext uri="{BB962C8B-B14F-4D97-AF65-F5344CB8AC3E}">
        <p14:creationId xmlns:p14="http://schemas.microsoft.com/office/powerpoint/2010/main" xmlns="" val="2584859427"/>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457200" y="1824815"/>
            <a:ext cx="8229600" cy="3838607"/>
          </a:xfrm>
        </p:spPr>
      </p:pic>
      <p:sp>
        <p:nvSpPr>
          <p:cNvPr id="2" name="Title 1"/>
          <p:cNvSpPr>
            <a:spLocks noGrp="1"/>
          </p:cNvSpPr>
          <p:nvPr>
            <p:ph type="title"/>
          </p:nvPr>
        </p:nvSpPr>
        <p:spPr/>
        <p:txBody>
          <a:bodyPr/>
          <a:lstStyle/>
          <a:p>
            <a:r>
              <a:rPr lang="en-US" dirty="0" smtClean="0"/>
              <a:t>Con..</a:t>
            </a:r>
            <a:endParaRPr lang="en-US" dirty="0"/>
          </a:p>
        </p:txBody>
      </p:sp>
    </p:spTree>
    <p:extLst>
      <p:ext uri="{BB962C8B-B14F-4D97-AF65-F5344CB8AC3E}">
        <p14:creationId xmlns:p14="http://schemas.microsoft.com/office/powerpoint/2010/main" xmlns="" val="188843798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000" dirty="0" smtClean="0"/>
              <a:t>If </a:t>
            </a:r>
            <a:r>
              <a:rPr lang="en-US" sz="2000" dirty="0"/>
              <a:t>proper officer </a:t>
            </a:r>
            <a:r>
              <a:rPr lang="en-US" sz="2000" dirty="0" smtClean="0"/>
              <a:t>is- </a:t>
            </a:r>
          </a:p>
          <a:p>
            <a:pPr algn="just">
              <a:buFontTx/>
              <a:buChar char="-"/>
            </a:pPr>
            <a:r>
              <a:rPr lang="en-US" sz="2000" b="1" dirty="0" smtClean="0"/>
              <a:t>satisfied</a:t>
            </a:r>
            <a:r>
              <a:rPr lang="en-US" sz="2000" dirty="0" smtClean="0"/>
              <a:t> </a:t>
            </a:r>
            <a:r>
              <a:rPr lang="en-US" sz="2000" dirty="0"/>
              <a:t>he may approve the grant of registration to the applicant within </a:t>
            </a:r>
            <a:r>
              <a:rPr lang="en-US" sz="2000" b="1" dirty="0"/>
              <a:t>seven working days </a:t>
            </a:r>
            <a:r>
              <a:rPr lang="en-US" sz="2000" dirty="0"/>
              <a:t>from the date of receipt of such clarification or information or documents </a:t>
            </a:r>
            <a:r>
              <a:rPr lang="en-US" sz="2000" dirty="0" smtClean="0"/>
              <a:t>.</a:t>
            </a:r>
          </a:p>
          <a:p>
            <a:pPr algn="just">
              <a:buFontTx/>
              <a:buChar char="-"/>
            </a:pPr>
            <a:r>
              <a:rPr lang="en-US" sz="2000" dirty="0"/>
              <a:t>not satisfied he shall, for reasons to be recorded in writing, reject such application and inform the applicant electronically in </a:t>
            </a:r>
            <a:r>
              <a:rPr lang="en-US" sz="2000" b="1" dirty="0"/>
              <a:t>FORM GST REG-05. </a:t>
            </a:r>
            <a:endParaRPr lang="en-US" sz="2000" b="1" dirty="0" smtClean="0"/>
          </a:p>
          <a:p>
            <a:pPr algn="just">
              <a:buFontTx/>
              <a:buChar char="-"/>
            </a:pPr>
            <a:endParaRPr lang="en-US" sz="2000" b="1" dirty="0" smtClean="0"/>
          </a:p>
          <a:p>
            <a:pPr algn="just"/>
            <a:r>
              <a:rPr lang="en-US" sz="2000" dirty="0"/>
              <a:t>If the proper officer fails to take any action </a:t>
            </a:r>
            <a:r>
              <a:rPr lang="en-US" sz="2000" dirty="0" smtClean="0"/>
              <a:t>– </a:t>
            </a:r>
          </a:p>
          <a:p>
            <a:pPr marL="457200" indent="-457200" algn="just">
              <a:buAutoNum type="alphaLcParenBoth"/>
            </a:pPr>
            <a:r>
              <a:rPr lang="en-US" sz="2000" dirty="0" smtClean="0"/>
              <a:t>within </a:t>
            </a:r>
            <a:r>
              <a:rPr lang="en-US" sz="2000" dirty="0"/>
              <a:t>three working days from the date of submission of application, or </a:t>
            </a:r>
            <a:endParaRPr lang="en-US" sz="2000" dirty="0" smtClean="0"/>
          </a:p>
          <a:p>
            <a:pPr marL="457200" indent="-457200" algn="just">
              <a:buAutoNum type="alphaLcParenBoth"/>
            </a:pPr>
            <a:r>
              <a:rPr lang="en-US" sz="2000" dirty="0"/>
              <a:t>within seven working days from the date of receipt of clarification, information or documents furnished by the applicant </a:t>
            </a:r>
            <a:endParaRPr lang="en-US" sz="2000" dirty="0" smtClean="0"/>
          </a:p>
          <a:p>
            <a:pPr marL="0" indent="0" algn="just">
              <a:buNone/>
            </a:pPr>
            <a:r>
              <a:rPr lang="en-US" sz="2000" dirty="0"/>
              <a:t> the application for grant of registration shall be deemed to have been approved. </a:t>
            </a:r>
            <a:endParaRPr lang="en-US" sz="2000" dirty="0" smtClean="0"/>
          </a:p>
          <a:p>
            <a:endParaRPr lang="en-US" sz="2000" dirty="0"/>
          </a:p>
        </p:txBody>
      </p:sp>
      <p:sp>
        <p:nvSpPr>
          <p:cNvPr id="2" name="Title 1"/>
          <p:cNvSpPr>
            <a:spLocks noGrp="1"/>
          </p:cNvSpPr>
          <p:nvPr>
            <p:ph type="title"/>
          </p:nvPr>
        </p:nvSpPr>
        <p:spPr/>
        <p:txBody>
          <a:bodyPr/>
          <a:lstStyle/>
          <a:p>
            <a:r>
              <a:rPr lang="en-US" dirty="0" smtClean="0"/>
              <a:t>Con..</a:t>
            </a:r>
            <a:endParaRPr lang="en-US" dirty="0"/>
          </a:p>
        </p:txBody>
      </p:sp>
    </p:spTree>
    <p:extLst>
      <p:ext uri="{BB962C8B-B14F-4D97-AF65-F5344CB8AC3E}">
        <p14:creationId xmlns:p14="http://schemas.microsoft.com/office/powerpoint/2010/main" xmlns="" val="3881655538"/>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381000" y="304800"/>
            <a:ext cx="8077200" cy="8001000"/>
          </a:xfrm>
        </p:spPr>
      </p:pic>
    </p:spTree>
    <p:extLst>
      <p:ext uri="{BB962C8B-B14F-4D97-AF65-F5344CB8AC3E}">
        <p14:creationId xmlns:p14="http://schemas.microsoft.com/office/powerpoint/2010/main" xmlns="" val="1312345855"/>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b="1" dirty="0" smtClean="0"/>
              <a:t>Registration </a:t>
            </a:r>
            <a:r>
              <a:rPr lang="en-US" sz="1800" b="1" dirty="0"/>
              <a:t>to persons required to </a:t>
            </a:r>
            <a:r>
              <a:rPr lang="en-US" sz="1800" b="1" dirty="0" smtClean="0"/>
              <a:t>TDS sec.51 or TCS sec.52</a:t>
            </a:r>
          </a:p>
          <a:p>
            <a:r>
              <a:rPr lang="en-US" sz="1800" dirty="0" smtClean="0"/>
              <a:t>Any </a:t>
            </a:r>
            <a:r>
              <a:rPr lang="en-US" sz="1800" dirty="0"/>
              <a:t>person required to deduct tax </a:t>
            </a:r>
            <a:r>
              <a:rPr lang="en-US" sz="1800" dirty="0" smtClean="0"/>
              <a:t>or collect </a:t>
            </a:r>
            <a:r>
              <a:rPr lang="en-US" sz="1800" dirty="0"/>
              <a:t>tax at source </a:t>
            </a:r>
            <a:r>
              <a:rPr lang="en-US" sz="1800" dirty="0" smtClean="0"/>
              <a:t>shall </a:t>
            </a:r>
            <a:r>
              <a:rPr lang="en-US" sz="1800" dirty="0"/>
              <a:t>electronically submit an application, duly signed, in </a:t>
            </a:r>
            <a:r>
              <a:rPr lang="en-US" sz="1800" b="1" dirty="0"/>
              <a:t>FORM GST REG-07 </a:t>
            </a:r>
            <a:r>
              <a:rPr lang="en-US" sz="1800" dirty="0"/>
              <a:t>for grant of registration </a:t>
            </a:r>
            <a:r>
              <a:rPr lang="en-US" sz="1800" dirty="0" smtClean="0"/>
              <a:t>through </a:t>
            </a:r>
            <a:r>
              <a:rPr lang="en-US" sz="1800" dirty="0"/>
              <a:t>the Common </a:t>
            </a:r>
            <a:r>
              <a:rPr lang="en-US" sz="1800" dirty="0" smtClean="0"/>
              <a:t>Portal. </a:t>
            </a:r>
            <a:endParaRPr lang="en-US" sz="1800" dirty="0"/>
          </a:p>
          <a:p>
            <a:r>
              <a:rPr lang="en-US" sz="1800" dirty="0" smtClean="0"/>
              <a:t> The </a:t>
            </a:r>
            <a:r>
              <a:rPr lang="en-US" sz="1800" dirty="0"/>
              <a:t>proper officer may grant registration after due verification and issue a certificate of registration in </a:t>
            </a:r>
            <a:r>
              <a:rPr lang="en-US" sz="1800" b="1" dirty="0"/>
              <a:t>FORM GST REG-06 within three working days </a:t>
            </a:r>
            <a:r>
              <a:rPr lang="en-US" sz="1800" dirty="0"/>
              <a:t>from the date of submission of application. </a:t>
            </a:r>
          </a:p>
          <a:p>
            <a:endParaRPr lang="en-US" sz="1800" dirty="0"/>
          </a:p>
          <a:p>
            <a:endParaRPr lang="en-US" sz="1800" dirty="0"/>
          </a:p>
          <a:p>
            <a:pPr>
              <a:buFont typeface="Wingdings" panose="05000000000000000000" pitchFamily="2" charset="2"/>
              <a:buChar char="v"/>
            </a:pPr>
            <a:endParaRPr lang="en-US" sz="1800" dirty="0"/>
          </a:p>
          <a:p>
            <a:pPr>
              <a:buFont typeface="Wingdings" panose="05000000000000000000" pitchFamily="2" charset="2"/>
              <a:buChar char="v"/>
            </a:pPr>
            <a:endParaRPr lang="en-US" sz="1800" dirty="0"/>
          </a:p>
        </p:txBody>
      </p:sp>
      <p:sp>
        <p:nvSpPr>
          <p:cNvPr id="2" name="Title 1"/>
          <p:cNvSpPr>
            <a:spLocks noGrp="1"/>
          </p:cNvSpPr>
          <p:nvPr>
            <p:ph type="title"/>
          </p:nvPr>
        </p:nvSpPr>
        <p:spPr/>
        <p:txBody>
          <a:bodyPr/>
          <a:lstStyle/>
          <a:p>
            <a:r>
              <a:rPr lang="en-US" dirty="0" smtClean="0"/>
              <a:t>Con..</a:t>
            </a:r>
            <a:endParaRPr lang="en-US" dirty="0"/>
          </a:p>
        </p:txBody>
      </p:sp>
    </p:spTree>
    <p:extLst>
      <p:ext uri="{BB962C8B-B14F-4D97-AF65-F5344CB8AC3E}">
        <p14:creationId xmlns:p14="http://schemas.microsoft.com/office/powerpoint/2010/main" xmlns="" val="722282989"/>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2400" b="1" dirty="0" smtClean="0"/>
              <a:t>Q1. Can </a:t>
            </a:r>
            <a:r>
              <a:rPr lang="en-US" sz="2400" b="1" dirty="0"/>
              <a:t>a person without GST registration claim ITC and collect tax? </a:t>
            </a:r>
            <a:endParaRPr lang="en-US" sz="2400" b="1" dirty="0" smtClean="0"/>
          </a:p>
          <a:p>
            <a:pPr marL="0" indent="0">
              <a:buNone/>
            </a:pPr>
            <a:r>
              <a:rPr lang="en-US" sz="2400" i="1" dirty="0"/>
              <a:t>Ans. No, a person without GST registration can neither collect GST from his customers nor can claim any input tax credit of GST paid by him. </a:t>
            </a:r>
            <a:endParaRPr lang="en-US" dirty="0"/>
          </a:p>
          <a:p>
            <a:pPr marL="0" indent="0">
              <a:buNone/>
            </a:pPr>
            <a:r>
              <a:rPr lang="en-US" sz="2400" b="1" dirty="0" smtClean="0"/>
              <a:t>Q2. </a:t>
            </a:r>
            <a:r>
              <a:rPr lang="en-US" sz="2400" b="1" dirty="0"/>
              <a:t>Who are the persons liable to take a Registration under the </a:t>
            </a:r>
            <a:r>
              <a:rPr lang="en-US" sz="2400" b="1" dirty="0" smtClean="0"/>
              <a:t> </a:t>
            </a:r>
            <a:r>
              <a:rPr lang="en-US" sz="2400" b="1" dirty="0"/>
              <a:t>GST Law? </a:t>
            </a:r>
            <a:endParaRPr lang="en-US" sz="2400" dirty="0"/>
          </a:p>
          <a:p>
            <a:pPr marL="0" indent="0">
              <a:buNone/>
            </a:pPr>
            <a:r>
              <a:rPr lang="en-US" sz="2400" i="1" dirty="0"/>
              <a:t>Ans. As per Section 22 of the CGST/SGST Act 2017, every supplier (including his agent) who makes a taxable supply which are </a:t>
            </a:r>
            <a:r>
              <a:rPr lang="en-US" sz="2400" i="1" dirty="0" err="1"/>
              <a:t>leviable</a:t>
            </a:r>
            <a:r>
              <a:rPr lang="en-US" sz="2400" i="1" dirty="0"/>
              <a:t> to tax under GST law, and his aggregate turn over in a financial year exceeds the threshold limit of twenty lakh rupees shall be liable to register himself in the State or the Union territory of Delhi or Puducherry from where he makes the taxable supply. </a:t>
            </a:r>
            <a:endParaRPr lang="en-US" sz="2400" dirty="0"/>
          </a:p>
        </p:txBody>
      </p:sp>
      <p:sp>
        <p:nvSpPr>
          <p:cNvPr id="2" name="Title 1"/>
          <p:cNvSpPr>
            <a:spLocks noGrp="1"/>
          </p:cNvSpPr>
          <p:nvPr>
            <p:ph type="title"/>
          </p:nvPr>
        </p:nvSpPr>
        <p:spPr/>
        <p:txBody>
          <a:bodyPr/>
          <a:lstStyle/>
          <a:p>
            <a:r>
              <a:rPr lang="en-US" dirty="0" smtClean="0"/>
              <a:t>FAQ</a:t>
            </a:r>
            <a:endParaRPr lang="en-US" dirty="0"/>
          </a:p>
        </p:txBody>
      </p:sp>
    </p:spTree>
    <p:extLst>
      <p:ext uri="{BB962C8B-B14F-4D97-AF65-F5344CB8AC3E}">
        <p14:creationId xmlns:p14="http://schemas.microsoft.com/office/powerpoint/2010/main" xmlns="" val="3072170756"/>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440</TotalTime>
  <Words>4567</Words>
  <Application>Microsoft Office PowerPoint</Application>
  <PresentationFormat>On-screen Show (4:3)</PresentationFormat>
  <Paragraphs>338</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Concourse</vt:lpstr>
      <vt:lpstr>INSIDE THE GST RULES At Aurangabad Chapter </vt:lpstr>
      <vt:lpstr>  REGISTRATION </vt:lpstr>
      <vt:lpstr>Con..</vt:lpstr>
      <vt:lpstr>Con..</vt:lpstr>
      <vt:lpstr>Con..</vt:lpstr>
      <vt:lpstr>Con..</vt:lpstr>
      <vt:lpstr>Slide 7</vt:lpstr>
      <vt:lpstr>Con..</vt:lpstr>
      <vt:lpstr>FAQ</vt:lpstr>
      <vt:lpstr>  TAX INVOICE Rule 7 </vt:lpstr>
      <vt:lpstr>Slide 11</vt:lpstr>
      <vt:lpstr>Con..</vt:lpstr>
      <vt:lpstr>Con..</vt:lpstr>
      <vt:lpstr>Con..</vt:lpstr>
      <vt:lpstr>  RETURNS </vt:lpstr>
      <vt:lpstr>Con..</vt:lpstr>
      <vt:lpstr>Con..</vt:lpstr>
      <vt:lpstr>Con...</vt:lpstr>
      <vt:lpstr>RETURNS</vt:lpstr>
      <vt:lpstr>Con..</vt:lpstr>
      <vt:lpstr>Con..</vt:lpstr>
      <vt:lpstr>ITC MATCHING AND AUTO-REVERSAL</vt:lpstr>
      <vt:lpstr>Con..</vt:lpstr>
      <vt:lpstr>VALUATION RULES  Determination of Value of Supply</vt:lpstr>
      <vt:lpstr>Con..</vt:lpstr>
      <vt:lpstr>Con.</vt:lpstr>
      <vt:lpstr>FAQ</vt:lpstr>
      <vt:lpstr>FAQ</vt:lpstr>
      <vt:lpstr>  COMPOSITION RULES </vt:lpstr>
      <vt:lpstr>Con.</vt:lpstr>
      <vt:lpstr>Slide 31</vt:lpstr>
      <vt:lpstr>FAQ</vt:lpstr>
      <vt:lpstr>FAQ</vt:lpstr>
      <vt:lpstr>  Input Tax Credit </vt:lpstr>
      <vt:lpstr>FAQ</vt:lpstr>
      <vt:lpstr>FAQ</vt:lpstr>
      <vt:lpstr>FAQ</vt:lpstr>
      <vt:lpstr>FAQ</vt:lpstr>
      <vt:lpstr>FAQ</vt:lpstr>
      <vt:lpstr>FAQ</vt:lpstr>
      <vt:lpstr>FAQ</vt:lpstr>
      <vt:lpstr>Slide 42</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hp</cp:lastModifiedBy>
  <cp:revision>70</cp:revision>
  <dcterms:created xsi:type="dcterms:W3CDTF">2006-08-16T00:00:00Z</dcterms:created>
  <dcterms:modified xsi:type="dcterms:W3CDTF">2017-07-11T05:23:23Z</dcterms:modified>
</cp:coreProperties>
</file>