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80" r:id="rId21"/>
    <p:sldId id="279" r:id="rId22"/>
    <p:sldId id="281" r:id="rId23"/>
    <p:sldId id="282" r:id="rId24"/>
    <p:sldId id="283" r:id="rId25"/>
    <p:sldId id="284" r:id="rId26"/>
    <p:sldId id="285" r:id="rId27"/>
    <p:sldId id="286" r:id="rId28"/>
    <p:sldId id="287" r:id="rId29"/>
    <p:sldId id="288" r:id="rId30"/>
    <p:sldId id="292" r:id="rId31"/>
    <p:sldId id="289" r:id="rId32"/>
    <p:sldId id="290" r:id="rId33"/>
    <p:sldId id="291"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1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p:restoredLeft sz="34559" autoAdjust="0"/>
    <p:restoredTop sz="86396" autoAdjust="0"/>
  </p:normalViewPr>
  <p:slideViewPr>
    <p:cSldViewPr>
      <p:cViewPr varScale="1">
        <p:scale>
          <a:sx n="64" d="100"/>
          <a:sy n="64" d="100"/>
        </p:scale>
        <p:origin x="-7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5/30/2016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38200"/>
            <a:ext cx="7772400" cy="2645736"/>
          </a:xfrm>
        </p:spPr>
        <p:txBody>
          <a:bodyPr>
            <a:noAutofit/>
          </a:bodyPr>
          <a:lstStyle/>
          <a:p>
            <a:r>
              <a:rPr lang="en-US" sz="4000" b="1" dirty="0" smtClean="0">
                <a:solidFill>
                  <a:srgbClr val="FF0000"/>
                </a:solidFill>
                <a:latin typeface="Algerian" pitchFamily="82" charset="0"/>
              </a:rPr>
              <a:t>CMA A.V.N.S. NAGESWARA RAO</a:t>
            </a:r>
            <a:endParaRPr lang="en-US" sz="4000" dirty="0" smtClean="0">
              <a:solidFill>
                <a:srgbClr val="FF0000"/>
              </a:solidFill>
              <a:latin typeface="Algerian" pitchFamily="82" charset="0"/>
            </a:endParaRPr>
          </a:p>
          <a:p>
            <a:r>
              <a:rPr lang="en-US" sz="4000" b="1" dirty="0" smtClean="0">
                <a:solidFill>
                  <a:schemeClr val="tx1"/>
                </a:solidFill>
              </a:rPr>
              <a:t>                                </a:t>
            </a:r>
            <a:r>
              <a:rPr lang="en-US" sz="2000" b="1" dirty="0" err="1" smtClean="0">
                <a:solidFill>
                  <a:schemeClr val="tx1"/>
                </a:solidFill>
              </a:rPr>
              <a:t>M.Com</a:t>
            </a:r>
            <a:r>
              <a:rPr lang="en-US" sz="2000" b="1" dirty="0" smtClean="0">
                <a:solidFill>
                  <a:schemeClr val="tx1"/>
                </a:solidFill>
              </a:rPr>
              <a:t>, LLB, ACS, </a:t>
            </a:r>
            <a:r>
              <a:rPr lang="en-US" sz="2000" b="1" dirty="0" smtClean="0">
                <a:solidFill>
                  <a:schemeClr val="tx1"/>
                </a:solidFill>
              </a:rPr>
              <a:t>FCMA</a:t>
            </a:r>
            <a:endParaRPr lang="en-US" sz="2000" dirty="0" smtClean="0">
              <a:solidFill>
                <a:schemeClr val="tx1"/>
              </a:solidFill>
            </a:endParaRPr>
          </a:p>
          <a:p>
            <a:endParaRPr lang="en-US" sz="4000" b="1" dirty="0" smtClean="0"/>
          </a:p>
          <a:p>
            <a:r>
              <a:rPr lang="en-US" sz="4000" b="1" dirty="0" smtClean="0">
                <a:latin typeface="Agency FB" pitchFamily="34" charset="0"/>
              </a:rPr>
              <a:t>PRACTICING COST ACCOUNTANT </a:t>
            </a:r>
            <a:endParaRPr lang="en-US" sz="4000" dirty="0" smtClean="0">
              <a:latin typeface="Agency FB" pitchFamily="34" charset="0"/>
            </a:endParaRPr>
          </a:p>
          <a:p>
            <a:r>
              <a:rPr lang="en-US" sz="4000" b="1" dirty="0" smtClean="0">
                <a:latin typeface="Agency FB" pitchFamily="34" charset="0"/>
              </a:rPr>
              <a:t>CHAIRMAN-SIRC </a:t>
            </a:r>
            <a:r>
              <a:rPr lang="en-US" sz="4000" b="1" dirty="0" smtClean="0">
                <a:latin typeface="Agency FB" pitchFamily="34" charset="0"/>
              </a:rPr>
              <a:t>of ICAI [2009-10]</a:t>
            </a:r>
            <a:endParaRPr lang="en-US" sz="4000" dirty="0" smtClean="0">
              <a:latin typeface="Agency FB" pitchFamily="34" charset="0"/>
            </a:endParaRPr>
          </a:p>
          <a:p>
            <a:r>
              <a:rPr lang="en-US" sz="4000" b="1" dirty="0" smtClean="0">
                <a:latin typeface="Agency FB" pitchFamily="34" charset="0"/>
              </a:rPr>
              <a:t> </a:t>
            </a:r>
            <a:endParaRPr lang="en-US" sz="4000" dirty="0" smtClean="0">
              <a:latin typeface="Agency FB" pitchFamily="34" charset="0"/>
            </a:endParaRPr>
          </a:p>
          <a:p>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Cost Auditing Standard - 101</a:t>
            </a:r>
            <a:r>
              <a:rPr lang="en-US" sz="3600" dirty="0" smtClean="0"/>
              <a:t/>
            </a:r>
            <a:br>
              <a:rPr lang="en-US" sz="3600" dirty="0" smtClean="0"/>
            </a:br>
            <a:r>
              <a:rPr lang="en-US" sz="3600" b="1" dirty="0" smtClean="0"/>
              <a:t>Planning an Audit of Cost Statements</a:t>
            </a: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fontScale="85000" lnSpcReduction="10000"/>
          </a:bodyPr>
          <a:lstStyle/>
          <a:p>
            <a:pPr lvl="1" algn="just">
              <a:buNone/>
            </a:pPr>
            <a:r>
              <a:rPr lang="en-US" sz="2400" dirty="0" smtClean="0"/>
              <a:t>(b) Any major issues (including the application of cost accounting principles or of auditing and reporting standards) discussed with management in connection with the initial selection as cost auditor, the communication of these matters to those charged with governance and how these matters affect the overall audit strategy and audit plan</a:t>
            </a:r>
          </a:p>
          <a:p>
            <a:pPr lvl="1" algn="just">
              <a:buNone/>
            </a:pPr>
            <a:r>
              <a:rPr lang="en-US" sz="2400" dirty="0" smtClean="0"/>
              <a:t>(c) The audit procedures necessary to obtain sufficient appropriate audit evidence regarding opening balances (such as Inventory).</a:t>
            </a:r>
          </a:p>
          <a:p>
            <a:pPr lvl="1" algn="just">
              <a:buNone/>
            </a:pPr>
            <a:r>
              <a:rPr lang="en-US" sz="2400" dirty="0" smtClean="0"/>
              <a:t>(d) Other procedures required by the firm’s system of quality control for initial cost audit engagements (for example, the firm’s system of quality control may require the involvement of another partner or senior individual to review the overall audit strategy prior to commencing significant audit procedures or to review reports prior to their issuance).</a:t>
            </a:r>
          </a:p>
          <a:p>
            <a:pPr algn="just">
              <a:buFont typeface="Wingdings" pitchFamily="2" charset="2"/>
              <a:buChar char="Ø"/>
            </a:pPr>
            <a:r>
              <a:rPr lang="en-US" sz="2400" dirty="0" smtClean="0"/>
              <a:t>In audits of small entities where the entire audit may be conducted by a small audit team comprising the audit partner working with say one team member, formulating the audit strategy and drawing up the audit plan need not be elaborate. Nonetheless it is necessary to have regard to the matters mentioned under Requirements.</a:t>
            </a:r>
          </a:p>
          <a:p>
            <a:pPr lvl="1"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Cost Auditing Standard - 102</a:t>
            </a:r>
            <a:r>
              <a:rPr lang="en-US" sz="3600" dirty="0" smtClean="0"/>
              <a:t/>
            </a:r>
            <a:br>
              <a:rPr lang="en-US" sz="3600" dirty="0" smtClean="0"/>
            </a:br>
            <a:r>
              <a:rPr lang="en-US" sz="4000" b="1" dirty="0" smtClean="0"/>
              <a:t>Cost Audit Documentation</a:t>
            </a: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fontScale="85000" lnSpcReduction="10000"/>
          </a:bodyPr>
          <a:lstStyle/>
          <a:p>
            <a:pPr algn="just">
              <a:buNone/>
            </a:pPr>
            <a:r>
              <a:rPr lang="en-US" sz="3300" b="1" dirty="0" smtClean="0"/>
              <a:t>Requirements</a:t>
            </a:r>
            <a:endParaRPr lang="en-US" sz="3300" dirty="0" smtClean="0"/>
          </a:p>
          <a:p>
            <a:pPr algn="just">
              <a:buFont typeface="Wingdings" pitchFamily="2" charset="2"/>
              <a:buChar char="Ø"/>
            </a:pPr>
            <a:r>
              <a:rPr lang="en-US" sz="2600" dirty="0" smtClean="0"/>
              <a:t>The cost auditor as part of the audit documentation shall record audit procedures performed, relevant audit evidence obtained, and conclusions reached. (Refer 6.1)</a:t>
            </a:r>
          </a:p>
          <a:p>
            <a:pPr algn="just">
              <a:buFont typeface="Wingdings" pitchFamily="2" charset="2"/>
              <a:buChar char="Ø"/>
            </a:pPr>
            <a:r>
              <a:rPr lang="en-US" sz="2600" dirty="0" smtClean="0"/>
              <a:t>The Cost Auditor shall prepare audit documentation that is sufficient to enable another competent person, having no previous connection with the said audit, including person undertaking peer review to understand:</a:t>
            </a:r>
          </a:p>
          <a:p>
            <a:pPr lvl="1" algn="just">
              <a:buNone/>
            </a:pPr>
            <a:r>
              <a:rPr lang="en-US" sz="2600" dirty="0" smtClean="0"/>
              <a:t>(a) Conformance of audit procedures performed with legal and regulatory requirements;</a:t>
            </a:r>
          </a:p>
          <a:p>
            <a:pPr lvl="1" algn="just">
              <a:buNone/>
            </a:pPr>
            <a:r>
              <a:rPr lang="en-US" sz="2600" dirty="0" smtClean="0"/>
              <a:t>(b) Conformance to Cost Auditing Standards. (Refer 6.6)</a:t>
            </a:r>
          </a:p>
          <a:p>
            <a:pPr lvl="1" algn="just">
              <a:buNone/>
            </a:pPr>
            <a:r>
              <a:rPr lang="en-US" sz="2600" dirty="0" smtClean="0"/>
              <a:t>(c) The results of audit procedures performed</a:t>
            </a:r>
          </a:p>
          <a:p>
            <a:pPr lvl="1" algn="just">
              <a:buNone/>
            </a:pPr>
            <a:r>
              <a:rPr lang="en-US" sz="2600" dirty="0" smtClean="0"/>
              <a:t>(d) The audit evidence obtained</a:t>
            </a:r>
          </a:p>
          <a:p>
            <a:pPr lvl="1" algn="just">
              <a:buNone/>
            </a:pPr>
            <a:r>
              <a:rPr lang="en-US" sz="2600" dirty="0" smtClean="0"/>
              <a:t>(e) Significant matters arising during the audit, the conclusions reached thereon, and significant professional judgments made in reaching those conclusions.(Refer 6.7 &amp; 6.8)</a:t>
            </a:r>
          </a:p>
          <a:p>
            <a:pPr lvl="1" algn="just">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Cost Auditing Standard - 102</a:t>
            </a:r>
            <a:r>
              <a:rPr lang="en-US" sz="3600" dirty="0" smtClean="0"/>
              <a:t/>
            </a:r>
            <a:br>
              <a:rPr lang="en-US" sz="3600" dirty="0" smtClean="0"/>
            </a:br>
            <a:r>
              <a:rPr lang="en-US" sz="4000" b="1" dirty="0" smtClean="0"/>
              <a:t>Cost Audit Documentation</a:t>
            </a: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Autofit/>
          </a:bodyPr>
          <a:lstStyle/>
          <a:p>
            <a:pPr algn="just">
              <a:buFont typeface="Wingdings" pitchFamily="2" charset="2"/>
              <a:buChar char="Ø"/>
            </a:pPr>
            <a:r>
              <a:rPr lang="en-US" sz="2000" dirty="0" smtClean="0"/>
              <a:t>The Cost Auditor shall record the discussions of significant matters with client personnel and outsiders. (Refer 6.9).</a:t>
            </a:r>
          </a:p>
          <a:p>
            <a:pPr algn="just">
              <a:buFont typeface="Wingdings" pitchFamily="2" charset="2"/>
              <a:buChar char="Ø"/>
            </a:pPr>
            <a:r>
              <a:rPr lang="en-US" sz="2000" dirty="0" smtClean="0"/>
              <a:t>The Cost Auditor shall record any departure from the standard requirement in a Cost Auditing Standard. (Refer 6.11)</a:t>
            </a:r>
          </a:p>
          <a:p>
            <a:pPr algn="just">
              <a:buFont typeface="Wingdings" pitchFamily="2" charset="2"/>
              <a:buChar char="Ø"/>
            </a:pPr>
            <a:r>
              <a:rPr lang="en-US" sz="2000" dirty="0" smtClean="0"/>
              <a:t>In documenting the nature, timing and extent of audit procedures performed, the Cost Auditor shall record the characteristics of the specific items or matters tested, the persons responsible for performing and reviewing such procedures with relevant dates and extent of review. (Refer 6.12)</a:t>
            </a:r>
          </a:p>
          <a:p>
            <a:pPr algn="just">
              <a:buFont typeface="Wingdings" pitchFamily="2" charset="2"/>
              <a:buChar char="Ø"/>
            </a:pPr>
            <a:r>
              <a:rPr lang="en-US" sz="2000" dirty="0" smtClean="0"/>
              <a:t>The Cost Auditor shall prepare audit documentation on a timely basis. (Refer 6.14)</a:t>
            </a:r>
          </a:p>
          <a:p>
            <a:pPr algn="just">
              <a:buFont typeface="Wingdings" pitchFamily="2" charset="2"/>
              <a:buChar char="Ø"/>
            </a:pPr>
            <a:r>
              <a:rPr lang="en-US" sz="2000" dirty="0" smtClean="0"/>
              <a:t>If, in exceptional circumstances, Cost Auditor performs any new or additional audit procedures or draws new conclusions, after the date of Cost Audit Report, then he shall document such circumstances and details of such procedures performed. (Refer 6.15)</a:t>
            </a:r>
          </a:p>
          <a:p>
            <a:pPr algn="just">
              <a:buFont typeface="Wingdings" pitchFamily="2" charset="2"/>
              <a:buChar char="Ø"/>
            </a:pPr>
            <a:r>
              <a:rPr lang="en-US" sz="2000" dirty="0" smtClean="0"/>
              <a:t>The cost auditor shall assemble the audit documentation in an audit file. (Refer 6.16 )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Cost Auditing Standard - 102</a:t>
            </a:r>
            <a:r>
              <a:rPr lang="en-US" sz="3600" dirty="0" smtClean="0"/>
              <a:t/>
            </a:r>
            <a:br>
              <a:rPr lang="en-US" sz="3600" dirty="0" smtClean="0"/>
            </a:br>
            <a:r>
              <a:rPr lang="en-US" sz="4000" b="1" dirty="0" smtClean="0"/>
              <a:t>Cost Audit Documentation</a:t>
            </a: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914400"/>
            <a:ext cx="7943088" cy="5638800"/>
          </a:xfrm>
        </p:spPr>
        <p:txBody>
          <a:bodyPr>
            <a:normAutofit/>
          </a:bodyPr>
          <a:lstStyle/>
          <a:p>
            <a:pPr algn="just">
              <a:buFont typeface="Wingdings" pitchFamily="2" charset="2"/>
              <a:buChar char="Ø"/>
            </a:pPr>
            <a:r>
              <a:rPr lang="en-US" sz="2000" dirty="0" smtClean="0"/>
              <a:t>The Cost Audit documentation will usually contain:</a:t>
            </a:r>
          </a:p>
          <a:p>
            <a:pPr lvl="1" algn="just">
              <a:buNone/>
            </a:pPr>
            <a:r>
              <a:rPr lang="en-US" sz="2000" dirty="0" smtClean="0"/>
              <a:t>(a) Checklists</a:t>
            </a:r>
          </a:p>
          <a:p>
            <a:pPr lvl="1" algn="just">
              <a:buNone/>
            </a:pPr>
            <a:r>
              <a:rPr lang="en-US" sz="2000" dirty="0" smtClean="0"/>
              <a:t>Example: Checklist of compliance with:-</a:t>
            </a:r>
          </a:p>
          <a:p>
            <a:pPr lvl="1" algn="just">
              <a:buNone/>
            </a:pPr>
            <a:r>
              <a:rPr lang="en-US" sz="2000" dirty="0" smtClean="0"/>
              <a:t>(1) The Rules, regarding maintenance of Cost Records, as prescribed under the Companies Act,</a:t>
            </a:r>
          </a:p>
          <a:p>
            <a:pPr lvl="1" algn="just">
              <a:buNone/>
            </a:pPr>
            <a:r>
              <a:rPr lang="en-US" sz="2000" dirty="0" smtClean="0"/>
              <a:t>(2) The Cost Accounting Standards (CAS) as prescribed by the Institute</a:t>
            </a:r>
          </a:p>
          <a:p>
            <a:pPr lvl="1" algn="just">
              <a:buNone/>
            </a:pPr>
            <a:r>
              <a:rPr lang="en-US" sz="2000" dirty="0" smtClean="0"/>
              <a:t>(3) The Generally Accepted Cost Accounting Principles (GACAP) as prescribed by the Institute</a:t>
            </a:r>
          </a:p>
          <a:p>
            <a:pPr algn="just">
              <a:buNone/>
            </a:pPr>
            <a:r>
              <a:rPr lang="en-US" sz="2000" dirty="0" smtClean="0"/>
              <a:t>(b) Audit programs</a:t>
            </a:r>
          </a:p>
          <a:p>
            <a:pPr algn="just">
              <a:buNone/>
            </a:pPr>
            <a:r>
              <a:rPr lang="en-US" sz="2000" dirty="0" smtClean="0"/>
              <a:t>	Example: Audit Program for Material Cost, Employee Cost and others</a:t>
            </a:r>
          </a:p>
          <a:p>
            <a:pPr algn="just">
              <a:buNone/>
            </a:pPr>
            <a:r>
              <a:rPr lang="en-US" sz="2000" dirty="0" smtClean="0"/>
              <a:t>(c) Analysis</a:t>
            </a:r>
          </a:p>
          <a:p>
            <a:pPr algn="just">
              <a:buNone/>
            </a:pPr>
            <a:r>
              <a:rPr lang="en-US" sz="2000" dirty="0" smtClean="0"/>
              <a:t>	Cost Audit relies more on analytical review than on substantive testing to establish true and fair view.</a:t>
            </a:r>
          </a:p>
          <a:p>
            <a:pPr algn="just">
              <a:buNone/>
            </a:pPr>
            <a:r>
              <a:rPr lang="en-US" sz="2000" dirty="0" smtClean="0"/>
              <a:t>	Example: Calorific value of different fuels used and average Cost per unit of calorific value and  Specific Heat Consumption.</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Cost Auditing Standard - 102</a:t>
            </a:r>
            <a:r>
              <a:rPr lang="en-US" sz="3600" dirty="0" smtClean="0"/>
              <a:t/>
            </a:r>
            <a:br>
              <a:rPr lang="en-US" sz="3600" dirty="0" smtClean="0"/>
            </a:br>
            <a:r>
              <a:rPr lang="en-US" sz="4000" b="1" dirty="0" smtClean="0"/>
              <a:t>Cost Audit Documentation</a:t>
            </a: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a:bodyPr>
          <a:lstStyle/>
          <a:p>
            <a:pPr algn="just">
              <a:buNone/>
            </a:pPr>
            <a:r>
              <a:rPr lang="en-US" sz="2000" dirty="0" smtClean="0"/>
              <a:t>d) Audit Query List</a:t>
            </a:r>
          </a:p>
          <a:p>
            <a:pPr algn="just">
              <a:buNone/>
            </a:pPr>
            <a:r>
              <a:rPr lang="en-US" sz="2000" dirty="0" smtClean="0"/>
              <a:t>	Contains a log of audit queries raised and their resolution</a:t>
            </a:r>
          </a:p>
          <a:p>
            <a:pPr algn="just">
              <a:buNone/>
            </a:pPr>
            <a:r>
              <a:rPr lang="en-US" sz="2000" dirty="0" smtClean="0"/>
              <a:t>(e)Abstracts of significant contracts relating to costs and revenues</a:t>
            </a:r>
          </a:p>
          <a:p>
            <a:pPr algn="just">
              <a:buNone/>
            </a:pPr>
            <a:r>
              <a:rPr lang="en-US" sz="2000" dirty="0" smtClean="0"/>
              <a:t>	Example: Supply of materials indicating price, quality terms, O &amp; M contracts, Terms of supply of contract </a:t>
            </a:r>
            <a:r>
              <a:rPr lang="en-US" sz="2000" dirty="0" err="1" smtClean="0"/>
              <a:t>labour</a:t>
            </a:r>
            <a:r>
              <a:rPr lang="en-US" sz="2000" dirty="0" smtClean="0"/>
              <a:t> and others</a:t>
            </a:r>
          </a:p>
          <a:p>
            <a:pPr algn="just">
              <a:buNone/>
            </a:pPr>
            <a:r>
              <a:rPr lang="en-US" sz="2000" dirty="0" smtClean="0"/>
              <a:t>(f) Letters of confirmation</a:t>
            </a:r>
          </a:p>
          <a:p>
            <a:pPr algn="just">
              <a:buNone/>
            </a:pPr>
            <a:r>
              <a:rPr lang="en-US" sz="2000" dirty="0" smtClean="0"/>
              <a:t>	Example: Stock of materials with subcontractors.</a:t>
            </a:r>
          </a:p>
          <a:p>
            <a:pPr algn="just">
              <a:buNone/>
            </a:pPr>
            <a:r>
              <a:rPr lang="en-US" sz="2000" dirty="0" smtClean="0"/>
              <a:t>(g)Letter of Representation from Management Correspondence (including e-mail) concerning significant matters.</a:t>
            </a:r>
          </a:p>
          <a:p>
            <a:pPr algn="just">
              <a:buNone/>
            </a:pPr>
            <a:r>
              <a:rPr lang="en-US" sz="2000" dirty="0" smtClean="0"/>
              <a:t>	Example: Correspondence regarding terms of supply of goods and services.</a:t>
            </a:r>
          </a:p>
          <a:p>
            <a:pPr algn="just">
              <a:buNone/>
            </a:pPr>
            <a:r>
              <a:rPr lang="en-US" sz="2000" dirty="0" smtClean="0"/>
              <a:t>(h) Abstract or copies of the entity’s records</a:t>
            </a:r>
          </a:p>
          <a:p>
            <a:pPr algn="just">
              <a:buFont typeface="Wingdings" pitchFamily="2" charset="2"/>
              <a:buChar char="Ø"/>
            </a:pPr>
            <a:r>
              <a:rPr lang="en-US" sz="2000" dirty="0" smtClean="0"/>
              <a:t>Audit documentation may be in paper form or electronic form. Where it is in electronic form, special care may be required to protect against accidental deletion, or tampering</a:t>
            </a:r>
          </a:p>
          <a:p>
            <a:pPr lvl="1" algn="just">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Cost Auditing Standard - 102</a:t>
            </a:r>
            <a:r>
              <a:rPr lang="en-US" sz="3600" dirty="0" smtClean="0"/>
              <a:t/>
            </a:r>
            <a:br>
              <a:rPr lang="en-US" sz="3600" dirty="0" smtClean="0"/>
            </a:br>
            <a:r>
              <a:rPr lang="en-US" sz="4000" b="1" dirty="0" smtClean="0"/>
              <a:t>Cost Audit Documentation</a:t>
            </a: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fontScale="62500" lnSpcReduction="20000"/>
          </a:bodyPr>
          <a:lstStyle/>
          <a:p>
            <a:pPr algn="just">
              <a:buFont typeface="Wingdings" pitchFamily="2" charset="2"/>
              <a:buChar char="Ø"/>
            </a:pPr>
            <a:r>
              <a:rPr lang="en-US" dirty="0" smtClean="0"/>
              <a:t>Audit documentation may be in paper form or electronic form. Where it is in electronic form, special care may be required to protect against accidental deletion, or tampering.</a:t>
            </a:r>
            <a:endParaRPr lang="en-US" sz="2800" dirty="0" smtClean="0"/>
          </a:p>
          <a:p>
            <a:pPr algn="just">
              <a:buFont typeface="Wingdings" pitchFamily="2" charset="2"/>
              <a:buChar char="Ø"/>
            </a:pPr>
            <a:r>
              <a:rPr lang="en-US" dirty="0" smtClean="0"/>
              <a:t>The content and form of audit documentation will depend on a number of factors such as:</a:t>
            </a:r>
            <a:endParaRPr lang="en-US" sz="2800" dirty="0" smtClean="0"/>
          </a:p>
          <a:p>
            <a:pPr lvl="1" algn="just">
              <a:buNone/>
            </a:pPr>
            <a:r>
              <a:rPr lang="en-US" sz="3200" dirty="0" smtClean="0"/>
              <a:t>(a)  the size and complexity of the operations of the </a:t>
            </a:r>
            <a:r>
              <a:rPr lang="en-US" sz="3200" dirty="0" err="1" smtClean="0"/>
              <a:t>auditee</a:t>
            </a:r>
            <a:r>
              <a:rPr lang="en-US" sz="3200" dirty="0" smtClean="0"/>
              <a:t>,</a:t>
            </a:r>
            <a:endParaRPr lang="en-US" sz="2600" dirty="0" smtClean="0"/>
          </a:p>
          <a:p>
            <a:pPr lvl="1" algn="just">
              <a:buNone/>
            </a:pPr>
            <a:r>
              <a:rPr lang="en-US" sz="3200" dirty="0" smtClean="0"/>
              <a:t>(b)  the extent of computerization of cost records,</a:t>
            </a:r>
            <a:endParaRPr lang="en-US" sz="2600" dirty="0" smtClean="0"/>
          </a:p>
          <a:p>
            <a:pPr lvl="1" algn="just">
              <a:buNone/>
            </a:pPr>
            <a:r>
              <a:rPr lang="en-US" sz="3200" dirty="0" smtClean="0"/>
              <a:t>(c)  the assessed risks of material misstatement of cost,</a:t>
            </a:r>
            <a:endParaRPr lang="en-US" sz="2600" dirty="0" smtClean="0"/>
          </a:p>
          <a:p>
            <a:pPr lvl="1" algn="just">
              <a:buNone/>
            </a:pPr>
            <a:r>
              <a:rPr lang="en-US" sz="3200" dirty="0" smtClean="0"/>
              <a:t>(d)  the cost audit methodology and tools used. For example whether automated queries were used to get audit evidence from cost records.</a:t>
            </a:r>
            <a:endParaRPr lang="en-US" sz="2600" dirty="0" smtClean="0"/>
          </a:p>
          <a:p>
            <a:pPr lvl="1" algn="just">
              <a:buNone/>
            </a:pPr>
            <a:r>
              <a:rPr lang="en-US" sz="3200" dirty="0" smtClean="0"/>
              <a:t>(e) the nature of the audit procedure to be performed.</a:t>
            </a:r>
            <a:endParaRPr lang="en-US" sz="2600" dirty="0" smtClean="0"/>
          </a:p>
          <a:p>
            <a:pPr algn="just">
              <a:buFont typeface="Wingdings" pitchFamily="2" charset="2"/>
              <a:buChar char="Ø"/>
            </a:pPr>
            <a:r>
              <a:rPr lang="en-US" dirty="0" smtClean="0"/>
              <a:t>In particular, it is necessary to document the basis for a conclusion, not readily determinable from other documentation. For example: consumption of materials by a product from technical norms, normal price for a related party contract from Cost Auditor’s own sources of data of the industry.</a:t>
            </a:r>
            <a:endParaRPr lang="en-US" sz="2800" dirty="0" smtClean="0"/>
          </a:p>
          <a:p>
            <a:pPr algn="just">
              <a:buFont typeface="Wingdings" pitchFamily="2" charset="2"/>
              <a:buChar char="Ø"/>
            </a:pPr>
            <a:r>
              <a:rPr lang="en-US" dirty="0" smtClean="0"/>
              <a:t>Audit documentation must be sufficient and appropriate, and oral explanations by the Cost Auditor cannot substitute for such documentation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Cost Auditing Standard - 102</a:t>
            </a:r>
            <a:r>
              <a:rPr lang="en-US" sz="3600" dirty="0" smtClean="0"/>
              <a:t/>
            </a:r>
            <a:br>
              <a:rPr lang="en-US" sz="3600" dirty="0" smtClean="0"/>
            </a:br>
            <a:r>
              <a:rPr lang="en-US" sz="4000" b="1" dirty="0" smtClean="0"/>
              <a:t>Cost Audit Documentation</a:t>
            </a: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fontScale="55000" lnSpcReduction="20000"/>
          </a:bodyPr>
          <a:lstStyle/>
          <a:p>
            <a:pPr algn="just">
              <a:buFont typeface="Wingdings" pitchFamily="2" charset="2"/>
              <a:buChar char="Ø"/>
            </a:pPr>
            <a:r>
              <a:rPr lang="en-US" dirty="0" smtClean="0"/>
              <a:t>Audit documentation must contain evidence of conformance to requirements of Cost Auditing Standards in respect of this Standard and other standards {Refer 5.2(b)}:</a:t>
            </a:r>
            <a:endParaRPr lang="en-US" sz="2800" dirty="0" smtClean="0"/>
          </a:p>
          <a:p>
            <a:pPr algn="just">
              <a:buFont typeface="Wingdings" pitchFamily="2" charset="2"/>
              <a:buChar char="Ø"/>
            </a:pPr>
            <a:r>
              <a:rPr lang="en-US" dirty="0" smtClean="0"/>
              <a:t>Typical of such evidence are:</a:t>
            </a:r>
            <a:endParaRPr lang="en-US" sz="2800" dirty="0" smtClean="0"/>
          </a:p>
          <a:p>
            <a:pPr lvl="1" algn="just">
              <a:buNone/>
            </a:pPr>
            <a:r>
              <a:rPr lang="en-US" dirty="0" smtClean="0"/>
              <a:t>(</a:t>
            </a:r>
            <a:r>
              <a:rPr lang="en-US" sz="3300" dirty="0" smtClean="0"/>
              <a:t>a)  an adequately documented audit plan</a:t>
            </a:r>
            <a:endParaRPr lang="en-US" sz="2900" dirty="0" smtClean="0"/>
          </a:p>
          <a:p>
            <a:pPr lvl="1" algn="just">
              <a:buNone/>
            </a:pPr>
            <a:r>
              <a:rPr lang="en-US" sz="3300" dirty="0" smtClean="0"/>
              <a:t> (b) the signed appointment letter from the </a:t>
            </a:r>
            <a:r>
              <a:rPr lang="en-US" sz="3300" dirty="0" err="1" smtClean="0"/>
              <a:t>auditee</a:t>
            </a:r>
            <a:endParaRPr lang="en-US" sz="2900" dirty="0" smtClean="0"/>
          </a:p>
          <a:p>
            <a:pPr lvl="1" algn="just">
              <a:buNone/>
            </a:pPr>
            <a:r>
              <a:rPr lang="en-US" sz="3300" dirty="0" smtClean="0"/>
              <a:t>(c) Minutes of discussion with client personnel, with names of members of audit team present, particularly of the audit partner when he is present</a:t>
            </a:r>
            <a:endParaRPr lang="en-US" sz="2900" dirty="0" smtClean="0"/>
          </a:p>
          <a:p>
            <a:pPr lvl="1" algn="just">
              <a:buNone/>
            </a:pPr>
            <a:r>
              <a:rPr lang="en-US" sz="3300" dirty="0" smtClean="0"/>
              <a:t>(d) Minutes of audit team discussions, with names of members of audit team present, particularly of the audit partner when he is present.</a:t>
            </a:r>
            <a:endParaRPr lang="en-US" sz="2900" dirty="0" smtClean="0"/>
          </a:p>
          <a:p>
            <a:pPr algn="just">
              <a:buFont typeface="Wingdings" pitchFamily="2" charset="2"/>
              <a:buChar char="Ø"/>
            </a:pPr>
            <a:r>
              <a:rPr lang="en-US" dirty="0" smtClean="0"/>
              <a:t>Matters that give rise to significant risks of a material misstatement are significant matters. Those that causes a revision of the Cost Auditor’s previous assessment of the risks of material misstatement is also a significant matter. The Cost Auditor may have reached a certain conclusion regarding the misstatement of the Material Cost in a Cost statement based on the availability of a well documented Bill of Materials but his assessment of risk may undergo a change if he finds that there is considerable use of substitute and alternate materials in the actual production process. Matters that cause the Cost Auditor significant difficulty in applying necessary audit procedures are also significant, as for example heaps of bulk material in irregular shapes which make volumetric measurement of stock in a physical stock taking unreliable. {Refer 5.2(e)}</a:t>
            </a:r>
            <a:endParaRPr lang="en-US" sz="2800" dirty="0" smtClean="0"/>
          </a:p>
          <a:p>
            <a:pPr lvl="1" algn="just">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Cost Auditing Standard - 102</a:t>
            </a:r>
            <a:r>
              <a:rPr lang="en-US" sz="3600" dirty="0" smtClean="0"/>
              <a:t/>
            </a:r>
            <a:br>
              <a:rPr lang="en-US" sz="3600" dirty="0" smtClean="0"/>
            </a:br>
            <a:r>
              <a:rPr lang="en-US" sz="4000" b="1" dirty="0" smtClean="0"/>
              <a:t>Cost Audit Documentation</a:t>
            </a: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fontScale="62500" lnSpcReduction="20000"/>
          </a:bodyPr>
          <a:lstStyle/>
          <a:p>
            <a:pPr algn="just">
              <a:buFont typeface="Wingdings" pitchFamily="2" charset="2"/>
              <a:buChar char="Ø"/>
            </a:pPr>
            <a:r>
              <a:rPr lang="en-US" dirty="0" smtClean="0"/>
              <a:t>Determining what are significant matters in an audit to warrant their inclusion in the documentation must be objectively done. The conclusions reached and the application of professional judgment in respect of these also needs to be documented. For example the determination of the normal capacity for applying overheads is a significant matter in Cost Audit and requires not mere calculations but considerable judgment. These should be adequately documented. {Refer 5.2(e)}</a:t>
            </a:r>
            <a:endParaRPr lang="en-US" sz="2800" dirty="0" smtClean="0"/>
          </a:p>
          <a:p>
            <a:pPr algn="just">
              <a:buFont typeface="Wingdings" pitchFamily="2" charset="2"/>
              <a:buChar char="Ø"/>
            </a:pPr>
            <a:r>
              <a:rPr lang="en-US" dirty="0" smtClean="0"/>
              <a:t>Records of discussions include Minutes of discussion of significant matters with management, those charged with governance and others. It also includes Discussion with third parties seeking information or confirmation. (Refer 5.3)</a:t>
            </a:r>
            <a:endParaRPr lang="en-US" sz="2800" dirty="0" smtClean="0"/>
          </a:p>
          <a:p>
            <a:pPr algn="just">
              <a:buFont typeface="Wingdings" pitchFamily="2" charset="2"/>
              <a:buChar char="Ø"/>
            </a:pPr>
            <a:r>
              <a:rPr lang="en-US" dirty="0" smtClean="0"/>
              <a:t>The Cost Audit Documentation in respect of smaller entities may be less detailed than what is indicated but must include at the minimum the following:</a:t>
            </a:r>
            <a:endParaRPr lang="en-US" sz="2800" dirty="0" smtClean="0"/>
          </a:p>
          <a:p>
            <a:pPr lvl="1" algn="just">
              <a:buNone/>
            </a:pPr>
            <a:r>
              <a:rPr lang="en-US" sz="3200" dirty="0" smtClean="0"/>
              <a:t>(a) A description of the entity, the products produced, services provided and other activities</a:t>
            </a:r>
            <a:endParaRPr lang="en-US" sz="2600" dirty="0" smtClean="0"/>
          </a:p>
          <a:p>
            <a:pPr lvl="1" algn="just">
              <a:buNone/>
            </a:pPr>
            <a:r>
              <a:rPr lang="en-US" sz="3200" dirty="0" smtClean="0"/>
              <a:t>(b) An organization Chart showing the responsibility </a:t>
            </a:r>
            <a:r>
              <a:rPr lang="en-US" sz="3200" dirty="0" err="1" smtClean="0"/>
              <a:t>centres</a:t>
            </a:r>
            <a:r>
              <a:rPr lang="en-US" sz="3200" dirty="0" smtClean="0"/>
              <a:t> and the person responsible</a:t>
            </a:r>
            <a:endParaRPr lang="en-US" sz="2600" dirty="0" smtClean="0"/>
          </a:p>
          <a:p>
            <a:pPr lvl="1" algn="just">
              <a:buNone/>
            </a:pPr>
            <a:r>
              <a:rPr lang="en-US" sz="3200" dirty="0" smtClean="0"/>
              <a:t>(c) A description, preferably a flow chart of the manufacturing process</a:t>
            </a:r>
            <a:endParaRPr lang="en-US" sz="2600" dirty="0" smtClean="0"/>
          </a:p>
          <a:p>
            <a:pPr lvl="1" algn="just">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Cost Auditing Standard - 102</a:t>
            </a:r>
            <a:r>
              <a:rPr lang="en-US" sz="3600" dirty="0" smtClean="0"/>
              <a:t/>
            </a:r>
            <a:br>
              <a:rPr lang="en-US" sz="3600" dirty="0" smtClean="0"/>
            </a:br>
            <a:r>
              <a:rPr lang="en-US" sz="4000" b="1" dirty="0" smtClean="0"/>
              <a:t>Cost Audit Documentation</a:t>
            </a: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lnSpcReduction="10000"/>
          </a:bodyPr>
          <a:lstStyle/>
          <a:p>
            <a:pPr lvl="1" algn="just">
              <a:buNone/>
            </a:pPr>
            <a:r>
              <a:rPr lang="en-US" sz="2000" dirty="0" smtClean="0"/>
              <a:t>(d) Internal controls over material cost, </a:t>
            </a:r>
            <a:r>
              <a:rPr lang="en-US" sz="2000" dirty="0" err="1" smtClean="0"/>
              <a:t>labour</a:t>
            </a:r>
            <a:r>
              <a:rPr lang="en-US" sz="2000" dirty="0" smtClean="0"/>
              <a:t> cost and expenses</a:t>
            </a:r>
          </a:p>
          <a:p>
            <a:pPr lvl="1" algn="just">
              <a:buNone/>
            </a:pPr>
            <a:r>
              <a:rPr lang="en-US" sz="2000" dirty="0" smtClean="0"/>
              <a:t>(e) The risks of material misstatement assessed, for example, in respect of scrap recovery and disposal</a:t>
            </a:r>
          </a:p>
          <a:p>
            <a:pPr lvl="1" algn="just">
              <a:buNone/>
            </a:pPr>
            <a:r>
              <a:rPr lang="en-US" sz="2000" dirty="0" smtClean="0"/>
              <a:t>(f) Tests of materiality used</a:t>
            </a:r>
          </a:p>
          <a:p>
            <a:pPr lvl="1" algn="just">
              <a:buNone/>
            </a:pPr>
            <a:r>
              <a:rPr lang="en-US" sz="2000" dirty="0" smtClean="0"/>
              <a:t>(g) The overall audit strategy and audit plan</a:t>
            </a:r>
          </a:p>
          <a:p>
            <a:pPr lvl="1" algn="just">
              <a:buNone/>
            </a:pPr>
            <a:r>
              <a:rPr lang="en-US" sz="2000" dirty="0" smtClean="0"/>
              <a:t>(h) Significant matters noted during the audit, and conclusions reached</a:t>
            </a:r>
          </a:p>
          <a:p>
            <a:pPr algn="just">
              <a:buFont typeface="Wingdings" pitchFamily="2" charset="2"/>
              <a:buChar char="Ø"/>
            </a:pPr>
            <a:r>
              <a:rPr lang="en-US" sz="2000" dirty="0" smtClean="0"/>
              <a:t>If, in exceptional circumstances, the Cost Auditor finds it necessary to perform alternative audit procedures different from a corresponding requirement in a Cost Auditing Standards, the Cost Auditor shall document how the alternative audit procedures performed achieve the aim of that requirement, and the reasons for the departure. (Refer 5.4)</a:t>
            </a:r>
          </a:p>
          <a:p>
            <a:pPr algn="just">
              <a:buFont typeface="Wingdings" pitchFamily="2" charset="2"/>
              <a:buChar char="Ø"/>
            </a:pPr>
            <a:r>
              <a:rPr lang="en-US" sz="2000" dirty="0" smtClean="0"/>
              <a:t>It is necessary in a Cost Audit to identify the specific matters or items tested. In connection with a Cost Audit these may include Purchase Orders for supply of key raw materials, Goods Receipt Notes for materials, Issue notes for materials, bills of contractors for supply of contract </a:t>
            </a:r>
            <a:r>
              <a:rPr lang="en-US" sz="2000" dirty="0" err="1" smtClean="0"/>
              <a:t>labour</a:t>
            </a:r>
            <a:r>
              <a:rPr lang="en-US" sz="2000" dirty="0" smtClean="0"/>
              <a:t> among others. Where the Cost Auditor resorts to test checking, the basis used for selection, for example issues of spares above a certain value, and the documents selected. (Refer 5.5)</a:t>
            </a:r>
          </a:p>
          <a:p>
            <a:pPr lvl="1" algn="just">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Cost Auditing Standard - 102</a:t>
            </a:r>
            <a:r>
              <a:rPr lang="en-US" sz="3600" dirty="0" smtClean="0"/>
              <a:t/>
            </a:r>
            <a:br>
              <a:rPr lang="en-US" sz="3600" dirty="0" smtClean="0"/>
            </a:br>
            <a:r>
              <a:rPr lang="en-US" sz="4000" b="1" dirty="0" smtClean="0"/>
              <a:t>Cost Audit Documentation</a:t>
            </a: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Autofit/>
          </a:bodyPr>
          <a:lstStyle/>
          <a:p>
            <a:pPr>
              <a:buFont typeface="Wingdings" pitchFamily="2" charset="2"/>
              <a:buChar char="Ø"/>
            </a:pPr>
            <a:r>
              <a:rPr lang="en-US" sz="2000" dirty="0" smtClean="0"/>
              <a:t>Names of the team member preparing specific audit documents and details of their review by the Cost Auditor are a necessary part of the Audit Documentation.</a:t>
            </a:r>
          </a:p>
          <a:p>
            <a:pPr>
              <a:buFont typeface="Wingdings" pitchFamily="2" charset="2"/>
              <a:buChar char="Ø"/>
            </a:pPr>
            <a:r>
              <a:rPr lang="en-US" sz="2000" dirty="0" smtClean="0"/>
              <a:t>Preparing the audit Documentation on timely basis helps to enhance the quality of audit. Documentation prepared after the audit work has been performed is likely to be less accurate than the documentation prepared during execution. (Refer 5.6)</a:t>
            </a:r>
          </a:p>
          <a:p>
            <a:pPr>
              <a:buFont typeface="Wingdings" pitchFamily="2" charset="2"/>
              <a:buChar char="Ø"/>
            </a:pPr>
            <a:r>
              <a:rPr lang="en-US" sz="2000" dirty="0" smtClean="0"/>
              <a:t>Facts which become known to the Cost Auditor after the date of the audit report but which if known earlier would have caused the cost statements to be changed or the Cost Audit Report to be modified should be added to the Cost Audit Documentation. The resulting changes to the audit documentation must also be reviewed as the original documentation. (Refer 5.8)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Cost Auditing Standard - 101</a:t>
            </a:r>
            <a:r>
              <a:rPr lang="en-US" sz="3600" dirty="0" smtClean="0"/>
              <a:t/>
            </a:r>
            <a:br>
              <a:rPr lang="en-US" sz="3600" dirty="0" smtClean="0"/>
            </a:br>
            <a:r>
              <a:rPr lang="en-US" sz="3600" b="1" dirty="0" smtClean="0"/>
              <a:t>Planning an Audit of Cost Statements</a:t>
            </a: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rmAutofit fontScale="55000" lnSpcReduction="20000"/>
          </a:bodyPr>
          <a:lstStyle/>
          <a:p>
            <a:pPr>
              <a:buNone/>
            </a:pPr>
            <a:r>
              <a:rPr lang="en-US" sz="6500" b="1" dirty="0" smtClean="0"/>
              <a:t>Requirements</a:t>
            </a:r>
          </a:p>
          <a:p>
            <a:pPr algn="just">
              <a:buFont typeface="Wingdings" pitchFamily="2" charset="2"/>
              <a:buChar char="Ø"/>
            </a:pPr>
            <a:r>
              <a:rPr lang="en-US" sz="3800" dirty="0" smtClean="0"/>
              <a:t>Prior to entering the planning phase, the Cost Auditor shall ensure that:</a:t>
            </a:r>
          </a:p>
          <a:p>
            <a:pPr lvl="1" algn="just">
              <a:buFont typeface="Wingdings" pitchFamily="2" charset="2"/>
              <a:buChar char="Ø"/>
            </a:pPr>
            <a:r>
              <a:rPr lang="en-US" sz="3400" dirty="0" smtClean="0"/>
              <a:t>(a) the appointment as cost auditor is proper, he has received the letter of appointment and legal formalities regarding his appointment have been complied with;</a:t>
            </a:r>
          </a:p>
          <a:p>
            <a:pPr lvl="1" algn="just">
              <a:buFont typeface="Wingdings" pitchFamily="2" charset="2"/>
              <a:buChar char="Ø"/>
            </a:pPr>
            <a:r>
              <a:rPr lang="en-US" sz="3400" dirty="0" smtClean="0"/>
              <a:t>(b) the ethical requirements as per the regulations continue to be satisfied; (Refer 6.3)</a:t>
            </a:r>
          </a:p>
          <a:p>
            <a:pPr lvl="1" algn="just">
              <a:buFont typeface="Wingdings" pitchFamily="2" charset="2"/>
              <a:buChar char="Ø"/>
            </a:pPr>
            <a:r>
              <a:rPr lang="en-US" sz="3400" dirty="0" smtClean="0"/>
              <a:t>(c) an understanding of the terms of reference including the units to be covered, products/services to be covered, scope of coverage where the regulations leave it to be agreed between the auditor and the </a:t>
            </a:r>
            <a:r>
              <a:rPr lang="en-US" sz="3400" dirty="0" err="1" smtClean="0"/>
              <a:t>auditee</a:t>
            </a:r>
            <a:r>
              <a:rPr lang="en-US" sz="3400" dirty="0" smtClean="0"/>
              <a:t>.</a:t>
            </a:r>
          </a:p>
          <a:p>
            <a:pPr algn="just">
              <a:buFont typeface="Wingdings" pitchFamily="2" charset="2"/>
              <a:buChar char="Ø"/>
            </a:pPr>
            <a:r>
              <a:rPr lang="en-US" sz="3800" dirty="0" smtClean="0"/>
              <a:t>The audit partner and other key members of an audit team shall be involved in planning the audit, including planning and participating in the discussion among audit team members. (Refer 6.4)</a:t>
            </a:r>
          </a:p>
          <a:p>
            <a:pPr algn="just">
              <a:buFont typeface="Wingdings" pitchFamily="2" charset="2"/>
              <a:buChar char="Ø"/>
            </a:pPr>
            <a:r>
              <a:rPr lang="en-US" sz="3800" dirty="0" smtClean="0"/>
              <a:t>The Cost Auditor shall formulate an Overall audit strategy that sets the scope, timing and direction of the audit.</a:t>
            </a:r>
          </a:p>
          <a:p>
            <a:pPr algn="just">
              <a:buNone/>
            </a:pPr>
            <a:r>
              <a:rPr lang="en-US" sz="3800" dirty="0" smtClean="0"/>
              <a:t>	The overall audit strategy guides the development of the audit plan</a:t>
            </a:r>
            <a:endParaRPr lang="en-US" sz="3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Cost Auditing Standard - 102</a:t>
            </a:r>
            <a:r>
              <a:rPr lang="en-US" sz="3600" dirty="0" smtClean="0"/>
              <a:t/>
            </a:r>
            <a:br>
              <a:rPr lang="en-US" sz="3600" dirty="0" smtClean="0"/>
            </a:br>
            <a:r>
              <a:rPr lang="en-US" sz="4000" b="1" dirty="0" smtClean="0"/>
              <a:t>Cost Audit Documentation</a:t>
            </a: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a:bodyPr>
          <a:lstStyle/>
          <a:p>
            <a:pPr algn="just">
              <a:buFont typeface="Wingdings" pitchFamily="2" charset="2"/>
              <a:buChar char="Ø"/>
            </a:pPr>
            <a:r>
              <a:rPr lang="en-US" sz="2000" dirty="0" smtClean="0"/>
              <a:t>The Cost Audit Documentation must be assembled as the audit goes on and the final assembly required of audited documentation must be limited. Assembly the final audit file should be completed within a reasonable time after the completion of the audit. After the  assembly of the final audit file has completed, the auditor should not delete or discard audit documentation of any nature before the end of its retention period. (Refer 5.</a:t>
            </a:r>
          </a:p>
          <a:p>
            <a:pPr>
              <a:buFont typeface="Wingdings" pitchFamily="2" charset="2"/>
              <a:buChar char="Ø"/>
            </a:pPr>
            <a:r>
              <a:rPr lang="en-US" sz="2000" dirty="0" smtClean="0"/>
              <a:t>The audit documentation is the property of the Cost Auditor. Unless otherwise specified by law or regulation, he may at his discretion, make portions of, or extracts from audit documentation available to clients</a:t>
            </a:r>
          </a:p>
          <a:p>
            <a:pPr>
              <a:buFont typeface="Wingdings" pitchFamily="2" charset="2"/>
              <a:buChar char="Ø"/>
            </a:pPr>
            <a:r>
              <a:rPr lang="en-US" sz="2000" dirty="0" smtClean="0"/>
              <a:t>The Cost Audit Documentation should be retained for at least ten years from the date of the Cost Audit Report.</a:t>
            </a:r>
          </a:p>
          <a:p>
            <a:pPr lvl="1" algn="just">
              <a:buNone/>
            </a:pPr>
            <a:endParaRPr lang="en-US" sz="2000" dirty="0" smtClean="0"/>
          </a:p>
          <a:p>
            <a:pPr lvl="1" algn="just">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8153400" cy="5715000"/>
          </a:xfrm>
        </p:spPr>
        <p:txBody>
          <a:bodyPr>
            <a:normAutofit fontScale="62500" lnSpcReduction="20000"/>
          </a:bodyPr>
          <a:lstStyle/>
          <a:p>
            <a:pPr algn="just">
              <a:buNone/>
            </a:pPr>
            <a:r>
              <a:rPr lang="en-US" sz="3800" b="1" dirty="0" smtClean="0"/>
              <a:t>Requirements</a:t>
            </a:r>
            <a:endParaRPr lang="en-US" sz="3800" dirty="0" smtClean="0"/>
          </a:p>
          <a:p>
            <a:pPr algn="just">
              <a:buFont typeface="Wingdings" pitchFamily="2" charset="2"/>
              <a:buChar char="Ø"/>
            </a:pPr>
            <a:r>
              <a:rPr lang="en-US" dirty="0" smtClean="0"/>
              <a:t>The cost auditor shall comply with the relevant ethical requirements including those pertaining to independence in respect of cost audit engagements. (refer 6.1)</a:t>
            </a:r>
          </a:p>
          <a:p>
            <a:pPr algn="just">
              <a:buFont typeface="Wingdings" pitchFamily="2" charset="2"/>
              <a:buChar char="Ø"/>
            </a:pPr>
            <a:r>
              <a:rPr lang="en-US" dirty="0" smtClean="0"/>
              <a:t>While conducting an audit, the cost auditor shall comply with each of the Cost Auditing Standards relevant to the audit. A Cost Auditing Standard is relevant to the audit when the Cost Auditing Standard is in effect and the circumstances addressed by the Cost Auditing Standard exist. (refer 6.2)</a:t>
            </a:r>
          </a:p>
          <a:p>
            <a:pPr algn="just">
              <a:buFont typeface="Wingdings" pitchFamily="2" charset="2"/>
              <a:buChar char="Ø"/>
            </a:pPr>
            <a:r>
              <a:rPr lang="en-US" dirty="0" smtClean="0"/>
              <a:t>The cost auditor shall have an understanding of the entire text of the Cost Auditing Standard, including its application and other explanatory material, to understand its objectives and to apply its requirements properly.</a:t>
            </a:r>
          </a:p>
          <a:p>
            <a:pPr algn="just">
              <a:buFont typeface="Wingdings" pitchFamily="2" charset="2"/>
              <a:buChar char="Ø"/>
            </a:pPr>
            <a:r>
              <a:rPr lang="en-US" dirty="0" smtClean="0"/>
              <a:t>The cost auditor shall not represent compliance with the cost auditing standards in the cost auditor’s report unless the auditor has complied fully with all of the Cost Auditing Standards relevant to the audit.</a:t>
            </a:r>
          </a:p>
          <a:p>
            <a:pPr algn="just">
              <a:buFont typeface="Wingdings" pitchFamily="2" charset="2"/>
              <a:buChar char="Ø"/>
            </a:pPr>
            <a:r>
              <a:rPr lang="en-US" dirty="0" smtClean="0"/>
              <a:t>In exceptional circumstances, the cost auditor may judge it necessary to depart from a relevant requirement in a Cost Auditing Standard. In such circumstances, the auditor shall perform alternative audit procedures to achieve the aim of that requirement.{Refer 6.2(c)}</a:t>
            </a:r>
          </a:p>
          <a:p>
            <a:pPr lvl="1">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Autofit/>
          </a:bodyPr>
          <a:lstStyle/>
          <a:p>
            <a:pPr algn="just">
              <a:buFont typeface="Wingdings" pitchFamily="2" charset="2"/>
              <a:buChar char="Ø"/>
            </a:pPr>
            <a:r>
              <a:rPr lang="en-US" sz="1800" dirty="0" smtClean="0"/>
              <a:t>The cost auditor shall plan and perform an audit with an attitude of professional skepticism recognizing that circumstances may exist that cause the Cost Statements to be materially misstated. (refer 6.3)</a:t>
            </a:r>
          </a:p>
          <a:p>
            <a:pPr algn="just">
              <a:buFont typeface="Wingdings" pitchFamily="2" charset="2"/>
              <a:buChar char="Ø"/>
            </a:pPr>
            <a:r>
              <a:rPr lang="en-US" sz="1800" dirty="0" smtClean="0"/>
              <a:t>The auditor shall obtain sufficient appropriate audit evidence to reduce audit risk to an acceptably low level and thereby enable the auditor to draw reasonable conclusions on which to base the auditor’s opinion.(refer 6.4 )</a:t>
            </a:r>
          </a:p>
          <a:p>
            <a:pPr algn="just">
              <a:buFont typeface="Wingdings" pitchFamily="2" charset="2"/>
              <a:buChar char="Ø"/>
            </a:pPr>
            <a:r>
              <a:rPr lang="en-US" sz="1800" dirty="0" smtClean="0"/>
              <a:t>The cost auditor shall exercise professional judgment in planning and performing the audit.</a:t>
            </a:r>
          </a:p>
          <a:p>
            <a:pPr algn="just">
              <a:buFont typeface="Wingdings" pitchFamily="2" charset="2"/>
              <a:buChar char="Ø"/>
            </a:pPr>
            <a:r>
              <a:rPr lang="en-US" sz="1800" dirty="0" smtClean="0"/>
              <a:t>The cost auditor shall determine whether the Cost Reporting Framework followed by management in preparing cost statements is in line with the Companies Act and the Rules prescribed </a:t>
            </a:r>
            <a:r>
              <a:rPr lang="en-US" sz="1800" dirty="0" err="1" smtClean="0"/>
              <a:t>thereunder</a:t>
            </a:r>
            <a:r>
              <a:rPr lang="en-US" sz="1800" dirty="0" smtClean="0"/>
              <a:t>. (refer 6.5)</a:t>
            </a:r>
          </a:p>
          <a:p>
            <a:pPr algn="just">
              <a:buFont typeface="Wingdings" pitchFamily="2" charset="2"/>
              <a:buChar char="Ø"/>
            </a:pPr>
            <a:r>
              <a:rPr lang="en-US" sz="1800" dirty="0" smtClean="0"/>
              <a:t>The cost auditor shall not be required to perform audit procedures regarding the entity’s compliance with laws and regulations governing cost audit in the absence of identified or suspected non-compliance. (refer 6.6)</a:t>
            </a:r>
          </a:p>
          <a:p>
            <a:pPr algn="just">
              <a:buFont typeface="Wingdings" pitchFamily="2" charset="2"/>
              <a:buChar char="Ø"/>
            </a:pPr>
            <a:r>
              <a:rPr lang="en-US" sz="1800" dirty="0" smtClean="0"/>
              <a:t>If an objective in a relevant Cost Auditing Standard cannot be achieved, the auditor shall evaluate whether this prevents the auditor from achieving the overall objectives of the auditor and thereby requires the auditor, in accordance with the Cost Auditing Standards, to modify the auditor’s opinion.</a:t>
            </a:r>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fontScale="70000" lnSpcReduction="20000"/>
          </a:bodyPr>
          <a:lstStyle/>
          <a:p>
            <a:pPr>
              <a:buFont typeface="Wingdings" pitchFamily="2" charset="2"/>
              <a:buChar char="Ø"/>
            </a:pPr>
            <a:r>
              <a:rPr lang="en-US" sz="4000" b="1" dirty="0" smtClean="0"/>
              <a:t>Application Guidance</a:t>
            </a:r>
          </a:p>
          <a:p>
            <a:pPr algn="just">
              <a:buFont typeface="Wingdings" pitchFamily="2" charset="2"/>
              <a:buChar char="Ø"/>
            </a:pPr>
            <a:r>
              <a:rPr lang="en-US" sz="2900" b="1" dirty="0" smtClean="0"/>
              <a:t>Audit and Ethics:</a:t>
            </a:r>
            <a:r>
              <a:rPr lang="en-US" sz="2900" dirty="0" smtClean="0"/>
              <a:t> The cost auditor should comply with relevant ethical requirements as per Code of Ethics issued by the Institute of Cost Accountants of India. This code establishes fundamental principles of professional ethics relevant to the auditor while conducting an audit and provides a conceptual framework for applying these principles. The fundamental principles with which the auditor is required to comply are Independence, Integrity, Objectivity, Professional competence and due care, Confidentiality and Professional conduct. In case of an audit engagement, it is in the public interest that the auditor should be independent of the entity subject to the </a:t>
            </a:r>
            <a:r>
              <a:rPr lang="en-US" sz="2900" dirty="0" err="1" smtClean="0"/>
              <a:t>audit.The</a:t>
            </a:r>
            <a:r>
              <a:rPr lang="en-US" sz="2900" dirty="0" smtClean="0"/>
              <a:t> cost auditor’s independence from the entity safeguards the cost auditor’s ability to form an opinion without being affected by influences that might compromise that opinion. Independence enhances the auditor’s ability to act with integrity to be objective and to maintain an attitude of professional skepticism. (Refer 5.1)</a:t>
            </a:r>
          </a:p>
          <a:p>
            <a:pPr algn="just">
              <a:buFont typeface="Wingdings" pitchFamily="2" charset="2"/>
              <a:buChar char="Ø"/>
            </a:pPr>
            <a:r>
              <a:rPr lang="en-US" sz="2900" dirty="0" smtClean="0"/>
              <a:t>For Example: The provision of services for maintenance of cost records, design and implementation of Cost Systems and internal audit are considered to erode the independence.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fontScale="55000" lnSpcReduction="20000"/>
          </a:bodyPr>
          <a:lstStyle/>
          <a:p>
            <a:pPr lvl="1" algn="just">
              <a:buNone/>
            </a:pPr>
            <a:endParaRPr lang="en-US" sz="2000" dirty="0" smtClean="0"/>
          </a:p>
          <a:p>
            <a:pPr>
              <a:buFont typeface="Wingdings" pitchFamily="2" charset="2"/>
              <a:buChar char="Ø"/>
            </a:pPr>
            <a:r>
              <a:rPr lang="en-US" b="1" dirty="0" smtClean="0"/>
              <a:t>Conduct of audit:</a:t>
            </a:r>
            <a:r>
              <a:rPr lang="en-US" dirty="0" smtClean="0"/>
              <a:t> (Refer 5.2)</a:t>
            </a:r>
            <a:endParaRPr lang="en-US" sz="2800" dirty="0" smtClean="0"/>
          </a:p>
          <a:p>
            <a:pPr algn="just">
              <a:buNone/>
            </a:pPr>
            <a:r>
              <a:rPr lang="en-US" sz="3500" dirty="0" smtClean="0"/>
              <a:t>(a) The Cost Auditing Standards provide the standards for the cost auditor’s work in fulfilling the overall objectives of the cost auditor. The Cost Auditing Standards deal with general responsibilities of the cost auditor, as well as cost auditor’s further considerations relevant to the application of those responsibilities to specific topics.</a:t>
            </a:r>
          </a:p>
          <a:p>
            <a:pPr algn="just">
              <a:buNone/>
            </a:pPr>
            <a:r>
              <a:rPr lang="en-US" sz="3500" dirty="0" smtClean="0"/>
              <a:t>(b) In performing an audit, the cost auditor may be required to comply with legal or regulatory requirements in addition to Cost Auditing Standards. In such cases in addition to complying with each of the Cost Auditing Standard relevant to the cost audit, it may be necessary for the cost auditor to perform additional audit procedures in order to comply with the legislative and regulatory requirements. The Cost Auditing Standards do not override law or regulations that govern audit process.</a:t>
            </a:r>
          </a:p>
          <a:p>
            <a:pPr algn="just">
              <a:buNone/>
            </a:pPr>
            <a:r>
              <a:rPr lang="en-US" sz="3500" dirty="0" smtClean="0"/>
              <a:t>	The form of the cost auditor’s opinion will depend upon the applicable cost reporting framework and any applicable laws or regulations such as Companies Act and Rules prescribed there under.</a:t>
            </a:r>
          </a:p>
          <a:p>
            <a:pPr algn="just">
              <a:buNone/>
            </a:pPr>
            <a:r>
              <a:rPr lang="en-US" sz="3500" dirty="0" smtClean="0"/>
              <a:t>(c) The need for the auditor to depart from a relevant requirement is expected to arise only where the requirement is for a specific procedure to be performed and, in the specific circumstances of the audit, that procedure would be ineffective in achieving the aim of the requirement. (Refer 5.5)</a:t>
            </a:r>
          </a:p>
          <a:p>
            <a:pPr lvl="1" algn="just">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fontScale="55000" lnSpcReduction="20000"/>
          </a:bodyPr>
          <a:lstStyle/>
          <a:p>
            <a:pPr lvl="1" algn="just">
              <a:buNone/>
            </a:pPr>
            <a:endParaRPr lang="en-US" sz="2000" dirty="0" smtClean="0"/>
          </a:p>
          <a:p>
            <a:pPr algn="just">
              <a:buFont typeface="Wingdings" pitchFamily="2" charset="2"/>
              <a:buChar char="Ø"/>
            </a:pPr>
            <a:r>
              <a:rPr lang="en-US" b="1" dirty="0" smtClean="0"/>
              <a:t>Professional skepticism</a:t>
            </a:r>
            <a:r>
              <a:rPr lang="en-US" dirty="0" smtClean="0"/>
              <a:t>: An attitude of professional skepticism means the cost auditor makes a critical assessment, with a questioning mind, of the validity of audit evidence obtained and be alert to audit evidence that contradicts or brings into question the reliability of documents and responses to inquiries and other information obtained from management and those charged with governance. An attitude of professional skepticism is necessary throughout the cost audit process for the auditor to reduce the risk of overlooking unusual circumstances, of over generalizing when drawing conclusions from cost audit observations, and of using faulty assumptions in determining the nature, timing and extent of the cost audit procedures and evaluating the results thereof. When making inquiries and performing other cost audit procedures, the cost auditor should not be satisfied with less-than-persuasive audit evidence based on a belief that management and those charged with governance are honest and have integrity. Accordingly, representations from management are not a substitute for obtaining sufficient appropriate audit evidence to be able to draw reasonable conclusions on which to base the cost auditor’s opinion. (Refer 5.6)</a:t>
            </a:r>
            <a:endParaRPr lang="en-US" sz="2800" dirty="0" smtClean="0"/>
          </a:p>
          <a:p>
            <a:pPr algn="just">
              <a:buNone/>
            </a:pPr>
            <a:r>
              <a:rPr lang="en-US" dirty="0" smtClean="0"/>
              <a:t>	(a) A cost auditor conducting an audit in accordance with Cost Auditing Standards obtains reasonable assurance that the Cost Statements taken as a whole are free from material misstatement, whether due to fraud or error. Reasonable assurance is a concept relating to the accumulation of the audit evidence necessary for the auditor to conclude that there are no material misstatements in the Cost Statements taken as a whole. Reasonable assurance relates to the whole audit process.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fontScale="77500" lnSpcReduction="20000"/>
          </a:bodyPr>
          <a:lstStyle/>
          <a:p>
            <a:pPr lvl="1" algn="just">
              <a:buNone/>
            </a:pPr>
            <a:endParaRPr lang="en-US" sz="2000" dirty="0" smtClean="0"/>
          </a:p>
          <a:p>
            <a:pPr>
              <a:buFont typeface="Wingdings" pitchFamily="2" charset="2"/>
              <a:buChar char="Ø"/>
            </a:pPr>
            <a:r>
              <a:rPr lang="en-US" sz="2900" dirty="0" smtClean="0"/>
              <a:t>A cost auditor cannot obtain absolute assurance because there are inherent limitations in an audit that affect the cost auditor’s ability to detect material misstatements. These limitations result from factors such as the following:</a:t>
            </a:r>
          </a:p>
          <a:p>
            <a:pPr lvl="1">
              <a:buNone/>
            </a:pPr>
            <a:r>
              <a:rPr lang="en-US" sz="2900" dirty="0" smtClean="0"/>
              <a:t>(1) The use of sample testing.</a:t>
            </a:r>
          </a:p>
          <a:p>
            <a:pPr lvl="1">
              <a:buNone/>
            </a:pPr>
            <a:r>
              <a:rPr lang="en-US" sz="2900" dirty="0" smtClean="0"/>
              <a:t>(2) The inherent limitations of internal control (for example, the possibility of management override or collusion).</a:t>
            </a:r>
          </a:p>
          <a:p>
            <a:pPr lvl="1">
              <a:buNone/>
            </a:pPr>
            <a:r>
              <a:rPr lang="en-US" sz="2900" dirty="0" smtClean="0"/>
              <a:t>(3) The fact that most audit evidence is persuasive rather than conclusive.</a:t>
            </a:r>
          </a:p>
          <a:p>
            <a:pPr lvl="1">
              <a:buNone/>
            </a:pPr>
            <a:r>
              <a:rPr lang="en-US" sz="2900" dirty="0" smtClean="0"/>
              <a:t>	Also, the work undertaken by the cost auditor to form an audit opinion is permeated by judgment, in particular regarding:</a:t>
            </a:r>
          </a:p>
          <a:p>
            <a:pPr lvl="1">
              <a:buNone/>
            </a:pPr>
            <a:r>
              <a:rPr lang="en-US" sz="2900" dirty="0" smtClean="0"/>
              <a:t>(1) The gathering of audit evidence, for example, in deciding the nature, timing and extent of audit procedures; and</a:t>
            </a:r>
          </a:p>
          <a:p>
            <a:pPr lvl="1">
              <a:buNone/>
            </a:pPr>
            <a:r>
              <a:rPr lang="en-US" sz="2900" dirty="0" smtClean="0"/>
              <a:t>(2) The drawing of conclusions based on the audit evidence gathered, for example, assessing the reasonableness of the estimates made by management in preparing the Cost Statements.</a:t>
            </a:r>
          </a:p>
          <a:p>
            <a:pPr lvl="1" algn="just">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fontScale="85000" lnSpcReduction="20000"/>
          </a:bodyPr>
          <a:lstStyle/>
          <a:p>
            <a:pPr lvl="1" algn="just">
              <a:buNone/>
            </a:pPr>
            <a:endParaRPr lang="en-US" sz="2000" dirty="0" smtClean="0"/>
          </a:p>
          <a:p>
            <a:pPr algn="just">
              <a:buFont typeface="Wingdings" pitchFamily="2" charset="2"/>
              <a:buChar char="Ø"/>
            </a:pPr>
            <a:r>
              <a:rPr lang="en-US" dirty="0" smtClean="0"/>
              <a:t>(</a:t>
            </a:r>
            <a:r>
              <a:rPr lang="en-US" sz="2600" dirty="0" smtClean="0"/>
              <a:t>b) Further, other limitations may affect the persuasiveness of audit evidence available to draw conclusions on particular assertions. (For example, transactions between related parties). In these cases certain Cost Auditing Standard identify specified audit procedures which will, because of the nature of the particular assertions, provide sufficient appropriate audit evidence in the absence of:</a:t>
            </a:r>
          </a:p>
          <a:p>
            <a:pPr lvl="1" algn="just">
              <a:buNone/>
            </a:pPr>
            <a:r>
              <a:rPr lang="en-US" sz="2600" dirty="0" smtClean="0"/>
              <a:t>(1) Unusual circumstances which increase the risk of material misstatement beyond that which would ordinarily be expected; or</a:t>
            </a:r>
          </a:p>
          <a:p>
            <a:pPr lvl="1" algn="just">
              <a:buNone/>
            </a:pPr>
            <a:r>
              <a:rPr lang="en-US" sz="2600" dirty="0" smtClean="0"/>
              <a:t>(2) Any indication that a material misstatement has occurred.</a:t>
            </a:r>
          </a:p>
          <a:p>
            <a:pPr lvl="1" algn="just">
              <a:buNone/>
            </a:pPr>
            <a:r>
              <a:rPr lang="en-US" sz="2600" dirty="0" smtClean="0"/>
              <a:t>	</a:t>
            </a:r>
          </a:p>
          <a:p>
            <a:pPr lvl="1" algn="just">
              <a:buNone/>
            </a:pPr>
            <a:r>
              <a:rPr lang="en-US" sz="2600" dirty="0" smtClean="0"/>
              <a:t> 	Accordingly, because of the factors described above, an audit is not a guarantee that the Cost Statements are free from material misstatement, because absolute assurance is not attainable. Further, an audit opinion does not assure the future viability of the entity nor the efficiency or effectiveness with which management has conducted the affairs of the entity.</a:t>
            </a:r>
          </a:p>
          <a:p>
            <a:pPr lvl="1" algn="just">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fontScale="62500" lnSpcReduction="20000"/>
          </a:bodyPr>
          <a:lstStyle/>
          <a:p>
            <a:pPr lvl="1" algn="just">
              <a:buNone/>
            </a:pPr>
            <a:endParaRPr lang="en-US" sz="2000" dirty="0" smtClean="0"/>
          </a:p>
          <a:p>
            <a:pPr algn="just">
              <a:buFont typeface="Wingdings" pitchFamily="2" charset="2"/>
              <a:buChar char="Ø"/>
            </a:pPr>
            <a:r>
              <a:rPr lang="en-US" b="1" dirty="0" smtClean="0"/>
              <a:t>Audit Risk and Materiality:</a:t>
            </a:r>
            <a:r>
              <a:rPr lang="en-US" dirty="0" smtClean="0"/>
              <a:t> Entities pursue strategies to achieve their objectives, and depending on the nature of their operations and industry, the regulatory environment in which they operate, and their size and complexity, they face a variety of business risks. Management is responsible for identifying such risks and responding to them. However, not all risks relate to the preparation of the Cost Statements. The auditor is ultimately concerned only with risks that may affect the cost statements. (Refer 5.7)</a:t>
            </a:r>
          </a:p>
          <a:p>
            <a:pPr algn="just">
              <a:buNone/>
            </a:pPr>
            <a:r>
              <a:rPr lang="en-US" dirty="0" smtClean="0"/>
              <a:t>	(a) The cost auditor obtains and evaluates audit evidence to obtain reasonable assurance about whether the Cost Statements give a true and fair view or in accordance with the applicable cost reporting framework. The concept of reasonable assurance acknowledges that there is a risk the audit opinion is inappropriate. The risk that the cost auditor expresses an inappropriate audit opinion when the Cost Statements are materially misstated is known as “audit risk.”The cost auditor reduces audit risk by designing and performing audit procedures to obtain sufficient appropriate audit evidence to be able to draw reasonable conclusions on which to base an audit opinion. Reasonable assurance is obtained when the auditor has reduced audit risk to an acceptably low level.</a:t>
            </a:r>
          </a:p>
          <a:p>
            <a:pPr lvl="1" algn="just">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fontScale="55000" lnSpcReduction="20000"/>
          </a:bodyPr>
          <a:lstStyle/>
          <a:p>
            <a:pPr lvl="1" algn="just">
              <a:buNone/>
            </a:pPr>
            <a:endParaRPr lang="en-US" sz="2000" dirty="0" smtClean="0"/>
          </a:p>
          <a:p>
            <a:pPr algn="just">
              <a:buNone/>
            </a:pPr>
            <a:r>
              <a:rPr lang="en-US" dirty="0" smtClean="0"/>
              <a:t>(b) Audit risk is a function of the risk of material misstatement in the cost statements  (or simply, the “risk of material misstatement”) (i.e., the risk that the Cost Statements are materially misstated prior to audit) and the risk that the auditor will not detect such misstatement (“detection risk”). The cost auditor performs audit procedures to assess the risk of material misstatement and seeks to limit detection risk by performing further audit procedures based on that assessment. The audit process involves the exercise of professional judgment in designing the audit approach, through focusing on what can go wrong (i.e., what are the potential misstatements that may arise) at the assertion level and performing audit procedures in response to the assessed risks in order to obtain sufficient appropriate audit evidence.</a:t>
            </a:r>
            <a:endParaRPr lang="en-US" sz="2800" dirty="0" smtClean="0"/>
          </a:p>
          <a:p>
            <a:pPr algn="just">
              <a:buNone/>
            </a:pPr>
            <a:r>
              <a:rPr lang="en-US" dirty="0" smtClean="0"/>
              <a:t>(c) The cost auditor is concerned with material misstatements, and is not responsible for the detection of misstatements that are not material to the Cost Statements taken as a whole. The cost auditor considers whether the effect of identified uncorrected misstatements, both individually and in the aggregate, is material to the Cost Statements taken as a whole. Materiality and audit risk are related In order to design audit procedures to determine whether there are misstatements that are material to the cost statements taken as a whole, the cost auditor considers the risk of material misstatement at two levels:</a:t>
            </a:r>
            <a:endParaRPr lang="en-US" sz="2800" dirty="0" smtClean="0"/>
          </a:p>
          <a:p>
            <a:pPr lvl="1" algn="just">
              <a:buNone/>
            </a:pPr>
            <a:r>
              <a:rPr lang="en-US" sz="3300" dirty="0" smtClean="0"/>
              <a:t>(1) the overall cost statement level and</a:t>
            </a:r>
            <a:endParaRPr lang="en-US" sz="2900" dirty="0" smtClean="0"/>
          </a:p>
          <a:p>
            <a:pPr lvl="1" algn="just">
              <a:buNone/>
            </a:pPr>
            <a:r>
              <a:rPr lang="en-US" sz="3300" dirty="0" smtClean="0"/>
              <a:t>(2) In relation to cost heads, items of cost and disclosures and the related assertions.</a:t>
            </a:r>
            <a:endParaRPr lang="en-US" sz="2900" dirty="0" smtClean="0"/>
          </a:p>
          <a:p>
            <a:pPr lvl="2" algn="just">
              <a:buNone/>
            </a:pPr>
            <a:endParaRPr lang="en-US" sz="2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Cost Auditing Standard - 101</a:t>
            </a:r>
            <a:r>
              <a:rPr lang="en-US" sz="3600" dirty="0" smtClean="0"/>
              <a:t/>
            </a:r>
            <a:br>
              <a:rPr lang="en-US" sz="3600" dirty="0" smtClean="0"/>
            </a:br>
            <a:r>
              <a:rPr lang="en-US" sz="3600" b="1" dirty="0" smtClean="0"/>
              <a:t>Planning an Audit of Cost Statements</a:t>
            </a: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a:bodyPr>
          <a:lstStyle/>
          <a:p>
            <a:pPr>
              <a:buFont typeface="Wingdings" pitchFamily="2" charset="2"/>
              <a:buChar char="Ø"/>
            </a:pPr>
            <a:r>
              <a:rPr lang="en-US" sz="2000" dirty="0" smtClean="0"/>
              <a:t>In formulating the Overall audit strategy, the Cost Auditor shall consider all relevant factors. (Refer 6.5)</a:t>
            </a:r>
          </a:p>
          <a:p>
            <a:pPr>
              <a:buFont typeface="Wingdings" pitchFamily="2" charset="2"/>
              <a:buChar char="Ø"/>
            </a:pPr>
            <a:r>
              <a:rPr lang="en-US" sz="2000" dirty="0" smtClean="0"/>
              <a:t>These relevant factors include:</a:t>
            </a:r>
          </a:p>
          <a:p>
            <a:pPr lvl="1">
              <a:buNone/>
            </a:pPr>
            <a:r>
              <a:rPr lang="en-US" sz="2000" dirty="0" smtClean="0"/>
              <a:t>(a)  results of preliminary activities as specified in 5.1 above</a:t>
            </a:r>
          </a:p>
          <a:p>
            <a:pPr lvl="1">
              <a:buNone/>
            </a:pPr>
            <a:r>
              <a:rPr lang="en-US" sz="2000" dirty="0" smtClean="0"/>
              <a:t>(b)  knowledge from previous audits and other engagements with the  </a:t>
            </a:r>
            <a:r>
              <a:rPr lang="en-US" sz="2000" dirty="0" err="1" smtClean="0"/>
              <a:t>auditee</a:t>
            </a:r>
            <a:endParaRPr lang="en-US" sz="2000" dirty="0" smtClean="0"/>
          </a:p>
          <a:p>
            <a:pPr lvl="1">
              <a:buNone/>
            </a:pPr>
            <a:r>
              <a:rPr lang="en-US" sz="2000" dirty="0" smtClean="0"/>
              <a:t>(c)  knowledge of business</a:t>
            </a:r>
          </a:p>
          <a:p>
            <a:pPr lvl="1">
              <a:buNone/>
            </a:pPr>
            <a:r>
              <a:rPr lang="en-US" sz="2000" dirty="0" smtClean="0"/>
              <a:t>(d)  nature and scope of the audit</a:t>
            </a:r>
          </a:p>
          <a:p>
            <a:pPr lvl="1">
              <a:buNone/>
            </a:pPr>
            <a:r>
              <a:rPr lang="en-US" sz="2000" dirty="0" smtClean="0"/>
              <a:t>(e)  statutory deadlines and reporting format</a:t>
            </a:r>
          </a:p>
          <a:p>
            <a:pPr lvl="1">
              <a:buNone/>
            </a:pPr>
            <a:r>
              <a:rPr lang="en-US" sz="2000" dirty="0" smtClean="0"/>
              <a:t>(f)  relevant factors determining the direction of the audit efforts</a:t>
            </a:r>
          </a:p>
          <a:p>
            <a:pPr lvl="1">
              <a:buNone/>
            </a:pPr>
            <a:r>
              <a:rPr lang="en-US" sz="2000" dirty="0" smtClean="0"/>
              <a:t>(g)  nature, timing and extent of resources required for the audit.</a:t>
            </a:r>
          </a:p>
          <a:p>
            <a:pPr>
              <a:buFont typeface="Wingdings" pitchFamily="2" charset="2"/>
              <a:buChar char="Ø"/>
            </a:pPr>
            <a:r>
              <a:rPr lang="en-US" sz="2000" dirty="0" smtClean="0"/>
              <a:t>The Cost Auditor shall develop an audit plan.</a:t>
            </a:r>
          </a:p>
          <a:p>
            <a:pPr>
              <a:buFont typeface="Wingdings" pitchFamily="2" charset="2"/>
              <a:buChar char="Ø"/>
            </a:pPr>
            <a:r>
              <a:rPr lang="en-US" sz="2000" dirty="0" smtClean="0"/>
              <a:t>The audit plan will include the nature, extent and timing of risk assessment, audit procedures and other activities (Refer 6.5, 6.6)</a:t>
            </a:r>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8153400" cy="5715000"/>
          </a:xfrm>
        </p:spPr>
        <p:txBody>
          <a:bodyPr>
            <a:normAutofit fontScale="25000" lnSpcReduction="20000"/>
          </a:bodyPr>
          <a:lstStyle/>
          <a:p>
            <a:pPr>
              <a:buNone/>
            </a:pPr>
            <a:r>
              <a:rPr lang="en-US" sz="7200" dirty="0" smtClean="0"/>
              <a:t>(d)The cost auditor considers the risk of material misstatement at the overall cost statement level, which refers to risks of material misstatement that relate pervasively to the Cost Statements as a whole and potentially affect many assertions. Risks of this nature often relate to the entity’s control environment (although these risks may also relate to other factors, such as declining economic conditions), and are not necessarily risks identifiable with specific assertions at the cost heads, items of cost or disclosure level. Rather, this overall risk represents circumstances that increase the risk that there could be material misstatements in any number of different assertions, for example, through management override of internal control. Such risks may be especially relevant to the cost auditor’s consideration of the risk of material misstatement arising from fraud. The auditor’s response to the assessed risk of material misstatement at the overall cost statement level includes consideration of the knowledge, skill, and ability of personnel assigned significant engagement responsibilities, including whether to involve experts; the appropriate levels of supervision;</a:t>
            </a:r>
          </a:p>
          <a:p>
            <a:pPr>
              <a:buNone/>
            </a:pPr>
            <a:r>
              <a:rPr lang="en-US" sz="7200" dirty="0" smtClean="0"/>
              <a:t>(e) The cost auditor also considers the risk of material misstatement at the cost heads, items of cost and disclosure level because such consideration directly assists in determining the nature, timing, and extent of further audit procedures at the assertion level. The cost auditor seeks to obtain sufficient appropriate audit evidence at the cost heads, items of cost, and disclosure level in such a way that enables the auditor, at the completion of the audit, to express opinion on the Cost Statements taken as a whole at an acceptably low level of cost audit risk. Auditors use various approaches to accomplish that objective. The discussion in the following paragraphs provides an explanation of the components of audit risk.</a:t>
            </a:r>
          </a:p>
          <a:p>
            <a:pPr lvl="1" algn="just">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fontScale="40000" lnSpcReduction="20000"/>
          </a:bodyPr>
          <a:lstStyle/>
          <a:p>
            <a:pPr lvl="1" algn="just">
              <a:buNone/>
            </a:pPr>
            <a:endParaRPr lang="en-US" sz="2000" dirty="0" smtClean="0"/>
          </a:p>
          <a:p>
            <a:pPr algn="just">
              <a:buNone/>
            </a:pPr>
            <a:r>
              <a:rPr lang="en-US" sz="4800" dirty="0" smtClean="0"/>
              <a:t>(f) The risk of material misstatement at the assertion level consists of two components as follows:</a:t>
            </a:r>
          </a:p>
          <a:p>
            <a:pPr algn="just">
              <a:buNone/>
            </a:pPr>
            <a:r>
              <a:rPr lang="en-US" sz="4800" dirty="0" smtClean="0"/>
              <a:t>(1) “Inherent risk” is the susceptibility of an assertion to a misstatement that could be material, either individually or when aggregated with other misstatements, assuming that there are no related controls. The risk of such misstatement is greater for some assertions and related cost heads, items of cost and disclosures than for others. For example, complex calculations are more likely to be misstated than simple calculations. Cost heads consisting of amounts derived from cost estimates that are subject to significant measurement uncertainty pose greater risks than do cost heads consisting of relatively routine, factual data.</a:t>
            </a:r>
          </a:p>
          <a:p>
            <a:pPr algn="just">
              <a:buNone/>
            </a:pPr>
            <a:r>
              <a:rPr lang="en-US" sz="4800" dirty="0" smtClean="0"/>
              <a:t>	External circumstances giving rise to business risks may also influence inherent risk. For example, technological developments might make a cause changes to a manufacturing process rendering the existing classification of variable and fixed costs inappropriate and cause product contribution to be misstated. In addition to those circumstances that are peculiar to a specific assertion, factors in the entity and its environment that relate to several or all of the classes of cost heads, items of cost, or disclosures may influence the inherent risk related to a specific assertion. These latter factors include, for example, external market constraints may cause normal capacity as an unreliable basis for determining unit costs.</a:t>
            </a:r>
            <a:endParaRPr lang="en-US" sz="4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8153400" cy="5715000"/>
          </a:xfrm>
        </p:spPr>
        <p:txBody>
          <a:bodyPr>
            <a:normAutofit fontScale="40000" lnSpcReduction="20000"/>
          </a:bodyPr>
          <a:lstStyle/>
          <a:p>
            <a:pPr lvl="1" algn="just">
              <a:buNone/>
            </a:pPr>
            <a:endParaRPr lang="en-US" sz="2000" dirty="0" smtClean="0"/>
          </a:p>
          <a:p>
            <a:pPr algn="just">
              <a:buNone/>
            </a:pPr>
            <a:r>
              <a:rPr lang="en-US" dirty="0" smtClean="0"/>
              <a:t>(2) “</a:t>
            </a:r>
            <a:r>
              <a:rPr lang="en-US" sz="4500" dirty="0" smtClean="0"/>
              <a:t>Control risk” is the risk that a misstatement that could occur in an assertion and that could be material, either individually or when aggregated with other misstatements, will not be prevented, or detected and corrected, on a timely basis by the entity’s internal control. That risk is a function of the effectiveness of the design and operation of internal control in achieving the entity’s objectives relevant to preparation of the entity’s Cost Statements. Some control risk will always exist because of the inherent limitations of internal control.</a:t>
            </a:r>
          </a:p>
          <a:p>
            <a:pPr algn="just">
              <a:buNone/>
            </a:pPr>
            <a:r>
              <a:rPr lang="en-US" sz="4500" dirty="0" smtClean="0"/>
              <a:t>	Inherent risk and control risk are the entity’s risks; they exist independently of the audit of the Cost Statements. The auditor is required to assess the risk of material misstatement at the assertion level as a basis for further audit procedures, though that assessment is a judgment, rather than a precise measurement of risk. When the auditor’s assessment of the risk of material misstatement includes an expectation of the operating effectiveness of controls, the auditor performs tests of controls to support the risk assessment. The Cost Auditing Standard do not ordinarily refer to inherent risk and control risk separately, but rather to a combined assessment of the “risk of material misstatement.” Although the Cost Auditing Standard ordinarily describe a combined assessment of the risk of material misstatement, the auditor may make separate or combined assessments of inherent and control risk depending on preferred audit techniques or methodologies and practical considerations. The assessment of the risk of material misstatement may be expressed in quantitative terms, such as in percentages, or in non-quantitative terms. In any case, the need for the auditor to make appropriate risk assessments is more important than the different approaches by which they may be made.</a:t>
            </a:r>
          </a:p>
          <a:p>
            <a:pPr lvl="1" algn="just">
              <a:buNone/>
            </a:pPr>
            <a:endParaRPr lang="en-US" sz="43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fontScale="47500" lnSpcReduction="20000"/>
          </a:bodyPr>
          <a:lstStyle/>
          <a:p>
            <a:pPr lvl="1" algn="just">
              <a:buNone/>
            </a:pPr>
            <a:endParaRPr lang="en-US" sz="2000" dirty="0" smtClean="0"/>
          </a:p>
          <a:p>
            <a:pPr algn="just">
              <a:buNone/>
            </a:pPr>
            <a:r>
              <a:rPr lang="en-US" dirty="0" smtClean="0"/>
              <a:t>(</a:t>
            </a:r>
            <a:r>
              <a:rPr lang="en-US" sz="4000" dirty="0" smtClean="0"/>
              <a:t>g) “Detection risk” is the risk that the cost auditor will not detect a misstatement that exists in an assertion that could be material, either individually or when aggregated with other misstatements. Detection risk is a function of the effectiveness of an audit procedure and of its application by the auditor. Detection risk cannot be reduced to zero because the auditor usually does not examine all of cost heads, items of cost, or disclosure and because of other factors. Such other factors include the possibility that a cost auditor might select an inappropriate audit procedure, misapply an appropriate audit procedure, or misinterpret the audit results. These other factors ordinarily can be addressed through adequate planning, proper assignment of personnel to the audit team, the application of professional skepticism, and supervision and review of the audit work performed.</a:t>
            </a:r>
          </a:p>
          <a:p>
            <a:pPr algn="just">
              <a:buNone/>
            </a:pPr>
            <a:r>
              <a:rPr lang="en-US" sz="4000" dirty="0" smtClean="0"/>
              <a:t>	Detection risk relates to the nature, timing, and extent of the auditor’s procedures that are determined by the auditor to reduce audit risk to an acceptably low </a:t>
            </a:r>
            <a:r>
              <a:rPr lang="en-US" sz="4000" dirty="0" err="1" smtClean="0"/>
              <a:t>level.For</a:t>
            </a:r>
            <a:r>
              <a:rPr lang="en-US" sz="4000" dirty="0" smtClean="0"/>
              <a:t> a given level of audit risk, the acceptable level of detection risk bears an inverse relationship to the assessment of the risk of material misstatement at the assertion level. The greater the risk of material misstatement the auditor believes exists, the less the detection risk that can be accepted. Conversely, the less risk of material misstatement the auditor believes exist, the greater the detection risk that can be accepted.</a:t>
            </a:r>
            <a:endParaRPr lang="en-US" sz="4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fontScale="55000" lnSpcReduction="20000"/>
          </a:bodyPr>
          <a:lstStyle/>
          <a:p>
            <a:pPr algn="just">
              <a:buNone/>
            </a:pPr>
            <a:r>
              <a:rPr lang="en-US" sz="3500" b="1" dirty="0" smtClean="0"/>
              <a:t>Responsibility for the Cost Statements:</a:t>
            </a:r>
            <a:r>
              <a:rPr lang="en-US" sz="3500" dirty="0" smtClean="0"/>
              <a:t> The cost auditor is responsible for forming and expressing an opinion on the Cost Statements. (Refer 5.9)</a:t>
            </a:r>
          </a:p>
          <a:p>
            <a:pPr algn="just">
              <a:buNone/>
            </a:pPr>
            <a:r>
              <a:rPr lang="en-US" sz="3500" dirty="0" smtClean="0"/>
              <a:t>	The term “Cost Statements” refers to a structured representation of the cost information, which ordinarily includes accompanying notes, derived from cost accounting records and intended to communicate an entity’s use of economic resources and the output obtained in accordance with a Cost reporting framework. The term can refer to for example, a cost statement, reconciliation with financial accounts and related explanatory notes.</a:t>
            </a:r>
          </a:p>
          <a:p>
            <a:pPr algn="just">
              <a:buNone/>
            </a:pPr>
            <a:r>
              <a:rPr lang="en-US" sz="3500" dirty="0" smtClean="0"/>
              <a:t>(a) The requirements of the Cost reporting framework determine the form and content of the Cost Statements and what constitutes a complete set of Cost Statements. For certain Cost reporting frameworks, a single cost statement as such and the related explanatory notes constitute a complete set of Cost Statements. For example: a Cost Statement under Cost Accounting Standard 4.</a:t>
            </a:r>
          </a:p>
          <a:p>
            <a:pPr algn="just">
              <a:buNone/>
            </a:pPr>
            <a:r>
              <a:rPr lang="en-US" sz="3500" dirty="0" smtClean="0"/>
              <a:t>(b) The Cost auditor is not responsible for preparing and presenting the cost statements in accordance with the applicable Cost reporting framework including inter-alia:</a:t>
            </a:r>
          </a:p>
          <a:p>
            <a:pPr lvl="1" algn="just">
              <a:buNone/>
            </a:pPr>
            <a:r>
              <a:rPr lang="en-US" sz="3500" dirty="0" smtClean="0"/>
              <a:t>(1) Designing, implementing and maintaining internal control relevant to the preparation and presentation of Cost Statements that are free from material misstatement, whether due to fraud or error;</a:t>
            </a:r>
          </a:p>
          <a:p>
            <a:pPr lvl="1" algn="just">
              <a:buNone/>
            </a:pPr>
            <a:r>
              <a:rPr lang="en-US" sz="3500" dirty="0" smtClean="0"/>
              <a:t>(2) Selecting and applying appropriate Cost accounting policies; and</a:t>
            </a:r>
          </a:p>
          <a:p>
            <a:pPr lvl="1" algn="just">
              <a:buNone/>
            </a:pPr>
            <a:r>
              <a:rPr lang="en-US" sz="3500" dirty="0" smtClean="0"/>
              <a:t>(3) Making cost estimates that are reasonable in the circumstances.</a:t>
            </a:r>
          </a:p>
          <a:p>
            <a:pPr lvl="1" algn="just">
              <a:buNone/>
            </a:pPr>
            <a:endParaRPr lang="en-US" sz="4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2300" b="1" dirty="0" smtClean="0"/>
              <a:t>Cost Auditing Standard - 103</a:t>
            </a:r>
            <a:r>
              <a:rPr lang="en-US" sz="2300" dirty="0" smtClean="0"/>
              <a:t/>
            </a:r>
            <a:br>
              <a:rPr lang="en-US" sz="2300" dirty="0" smtClean="0"/>
            </a:br>
            <a:r>
              <a:rPr lang="en-US" sz="2300" b="1" dirty="0" smtClean="0"/>
              <a:t> Overall Objectives of the Independent Cost Auditor and</a:t>
            </a:r>
            <a:r>
              <a:rPr lang="en-US" sz="2300" dirty="0" smtClean="0"/>
              <a:t/>
            </a:r>
            <a:br>
              <a:rPr lang="en-US" sz="2300" dirty="0" smtClean="0"/>
            </a:br>
            <a:r>
              <a:rPr lang="en-US" sz="2300" b="1" dirty="0" smtClean="0"/>
              <a:t>the Conduct of an Audit in Accordance with Cost Auditing Standards</a:t>
            </a:r>
            <a:r>
              <a:rPr lang="en-US" sz="3600" dirty="0" smtClean="0"/>
              <a:t/>
            </a:r>
            <a:br>
              <a:rPr lang="en-US" sz="36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143000"/>
            <a:ext cx="7943088" cy="5715000"/>
          </a:xfrm>
        </p:spPr>
        <p:txBody>
          <a:bodyPr>
            <a:normAutofit/>
          </a:bodyPr>
          <a:lstStyle/>
          <a:p>
            <a:pPr algn="just">
              <a:buFont typeface="Wingdings" pitchFamily="2" charset="2"/>
              <a:buChar char="Ø"/>
            </a:pPr>
            <a:r>
              <a:rPr lang="en-US" sz="2000" b="1" dirty="0" smtClean="0"/>
              <a:t>Non-compliance:</a:t>
            </a:r>
            <a:r>
              <a:rPr lang="en-US" sz="2000" dirty="0" smtClean="0"/>
              <a:t> The cost auditor shall request management to provide written representation that all known instances of non-compliance or suspected non- compliance with laws and regulations governing Cost Accounting, Cost Records and Cost Audit have been disclosed to the cost auditor. The representations provide necessary audit evidence about management knowledge of identified or suspected non-compliance with laws and regulations whose effects may have a material effect on the cost statement however, written representation do not provide sufficient audit evidence on their own, and accordingly do not affect the nature and extent of other audit evidence that is to be obtained by the cost auditor. (Refer 5.10)</a:t>
            </a:r>
          </a:p>
          <a:p>
            <a:pPr lvl="1" algn="just">
              <a:buNone/>
            </a:pPr>
            <a:endParaRPr lang="en-US" sz="4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rmAutofit fontScale="62500" lnSpcReduction="20000"/>
          </a:bodyPr>
          <a:lstStyle/>
          <a:p>
            <a:r>
              <a:rPr lang="en-US" sz="4500" b="1" dirty="0" smtClean="0"/>
              <a:t>Requirements</a:t>
            </a:r>
            <a:endParaRPr lang="en-US" sz="4500" dirty="0" smtClean="0"/>
          </a:p>
          <a:p>
            <a:pPr algn="just">
              <a:buFont typeface="Wingdings" pitchFamily="2" charset="2"/>
              <a:buChar char="Ø"/>
            </a:pPr>
            <a:r>
              <a:rPr lang="en-US" dirty="0" smtClean="0"/>
              <a:t>The Cost Auditor shall have adequate level of understanding of the knowledge of Business, its Processes and the Business Environment to develop a reasonable assurance in order to express an opinion on the cost statements on which he is expressing an opinion.(refer 6.1)</a:t>
            </a:r>
          </a:p>
          <a:p>
            <a:pPr algn="just">
              <a:buFont typeface="Wingdings" pitchFamily="2" charset="2"/>
              <a:buChar char="Ø"/>
            </a:pPr>
            <a:r>
              <a:rPr lang="en-US" dirty="0" smtClean="0"/>
              <a:t>The Entity and Its Environment: The cost auditor should obtain an understanding of the following:</a:t>
            </a:r>
          </a:p>
          <a:p>
            <a:pPr lvl="1" algn="just">
              <a:buNone/>
            </a:pPr>
            <a:r>
              <a:rPr lang="en-US" sz="3200" dirty="0" smtClean="0"/>
              <a:t>(a) The nature of the entity, (including its operations covering Business processes, major inputs, Joint &amp; By-Products and Wastages and major outputs etc) and the entity’s ownership and governance structure.</a:t>
            </a:r>
          </a:p>
          <a:p>
            <a:pPr lvl="1" algn="just">
              <a:buNone/>
            </a:pPr>
            <a:r>
              <a:rPr lang="en-US" sz="3200" dirty="0" smtClean="0"/>
              <a:t>(b) Relevant industry, regulatory, and other external factors including the applicable cost and financial reporting framework.(refer 6.2)</a:t>
            </a:r>
          </a:p>
          <a:p>
            <a:pPr lvl="1" algn="just">
              <a:buNone/>
            </a:pPr>
            <a:r>
              <a:rPr lang="en-US" sz="3200" dirty="0" smtClean="0"/>
              <a:t>(c) The entity’s selection and application of cost accounting policies.(refer 6.3)</a:t>
            </a:r>
          </a:p>
          <a:p>
            <a:pPr lvl="1" algn="just">
              <a:buNone/>
            </a:pPr>
            <a:r>
              <a:rPr lang="en-US" sz="3200" dirty="0" smtClean="0"/>
              <a:t>(d) The measurement and review of the entity’s performance. (refer 6.4)</a:t>
            </a:r>
          </a:p>
          <a:p>
            <a:pPr algn="just">
              <a:buFont typeface="Wingdings" pitchFamily="2" charset="2"/>
              <a:buChar char="Ø"/>
            </a:pPr>
            <a:r>
              <a:rPr lang="en-US" dirty="0" smtClean="0"/>
              <a:t>The Entity’s Internal Control: The cost auditor shall obtain an understanding of internal controls relevant to the audit. (refer 6.5)</a:t>
            </a:r>
          </a:p>
          <a:p>
            <a:pPr lvl="1" algn="just">
              <a:buFont typeface="Wingdings" pitchFamily="2" charset="2"/>
              <a:buChar char="Ø"/>
            </a:pPr>
            <a:endParaRPr lang="en-US" sz="4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Autofit/>
          </a:bodyPr>
          <a:lstStyle/>
          <a:p>
            <a:pPr lvl="1" algn="just">
              <a:buNone/>
            </a:pPr>
            <a:r>
              <a:rPr lang="en-US" sz="2000" dirty="0" smtClean="0"/>
              <a:t>(a) Control Environment: The cost auditor shall evaluate whether management has created and maintained a culture of honesty and ethical </a:t>
            </a:r>
            <a:r>
              <a:rPr lang="en-US" sz="2000" dirty="0" err="1" smtClean="0"/>
              <a:t>behaviour</a:t>
            </a:r>
            <a:r>
              <a:rPr lang="en-US" sz="2000" dirty="0" smtClean="0"/>
              <a:t>.</a:t>
            </a:r>
          </a:p>
          <a:p>
            <a:pPr lvl="1" algn="just">
              <a:buNone/>
            </a:pPr>
            <a:r>
              <a:rPr lang="en-US" sz="2000" dirty="0" smtClean="0"/>
              <a:t>(b) The entity’s risk assessment process: The cost auditor shall obtain an understanding of whether the entity has a process for: (refer 6.6, 6.7, 6.8)</a:t>
            </a:r>
          </a:p>
          <a:p>
            <a:pPr lvl="2" algn="just">
              <a:buNone/>
            </a:pPr>
            <a:r>
              <a:rPr lang="en-US" sz="2000" dirty="0" smtClean="0"/>
              <a:t>(1) Identifying business risks relevant to cost reporting objectives;</a:t>
            </a:r>
          </a:p>
          <a:p>
            <a:pPr lvl="2" algn="just">
              <a:buNone/>
            </a:pPr>
            <a:r>
              <a:rPr lang="en-US" sz="2000" dirty="0" smtClean="0"/>
              <a:t>(2) Assessing the likelihood of their occurrence;</a:t>
            </a:r>
          </a:p>
          <a:p>
            <a:pPr lvl="2" algn="just">
              <a:buNone/>
            </a:pPr>
            <a:r>
              <a:rPr lang="en-US" sz="2000" dirty="0" smtClean="0"/>
              <a:t>(3) Estimating the significance of the risks; and</a:t>
            </a:r>
          </a:p>
          <a:p>
            <a:pPr lvl="2" algn="just">
              <a:buNone/>
            </a:pPr>
            <a:r>
              <a:rPr lang="en-US" sz="2000" dirty="0" smtClean="0"/>
              <a:t>(4) Deciding about actions to address those risks.</a:t>
            </a:r>
          </a:p>
          <a:p>
            <a:pPr lvl="1" algn="just">
              <a:buNone/>
            </a:pPr>
            <a:r>
              <a:rPr lang="en-US" sz="2000" dirty="0" smtClean="0"/>
              <a:t>(c) Cost Information System/ Management Information System: The cost auditor shall obtain an understanding of the Information System including Management</a:t>
            </a:r>
          </a:p>
          <a:p>
            <a:pPr algn="just">
              <a:buNone/>
            </a:pPr>
            <a:r>
              <a:rPr lang="en-US" sz="2000" dirty="0" smtClean="0"/>
              <a:t>	Information System, relevant to cost reporting, including the following areas: (refer 6.9)</a:t>
            </a:r>
          </a:p>
          <a:p>
            <a:pPr algn="just">
              <a:buNone/>
            </a:pPr>
            <a:r>
              <a:rPr lang="en-US" sz="2000" dirty="0" smtClean="0"/>
              <a:t>		(1) The classes of transactions and their analysis, that are 		    significant to the cost statements;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rmAutofit fontScale="92500"/>
          </a:bodyPr>
          <a:lstStyle/>
          <a:p>
            <a:pPr lvl="1" algn="just">
              <a:buNone/>
            </a:pPr>
            <a:r>
              <a:rPr lang="en-US" sz="2300" dirty="0" smtClean="0"/>
              <a:t>(2) The procedures, by which those transactions and their analysis are initiated, recorded, processed, and reported in the management information systems and cost statements;</a:t>
            </a:r>
          </a:p>
          <a:p>
            <a:pPr lvl="1" algn="just">
              <a:buNone/>
            </a:pPr>
            <a:r>
              <a:rPr lang="en-US" sz="2300" dirty="0" smtClean="0"/>
              <a:t>(3) The related cost accounting records, supporting information that are used to initiate, record, process and report transactions; and</a:t>
            </a:r>
          </a:p>
          <a:p>
            <a:pPr lvl="1" algn="just">
              <a:buNone/>
            </a:pPr>
            <a:r>
              <a:rPr lang="en-US" sz="2300" dirty="0" smtClean="0"/>
              <a:t>(4) The reporting process used to prepare the entity’s cost statements, including significant estimates and disclosures</a:t>
            </a:r>
          </a:p>
          <a:p>
            <a:pPr algn="just">
              <a:buFont typeface="Wingdings" pitchFamily="2" charset="2"/>
              <a:buChar char="Ø"/>
            </a:pPr>
            <a:r>
              <a:rPr lang="en-US" sz="2300" dirty="0" smtClean="0"/>
              <a:t>(d) Control Activities: The auditor shall obtain an understanding of the control activities, relevant to the audit.(refer 6.10)</a:t>
            </a:r>
          </a:p>
          <a:p>
            <a:pPr algn="just">
              <a:buFont typeface="Wingdings" pitchFamily="2" charset="2"/>
              <a:buChar char="Ø"/>
            </a:pPr>
            <a:r>
              <a:rPr lang="en-US" sz="2300" dirty="0" smtClean="0"/>
              <a:t>(e) Monitoring of controls:</a:t>
            </a:r>
          </a:p>
          <a:p>
            <a:pPr lvl="1" algn="just">
              <a:buNone/>
            </a:pPr>
            <a:r>
              <a:rPr lang="en-US" sz="2300" dirty="0" smtClean="0"/>
              <a:t>(1) The auditor shall obtain an understanding of the major activities, that the entity uses to monitor internal control over reporting.(refer 6.11)</a:t>
            </a:r>
          </a:p>
          <a:p>
            <a:pPr lvl="1" algn="just">
              <a:buNone/>
            </a:pPr>
            <a:r>
              <a:rPr lang="en-US" sz="2300" dirty="0" smtClean="0"/>
              <a:t>(2) The cost auditor shall evaluate the adequacy of the internal audit function in relation to cost records. (refer 6.12)</a:t>
            </a:r>
          </a:p>
          <a:p>
            <a:pPr lvl="1">
              <a:buNone/>
            </a:pPr>
            <a:endParaRPr lang="en-US" sz="2000" dirty="0" smtClean="0"/>
          </a:p>
          <a:p>
            <a:pPr lvl="1" algn="just">
              <a:buNone/>
            </a:pPr>
            <a:endParaRPr lang="en-US" sz="4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Autofit/>
          </a:bodyPr>
          <a:lstStyle/>
          <a:p>
            <a:pPr algn="just">
              <a:buFont typeface="Wingdings" pitchFamily="2" charset="2"/>
              <a:buChar char="Ø"/>
            </a:pPr>
            <a:r>
              <a:rPr lang="en-US" sz="2000" dirty="0" smtClean="0"/>
              <a:t>IT (Information Technology) Environment and Control: The cost auditor shall evaluate and assess: (refer 6.13)</a:t>
            </a:r>
          </a:p>
          <a:p>
            <a:pPr lvl="1" algn="just">
              <a:buNone/>
            </a:pPr>
            <a:r>
              <a:rPr lang="en-US" sz="2000" dirty="0" smtClean="0"/>
              <a:t>(1) IT Architecture, Systems and </a:t>
            </a:r>
            <a:r>
              <a:rPr lang="en-US" sz="2000" dirty="0" err="1" smtClean="0"/>
              <a:t>programmes</a:t>
            </a:r>
            <a:r>
              <a:rPr lang="en-US" sz="2000" dirty="0" smtClean="0"/>
              <a:t> in use in the entity;</a:t>
            </a:r>
          </a:p>
          <a:p>
            <a:pPr lvl="1" algn="just">
              <a:buNone/>
            </a:pPr>
            <a:r>
              <a:rPr lang="en-US" sz="2000" dirty="0" smtClean="0"/>
              <a:t>(2) Controls on access to data;</a:t>
            </a:r>
          </a:p>
          <a:p>
            <a:pPr lvl="1" algn="just">
              <a:buNone/>
            </a:pPr>
            <a:r>
              <a:rPr lang="en-US" sz="2000" dirty="0" smtClean="0"/>
              <a:t>(3) Controls on changes to data in master files, systems or </a:t>
            </a:r>
            <a:r>
              <a:rPr lang="en-US" sz="2000" dirty="0" err="1" smtClean="0"/>
              <a:t>programmes</a:t>
            </a:r>
            <a:r>
              <a:rPr lang="en-US" sz="2000" dirty="0" smtClean="0"/>
              <a:t>; an</a:t>
            </a:r>
          </a:p>
          <a:p>
            <a:pPr lvl="1" algn="just">
              <a:buNone/>
            </a:pPr>
            <a:r>
              <a:rPr lang="en-US" sz="2000" dirty="0" smtClean="0"/>
              <a:t>(4) Integrity of information and security of the data</a:t>
            </a:r>
          </a:p>
          <a:p>
            <a:pPr algn="just">
              <a:buFont typeface="Wingdings" pitchFamily="2" charset="2"/>
              <a:buChar char="Ø"/>
            </a:pPr>
            <a:r>
              <a:rPr lang="en-US" sz="2000" dirty="0" smtClean="0"/>
              <a:t>Identifying and Assessing the Risks of Material Misstatement: The cost auditor shall identify and assess the risks of material misstatement at the cost statement level; and at the assertion level including items of cost, cost heads and disclosures thereof. For this purpose, the cost auditor shall: (refer 6.14, 6.15, 6.16)</a:t>
            </a:r>
          </a:p>
          <a:p>
            <a:pPr lvl="1" algn="just">
              <a:buNone/>
            </a:pPr>
            <a:r>
              <a:rPr lang="en-US" sz="1600" dirty="0" smtClean="0"/>
              <a:t>(</a:t>
            </a:r>
            <a:r>
              <a:rPr lang="en-US" sz="2000" dirty="0" smtClean="0"/>
              <a:t>1) Identify risks including relevant controls that relate to the risk of material misstatements or a risk of fraud;</a:t>
            </a:r>
          </a:p>
          <a:p>
            <a:pPr lvl="1" algn="just">
              <a:buNone/>
            </a:pPr>
            <a:r>
              <a:rPr lang="en-US" sz="2000" dirty="0" smtClean="0"/>
              <a:t>(2) Assess whether the risk is related to recent significant economic, accounting or other developments and, therefore, requires specific attention;</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Cost Auditing Standard - 101</a:t>
            </a:r>
            <a:r>
              <a:rPr lang="en-US" sz="3600" dirty="0" smtClean="0"/>
              <a:t/>
            </a:r>
            <a:br>
              <a:rPr lang="en-US" sz="3600" dirty="0" smtClean="0"/>
            </a:br>
            <a:r>
              <a:rPr lang="en-US" sz="3600" b="1" dirty="0" smtClean="0"/>
              <a:t>Planning an Audit of Cost Statements</a:t>
            </a: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a:bodyPr>
          <a:lstStyle/>
          <a:p>
            <a:pPr>
              <a:buFont typeface="Wingdings" pitchFamily="2" charset="2"/>
              <a:buChar char="Ø"/>
            </a:pPr>
            <a:r>
              <a:rPr lang="en-US" sz="2000" dirty="0" smtClean="0"/>
              <a:t>The Cost Auditor shall plan the nature, extent and timing of the direction and supervision of audit team members and the review of their work.(Refer 6.7)</a:t>
            </a:r>
          </a:p>
          <a:p>
            <a:pPr>
              <a:buFont typeface="Wingdings" pitchFamily="2" charset="2"/>
              <a:buChar char="Ø"/>
            </a:pPr>
            <a:r>
              <a:rPr lang="en-US" sz="2000" dirty="0" smtClean="0"/>
              <a:t>The Cost Auditor shall update the Overall audit strategy and the audit plan as required during the course of audit. (Refer 6.8)</a:t>
            </a:r>
          </a:p>
          <a:p>
            <a:pPr>
              <a:buFont typeface="Wingdings" pitchFamily="2" charset="2"/>
              <a:buChar char="Ø"/>
            </a:pPr>
            <a:r>
              <a:rPr lang="en-US" sz="2000" dirty="0" smtClean="0"/>
              <a:t>The Cost Auditor shall document the overall audit strategy, the audit plan and any significant changes made therein during the audit engagements and the reasons for the changes.</a:t>
            </a:r>
          </a:p>
          <a:p>
            <a:pPr>
              <a:buFont typeface="Wingdings" pitchFamily="2" charset="2"/>
              <a:buChar char="Ø"/>
            </a:pPr>
            <a:r>
              <a:rPr lang="en-US" sz="2000" dirty="0" smtClean="0"/>
              <a:t>In the initial audit, the Cost Auditor shall perform procedures regarding the acceptance of the client relationship and the specific audit.</a:t>
            </a:r>
          </a:p>
          <a:p>
            <a:pPr>
              <a:buNone/>
            </a:pPr>
            <a:r>
              <a:rPr lang="en-US" sz="2000" dirty="0" smtClean="0"/>
              <a:t>	In case where the audit of the entity for the prior period was conducted by a different audit firm, the auditor shall communicate with the previous auditor. (Refer 6.9)</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838200"/>
            <a:ext cx="7943088" cy="6019800"/>
          </a:xfrm>
        </p:spPr>
        <p:txBody>
          <a:bodyPr>
            <a:noAutofit/>
          </a:bodyPr>
          <a:lstStyle/>
          <a:p>
            <a:pPr lvl="1">
              <a:buNone/>
            </a:pPr>
            <a:r>
              <a:rPr lang="en-US" sz="1900" dirty="0" smtClean="0"/>
              <a:t>(3) Assess whether the risk involves significant transactions with related parties;</a:t>
            </a:r>
          </a:p>
          <a:p>
            <a:pPr lvl="1">
              <a:buNone/>
            </a:pPr>
            <a:r>
              <a:rPr lang="en-US" sz="1900" dirty="0" smtClean="0"/>
              <a:t>(4) Assess the degree of subjectivity in the measurement of information related to the risk.</a:t>
            </a:r>
          </a:p>
          <a:p>
            <a:pPr lvl="1">
              <a:buNone/>
            </a:pPr>
            <a:r>
              <a:rPr lang="en-US" sz="1900" dirty="0" smtClean="0"/>
              <a:t>(5) Assess whether there arises a need for revising the assessment of risk based on additional audit evidence obtained.</a:t>
            </a:r>
          </a:p>
          <a:p>
            <a:pPr marL="539496" indent="-457200">
              <a:buFont typeface="Wingdings" pitchFamily="2" charset="2"/>
              <a:buChar char="Ø"/>
            </a:pPr>
            <a:r>
              <a:rPr lang="en-US" sz="1900" dirty="0" smtClean="0"/>
              <a:t>Documentation: The auditor shall document:</a:t>
            </a:r>
          </a:p>
          <a:p>
            <a:pPr lvl="1">
              <a:buNone/>
            </a:pPr>
            <a:r>
              <a:rPr lang="en-US" sz="1900" dirty="0" smtClean="0"/>
              <a:t>(a) Key elements of the understanding obtained regarding each of the aspects of the entity and its environment specified in paragraph 5.1 &amp; 5.2 above and of each of the internal control components specified in paragraphs 5.3 above; the sources of information from which the understanding was obtained; and the risk assessment procedures performed;</a:t>
            </a:r>
          </a:p>
          <a:p>
            <a:pPr lvl="1">
              <a:buNone/>
            </a:pPr>
            <a:r>
              <a:rPr lang="en-US" sz="1900" dirty="0" smtClean="0"/>
              <a:t>(b) The identified and assessed risks of material misstatement at the cost statement level and at the assertion level including items of cost, cost heads and disclosure thereof as required by paragraph 5.5 above; and</a:t>
            </a:r>
          </a:p>
          <a:p>
            <a:pPr lvl="1">
              <a:buNone/>
            </a:pPr>
            <a:r>
              <a:rPr lang="en-US" sz="1900" dirty="0" smtClean="0"/>
              <a:t>(c) The risks identified, and related controls about which the auditor has obtained an understanding, as a result of the requirements in paragraphs 5.5 above</a:t>
            </a:r>
            <a:endParaRPr lang="en-US" sz="19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762000"/>
            <a:ext cx="7943088" cy="6096000"/>
          </a:xfrm>
        </p:spPr>
        <p:txBody>
          <a:bodyPr>
            <a:normAutofit/>
          </a:bodyPr>
          <a:lstStyle/>
          <a:p>
            <a:pPr>
              <a:buNone/>
            </a:pPr>
            <a:r>
              <a:rPr lang="en-US" sz="2400" b="1" dirty="0" smtClean="0"/>
              <a:t>Application Guidance</a:t>
            </a:r>
          </a:p>
          <a:p>
            <a:pPr algn="just">
              <a:buFont typeface="Wingdings" pitchFamily="2" charset="2"/>
              <a:buChar char="Ø"/>
            </a:pPr>
            <a:r>
              <a:rPr lang="en-US" sz="2000" dirty="0" smtClean="0"/>
              <a:t>Obtaining an understanding of the entity and its environment, including the entity’s internal control, is a continuous and dynamic process of gathering, updating and </a:t>
            </a:r>
            <a:r>
              <a:rPr lang="en-US" sz="2000" dirty="0" err="1" smtClean="0"/>
              <a:t>analysing</a:t>
            </a:r>
            <a:r>
              <a:rPr lang="en-US" sz="2000" dirty="0" smtClean="0"/>
              <a:t> information throughout the audit. The understanding establishes a frame of reference within which the cost auditor plans the audit and exercises professional judgment throughout the audit, for example, when: (Refer 5.2)</a:t>
            </a:r>
          </a:p>
          <a:p>
            <a:pPr lvl="1" algn="just">
              <a:buNone/>
            </a:pPr>
            <a:r>
              <a:rPr lang="en-US" sz="2000" dirty="0" smtClean="0"/>
              <a:t>(a) Assessing risks of material misstatement of the cost statements;</a:t>
            </a:r>
          </a:p>
          <a:p>
            <a:pPr lvl="1" algn="just">
              <a:buNone/>
            </a:pPr>
            <a:r>
              <a:rPr lang="en-US" sz="2000" dirty="0" smtClean="0"/>
              <a:t>(b) Considering the appropriateness of the selection and application of cost accounting policies, and the adequacy of cost statement disclosures;</a:t>
            </a:r>
          </a:p>
          <a:p>
            <a:pPr lvl="1" algn="just">
              <a:buNone/>
            </a:pPr>
            <a:r>
              <a:rPr lang="en-US" sz="2000" dirty="0" smtClean="0"/>
              <a:t>(c) Identifying areas where special audit consideration may be necessary, for example, abnormal losses, lower yields, higher wastages, higher utilities consumption, related party transactions etc.</a:t>
            </a:r>
          </a:p>
          <a:p>
            <a:pPr lvl="1" algn="just">
              <a:buNone/>
            </a:pPr>
            <a:r>
              <a:rPr lang="en-US" sz="2000" dirty="0" smtClean="0"/>
              <a:t>(d) Developing Models for use in performing analytical procedures;</a:t>
            </a:r>
          </a:p>
          <a:p>
            <a:pPr lvl="1" algn="just">
              <a:buNone/>
            </a:pPr>
            <a:r>
              <a:rPr lang="en-US" sz="2000" dirty="0" smtClean="0"/>
              <a:t>(e) Responding to the assessed risks of material misstatement, including designing and performing further audit procedures to obtain sufficient appropriate audit evidence; and</a:t>
            </a:r>
          </a:p>
          <a:p>
            <a:pPr lvl="1">
              <a:buNone/>
            </a:pPr>
            <a:endParaRPr lang="en-U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rmAutofit/>
          </a:bodyPr>
          <a:lstStyle/>
          <a:p>
            <a:pPr marL="813816" lvl="1" indent="-457200" algn="just">
              <a:buNone/>
            </a:pPr>
            <a:r>
              <a:rPr lang="en-US" sz="1600" dirty="0" smtClean="0"/>
              <a:t>(</a:t>
            </a:r>
            <a:r>
              <a:rPr lang="en-US" sz="2000" dirty="0" smtClean="0"/>
              <a:t>f) Evaluating the sufficiency and appropriateness of audit evidence obtained, such as the appropriateness of assumptions and of management’s oral and written representations.</a:t>
            </a:r>
            <a:endParaRPr lang="en-US" sz="1600" dirty="0" smtClean="0"/>
          </a:p>
          <a:p>
            <a:pPr marL="539496" indent="-457200" algn="just">
              <a:buFont typeface="Wingdings" pitchFamily="2" charset="2"/>
              <a:buChar char="Ø"/>
            </a:pPr>
            <a:r>
              <a:rPr lang="en-US" sz="2000" dirty="0" smtClean="0"/>
              <a:t>Relevant industry factors include industry conditions such as the competitive environment, supplier and customer relationships, and technological developments etc. Examples of matters the cost auditor may consider include: {Refer 5.2(b)}</a:t>
            </a:r>
          </a:p>
          <a:p>
            <a:pPr marL="813816" lvl="1" indent="-457200" algn="just">
              <a:buNone/>
            </a:pPr>
            <a:r>
              <a:rPr lang="en-US" sz="2000" dirty="0" smtClean="0"/>
              <a:t>(a) The market and competition</a:t>
            </a:r>
          </a:p>
          <a:p>
            <a:pPr marL="813816" lvl="1" indent="-457200" algn="just">
              <a:buNone/>
            </a:pPr>
            <a:r>
              <a:rPr lang="en-US" sz="2000" dirty="0" smtClean="0"/>
              <a:t>(b) Cyclical or seasonal activity</a:t>
            </a:r>
          </a:p>
          <a:p>
            <a:pPr marL="813816" lvl="1" indent="-457200" algn="just">
              <a:buNone/>
            </a:pPr>
            <a:r>
              <a:rPr lang="en-US" sz="2000" dirty="0" smtClean="0"/>
              <a:t>(c) Changes in product technology</a:t>
            </a:r>
          </a:p>
          <a:p>
            <a:pPr marL="813816" lvl="1" indent="-457200" algn="just">
              <a:buNone/>
            </a:pPr>
            <a:r>
              <a:rPr lang="en-US" sz="2000" dirty="0" smtClean="0"/>
              <a:t>(d) Business risk (for example, high technology, high fashion, ease of entry for competition)</a:t>
            </a:r>
          </a:p>
          <a:p>
            <a:pPr marL="813816" lvl="1" indent="-457200" algn="just">
              <a:buNone/>
            </a:pPr>
            <a:r>
              <a:rPr lang="en-US" sz="2000" dirty="0" smtClean="0"/>
              <a:t>(e) Declining or expanding operations</a:t>
            </a:r>
          </a:p>
          <a:p>
            <a:pPr marL="813816" lvl="1" indent="-457200" algn="just">
              <a:buNone/>
            </a:pPr>
            <a:r>
              <a:rPr lang="en-US" sz="2000" dirty="0" smtClean="0"/>
              <a:t>(f) Adverse conditions (for example, declining demand, excess capacity, serious price competition)</a:t>
            </a:r>
          </a:p>
          <a:p>
            <a:pPr marL="813816" lvl="1" indent="-457200" algn="just">
              <a:buNone/>
            </a:pPr>
            <a:r>
              <a:rPr lang="en-US" sz="2000" dirty="0" smtClean="0"/>
              <a:t>(g) Key ratios and operating statistics</a:t>
            </a:r>
          </a:p>
          <a:p>
            <a:pPr lvl="1" algn="just">
              <a:buNone/>
            </a:pPr>
            <a:endParaRPr lang="en-US" sz="4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rmAutofit/>
          </a:bodyPr>
          <a:lstStyle/>
          <a:p>
            <a:pPr lvl="1">
              <a:buNone/>
            </a:pPr>
            <a:r>
              <a:rPr lang="en-US" sz="2000" dirty="0" smtClean="0"/>
              <a:t>(h) Specific cost accounting practices and problems</a:t>
            </a:r>
          </a:p>
          <a:p>
            <a:pPr lvl="1">
              <a:buNone/>
            </a:pPr>
            <a:r>
              <a:rPr lang="en-US" sz="2000" dirty="0" smtClean="0"/>
              <a:t>(</a:t>
            </a:r>
            <a:r>
              <a:rPr lang="en-US" sz="2000" dirty="0" err="1" smtClean="0"/>
              <a:t>i</a:t>
            </a:r>
            <a:r>
              <a:rPr lang="en-US" sz="2000" dirty="0" smtClean="0"/>
              <a:t>) Specific or unique practices (for example, relating to </a:t>
            </a:r>
            <a:r>
              <a:rPr lang="en-US" sz="2000" dirty="0" err="1" smtClean="0"/>
              <a:t>labour</a:t>
            </a:r>
            <a:r>
              <a:rPr lang="en-US" sz="2000" dirty="0" smtClean="0"/>
              <a:t> contracts, financing methods, accounting methods).</a:t>
            </a:r>
          </a:p>
          <a:p>
            <a:pPr lvl="1">
              <a:buNone/>
            </a:pPr>
            <a:r>
              <a:rPr lang="en-US" sz="2000" dirty="0" smtClean="0"/>
              <a:t>(j) Energy supply sources and cost</a:t>
            </a:r>
          </a:p>
          <a:p>
            <a:pPr lvl="1">
              <a:buNone/>
            </a:pPr>
            <a:r>
              <a:rPr lang="en-US" sz="2000" dirty="0" smtClean="0"/>
              <a:t>(k) Environmental requirements and problems</a:t>
            </a:r>
          </a:p>
          <a:p>
            <a:pPr>
              <a:buFont typeface="Wingdings" pitchFamily="2" charset="2"/>
              <a:buChar char="Ø"/>
            </a:pPr>
            <a:r>
              <a:rPr lang="en-US" sz="2000" dirty="0" smtClean="0"/>
              <a:t>An understanding of the entity’s selection and application of cost accounting policies may encompass matters such as: {Refer 5.2(c)}</a:t>
            </a:r>
          </a:p>
          <a:p>
            <a:pPr lvl="1">
              <a:buNone/>
            </a:pPr>
            <a:r>
              <a:rPr lang="en-US" sz="1600" dirty="0" smtClean="0"/>
              <a:t>(</a:t>
            </a:r>
            <a:r>
              <a:rPr lang="en-US" sz="2000" dirty="0" smtClean="0"/>
              <a:t>a) The methods the entity uses to account for significant and unusual transactions (abnormal events).</a:t>
            </a:r>
          </a:p>
          <a:p>
            <a:pPr lvl="1">
              <a:buNone/>
            </a:pPr>
            <a:r>
              <a:rPr lang="en-US" sz="2000" dirty="0" smtClean="0"/>
              <a:t>(b) The effect of significant cost accounting policies in controversial or emerging areas for which there is a lack of authoritative guidance or consensus.</a:t>
            </a:r>
          </a:p>
          <a:p>
            <a:pPr lvl="1">
              <a:buNone/>
            </a:pPr>
            <a:r>
              <a:rPr lang="en-US" sz="2000" dirty="0" smtClean="0"/>
              <a:t>(c) Changes in the entity’s cost accounting policies.</a:t>
            </a:r>
          </a:p>
          <a:p>
            <a:pPr lvl="1">
              <a:buNone/>
            </a:pPr>
            <a:r>
              <a:rPr lang="en-US" sz="2000" dirty="0" smtClean="0"/>
              <a:t>(d) Cost reporting framework, and laws and regulations that are new to the entity and when and how the entity will adopt such requirements</a:t>
            </a:r>
            <a:endParaRPr lang="en-US"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Autofit/>
          </a:bodyPr>
          <a:lstStyle/>
          <a:p>
            <a:pPr algn="just">
              <a:buFont typeface="Wingdings" pitchFamily="2" charset="2"/>
              <a:buChar char="Ø"/>
            </a:pPr>
            <a:r>
              <a:rPr lang="en-US" sz="1800" dirty="0" smtClean="0"/>
              <a:t>Management will measure and review those things they regard as important. Performance measures, whether external or internal, create pressures on the entity. These pressures, in turn, may motivate management to take action to improve the business performance or to misstate the cost or financial statements. Accordingly, an understanding of the entity’s performance measures assists the cost auditor in considering whether pressures to achieve performance targets may result in management actions that increase the risks of material misstatement, including those due to fraud. Examples of internally-generated information used by management for measuring and reviewing financial performance, and which the cost auditor may consider, include: {Refer 5.2(d)}</a:t>
            </a:r>
          </a:p>
          <a:p>
            <a:pPr lvl="1" algn="just">
              <a:buNone/>
            </a:pPr>
            <a:r>
              <a:rPr lang="en-US" sz="1800" dirty="0" smtClean="0"/>
              <a:t>(a) Key performance indicators and key ratios (financial and non-financial).</a:t>
            </a:r>
          </a:p>
          <a:p>
            <a:pPr lvl="1" algn="just">
              <a:buNone/>
            </a:pPr>
            <a:r>
              <a:rPr lang="en-US" sz="1800" dirty="0" smtClean="0"/>
              <a:t>(b) Key trends and operating statistics.</a:t>
            </a:r>
          </a:p>
          <a:p>
            <a:pPr lvl="1" algn="just">
              <a:buNone/>
            </a:pPr>
            <a:r>
              <a:rPr lang="en-US" sz="1800" dirty="0" smtClean="0"/>
              <a:t>(c) Period-on-period financial performance analyses.</a:t>
            </a:r>
          </a:p>
          <a:p>
            <a:pPr lvl="1" algn="just">
              <a:buNone/>
            </a:pPr>
            <a:r>
              <a:rPr lang="en-US" sz="1800" dirty="0" smtClean="0"/>
              <a:t>(d) Budgets, forecasts, variance analyses, segment information and divisional, departmental or other unit level performance reports.</a:t>
            </a:r>
          </a:p>
          <a:p>
            <a:pPr lvl="1" algn="just">
              <a:buNone/>
            </a:pPr>
            <a:r>
              <a:rPr lang="en-US" sz="1800" dirty="0" smtClean="0"/>
              <a:t>(e) Employee performance measures and incentive compensation policies.</a:t>
            </a:r>
          </a:p>
          <a:p>
            <a:pPr lvl="1" algn="just">
              <a:buNone/>
            </a:pPr>
            <a:r>
              <a:rPr lang="en-US" sz="1800" dirty="0" smtClean="0"/>
              <a:t>(f) Comparisons of an entity’s performance with that of competitors</a:t>
            </a:r>
            <a:endParaRPr lang="en-US" sz="1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rmAutofit fontScale="55000" lnSpcReduction="20000"/>
          </a:bodyPr>
          <a:lstStyle/>
          <a:p>
            <a:pPr algn="just">
              <a:buFont typeface="Wingdings" pitchFamily="2" charset="2"/>
              <a:buChar char="Ø"/>
            </a:pPr>
            <a:r>
              <a:rPr lang="en-US" dirty="0" smtClean="0"/>
              <a:t>While understanding controls that are relevant to the audit, cost auditor should evaluate the design of those controls and determine whether they have been implemented properly, by performing procedures in addition to discussions with the entity’s personnel.(Refer 5.3)</a:t>
            </a:r>
            <a:endParaRPr lang="en-US" sz="2800" dirty="0" smtClean="0"/>
          </a:p>
          <a:p>
            <a:pPr algn="just">
              <a:buFont typeface="Wingdings" pitchFamily="2" charset="2"/>
              <a:buChar char="Ø"/>
            </a:pPr>
            <a:r>
              <a:rPr lang="en-US" dirty="0" smtClean="0"/>
              <a:t>If the entity has established risk assessment process, the cost auditor should obtain an understanding of it, and the results thereof. If the cost auditor identifies risks of material misstatement that management failed to identify, the cost auditor should evaluate whether there was an underlying risk of a kind that the cost auditor expects would have been identified by the entity’s risk assessment process. If there is such a risk, the cost auditor should obtain an understanding of why that process failed to identify it, and evaluate whether the process is appropriate to its circumstances or determine if there is a significant deficiency in internal control with regard to the entity’s risk assessment process. {Refer 5.3(b)}</a:t>
            </a:r>
            <a:endParaRPr lang="en-US" sz="2800" dirty="0" smtClean="0"/>
          </a:p>
          <a:p>
            <a:pPr algn="just">
              <a:buFont typeface="Wingdings" pitchFamily="2" charset="2"/>
              <a:buChar char="Ø"/>
            </a:pPr>
            <a:r>
              <a:rPr lang="en-US" dirty="0" smtClean="0"/>
              <a:t>As part of the risk assessment, the cost auditor should determine whether any of the risks identified are, in the cost auditor’s judgment, a significant risk. In exercising this judgment, the cost auditor should exclude the effects of identified controls related to the risk. {Refer 5.3(b)}</a:t>
            </a:r>
            <a:endParaRPr lang="en-US" sz="2800" dirty="0" smtClean="0"/>
          </a:p>
          <a:p>
            <a:pPr algn="just">
              <a:buFont typeface="Wingdings" pitchFamily="2" charset="2"/>
              <a:buChar char="Ø"/>
            </a:pPr>
            <a:r>
              <a:rPr lang="en-US" dirty="0" smtClean="0"/>
              <a:t>An understanding of the business risks facing the entity increases the likelihood of identifying risks of material misstatement, since most business risks will eventually have financial consequences and, therefore, an effect on the cost statements. However, the cost auditor does not have a responsibility to identify or assess all business risks because not all business risks give rise to risks of material misstatement. {Refer 5.3(b)}</a:t>
            </a:r>
            <a:endParaRPr lang="en-US" sz="2800" dirty="0" smtClean="0"/>
          </a:p>
          <a:p>
            <a:pPr lvl="1" algn="just">
              <a:buNone/>
            </a:pPr>
            <a:endParaRPr lang="en-US" sz="4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rmAutofit fontScale="62500" lnSpcReduction="20000"/>
          </a:bodyPr>
          <a:lstStyle/>
          <a:p>
            <a:pPr algn="just">
              <a:buFont typeface="Wingdings" pitchFamily="2" charset="2"/>
              <a:buChar char="Ø"/>
            </a:pPr>
            <a:r>
              <a:rPr lang="en-US" dirty="0" smtClean="0"/>
              <a:t>The cost auditor should understand the related cost accounting records, supporting information and specific accounts in the financial statements that are used to </a:t>
            </a:r>
            <a:r>
              <a:rPr lang="en-US" dirty="0" err="1" smtClean="0"/>
              <a:t>initiate,record</a:t>
            </a:r>
            <a:r>
              <a:rPr lang="en-US" dirty="0" smtClean="0"/>
              <a:t>, process and report transactions; this includes the correction of incorrect information and how information is transferred primarily to the accounting system and subsequently to cost accounting statement. {Refer 5.3(c)}</a:t>
            </a:r>
          </a:p>
          <a:p>
            <a:pPr algn="just">
              <a:buFont typeface="Wingdings" pitchFamily="2" charset="2"/>
              <a:buChar char="Ø"/>
            </a:pPr>
            <a:r>
              <a:rPr lang="en-US" dirty="0" smtClean="0"/>
              <a:t>The cost auditor should obtain an understanding of control activities relevant to cost/ management information system in order to assess the risks of material misstatement at the assertion level and design further audit procedures responsive to assessed risks. An audit does not require an understanding of all the control activities related to each significant class of transactions and disclosure in the cost statements or to every assertion relevant to them. {Refer 5.3(d)}</a:t>
            </a:r>
          </a:p>
          <a:p>
            <a:pPr algn="just">
              <a:buFont typeface="Wingdings" pitchFamily="2" charset="2"/>
              <a:buChar char="Ø"/>
            </a:pPr>
            <a:r>
              <a:rPr lang="en-US" dirty="0" smtClean="0"/>
              <a:t>The cost auditor should obtain an understanding of the major activities that the entity uses to monitor internal control relevant to cost reporting, including those related to those control activities relevant to the audit, and how the entity initiates remedial actions to deficiencies in its controls. {Refer 5.3(e)(1)}</a:t>
            </a:r>
          </a:p>
          <a:p>
            <a:pPr lvl="1" algn="just">
              <a:buNone/>
            </a:pPr>
            <a:endParaRPr lang="en-US" sz="4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Autofit/>
          </a:bodyPr>
          <a:lstStyle/>
          <a:p>
            <a:pPr algn="just">
              <a:buFont typeface="Wingdings" pitchFamily="2" charset="2"/>
              <a:buChar char="Ø"/>
            </a:pPr>
            <a:r>
              <a:rPr lang="en-US" sz="2000" dirty="0" smtClean="0"/>
              <a:t>If an entity has an internal audit function, inquiries of the appropriate individuals within the function may provide information that is useful to the cost auditor in obtaining an understanding of the entity and its environment, and in identifying and assessing risks of material misstatement at the cost statement and assertion levels. If based on responses to the cost auditor’s inquiries, it appears that there are findings that may be relevant to the entity’s audit; the cost auditor may consider it appropriate to read related reports of the internal audit function. {Refer 5.3(e)(2)}</a:t>
            </a:r>
          </a:p>
          <a:p>
            <a:pPr algn="just">
              <a:buFont typeface="Wingdings" pitchFamily="2" charset="2"/>
              <a:buChar char="Ø"/>
            </a:pPr>
            <a:r>
              <a:rPr lang="en-US" sz="2000" dirty="0" smtClean="0"/>
              <a:t>The cost auditor should assess the following with regard to IT environment and controls. (Refer 5.4)</a:t>
            </a:r>
          </a:p>
          <a:p>
            <a:pPr lvl="1" algn="just">
              <a:buNone/>
            </a:pPr>
            <a:r>
              <a:rPr lang="en-US" sz="1600" dirty="0" smtClean="0"/>
              <a:t>(</a:t>
            </a:r>
            <a:r>
              <a:rPr lang="en-US" sz="2000" dirty="0" smtClean="0"/>
              <a:t>a) Reliance on systems or programs that are inaccurately processing data, processing inaccurate data, or both.</a:t>
            </a:r>
          </a:p>
          <a:p>
            <a:pPr lvl="1" algn="just">
              <a:buNone/>
            </a:pPr>
            <a:r>
              <a:rPr lang="en-US" sz="2000" dirty="0" smtClean="0"/>
              <a:t>(b) Unauthorized access to data that may result in destruction of data or improper changes to data, including the recording of unauthorized or non-existent transactions, or inaccurate recording of transactions. Particular risks may arise where multiple users access a common database</a:t>
            </a:r>
            <a:endParaRPr lang="en-US"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rmAutofit/>
          </a:bodyPr>
          <a:lstStyle/>
          <a:p>
            <a:pPr lvl="1" algn="just">
              <a:buNone/>
            </a:pPr>
            <a:r>
              <a:rPr lang="en-US" sz="2000" dirty="0" smtClean="0"/>
              <a:t>(c) The possibility of IT personnel gaining access to privileges beyond those necessary to perform their assigned duties thereby breaking down segregation of duties.</a:t>
            </a:r>
          </a:p>
          <a:p>
            <a:pPr lvl="1" algn="just">
              <a:buNone/>
            </a:pPr>
            <a:r>
              <a:rPr lang="en-US" sz="2000" dirty="0" smtClean="0"/>
              <a:t>(d) Unauthorized changes to data in master files.</a:t>
            </a:r>
          </a:p>
          <a:p>
            <a:pPr lvl="1" algn="just">
              <a:buNone/>
            </a:pPr>
            <a:r>
              <a:rPr lang="en-US" sz="2000" dirty="0" smtClean="0"/>
              <a:t>(e) Unauthorized changes to systems or programs.</a:t>
            </a:r>
          </a:p>
          <a:p>
            <a:pPr lvl="1" algn="just">
              <a:buNone/>
            </a:pPr>
            <a:r>
              <a:rPr lang="en-US" sz="2000" dirty="0" smtClean="0"/>
              <a:t>(f) Failure to make necessary changes to systems or programs.</a:t>
            </a:r>
          </a:p>
          <a:p>
            <a:pPr lvl="1" algn="just">
              <a:buNone/>
            </a:pPr>
            <a:r>
              <a:rPr lang="en-US" sz="2000" dirty="0" smtClean="0"/>
              <a:t> (g) Inappropriate manual interventions.</a:t>
            </a:r>
          </a:p>
          <a:p>
            <a:pPr lvl="1" algn="just">
              <a:buNone/>
            </a:pPr>
            <a:r>
              <a:rPr lang="en-US" sz="2000" dirty="0" smtClean="0"/>
              <a:t>(h) Potential loss of data or inability to access data as required.</a:t>
            </a:r>
          </a:p>
          <a:p>
            <a:pPr algn="just">
              <a:buFont typeface="Wingdings" pitchFamily="2" charset="2"/>
              <a:buChar char="Ø"/>
            </a:pPr>
            <a:r>
              <a:rPr lang="en-US" sz="2000" dirty="0" smtClean="0"/>
              <a:t>Risks at the cost statement level may derive in particular from a deficient control environment (although these risks may also relate to other factors, such as declining economic conditions). For example, deficiencies such as management’s lack of competence may have a more pervasive effect on the cost statements and may require an overall response by the auditor. (Refer 5.5)</a:t>
            </a:r>
            <a:endParaRPr lang="en-US"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rmAutofit fontScale="90000"/>
          </a:bodyPr>
          <a:lstStyle/>
          <a:p>
            <a:pPr algn="ctr"/>
            <a:r>
              <a:rPr lang="en-US" sz="3600" b="1" dirty="0" smtClean="0"/>
              <a:t/>
            </a:r>
            <a:br>
              <a:rPr lang="en-US" sz="3600" b="1" dirty="0" smtClean="0"/>
            </a:br>
            <a:r>
              <a:rPr lang="en-US" sz="4000" b="1" dirty="0" smtClean="0"/>
              <a:t/>
            </a:r>
            <a:br>
              <a:rPr lang="en-US" sz="4000" b="1" dirty="0" smtClean="0"/>
            </a:br>
            <a:r>
              <a:rPr lang="en-US" sz="2700" b="1" dirty="0" smtClean="0"/>
              <a:t>Cost Auditing Standard - 104</a:t>
            </a:r>
            <a:r>
              <a:rPr lang="en-US" sz="2700" dirty="0" smtClean="0"/>
              <a:t/>
            </a:r>
            <a:br>
              <a:rPr lang="en-US" sz="2700" dirty="0" smtClean="0"/>
            </a:br>
            <a:r>
              <a:rPr lang="en-US" sz="2700" b="1" dirty="0" smtClean="0"/>
              <a:t> </a:t>
            </a:r>
            <a:r>
              <a:rPr lang="en-US" sz="2300" b="1" dirty="0" smtClean="0"/>
              <a:t>Knowledge of Business, its Processes and  the Business Environment</a:t>
            </a:r>
            <a:r>
              <a:rPr lang="en-US" sz="2300" dirty="0" smtClean="0"/>
              <a:t/>
            </a:r>
            <a:br>
              <a:rPr lang="en-US" sz="2300" dirty="0" smtClean="0"/>
            </a:br>
            <a:r>
              <a:rPr lang="en-US" sz="3200" dirty="0" smtClean="0"/>
              <a:t/>
            </a:r>
            <a:br>
              <a:rPr lang="en-US" sz="3200"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1066800"/>
            <a:ext cx="7943088" cy="5791200"/>
          </a:xfrm>
        </p:spPr>
        <p:txBody>
          <a:bodyPr>
            <a:normAutofit/>
          </a:bodyPr>
          <a:lstStyle/>
          <a:p>
            <a:pPr algn="just">
              <a:buFont typeface="Wingdings" pitchFamily="2" charset="2"/>
              <a:buChar char="Ø"/>
            </a:pPr>
            <a:r>
              <a:rPr lang="en-US" sz="2000" dirty="0" smtClean="0"/>
              <a:t>Risks of material misstatement at the cost statement level refer to risks that relate pervasively to the cost statements as a whole and potentially affect many assertions. Risks of this nature are not necessarily risks identifiable with specific assertions at the class of transactions, or disclosure level. Rather, they represent circumstances that may increase the risks of material misstatement at the assertion level, for example, through management override of internal control. Cost statement level risks may be especially relevant to the auditor’s consideration of the risks of material misstatement arising from fraud. (Refer 5.5)</a:t>
            </a:r>
          </a:p>
          <a:p>
            <a:pPr algn="just">
              <a:buFont typeface="Wingdings" pitchFamily="2" charset="2"/>
              <a:buChar char="Ø"/>
            </a:pPr>
            <a:r>
              <a:rPr lang="en-US" sz="2000" dirty="0" smtClean="0"/>
              <a:t>The auditor’s assessment of the identified risks at the assertion level provides a basis for considering the appropriate audit approach for designing and performing further audit procedures. For example, the auditor may determine that only by performing tests of controls may the auditor achieve an effective response to the assessed risk of material misstatement for a particular assertion. (Refer 5.5)</a:t>
            </a:r>
          </a:p>
          <a:p>
            <a:pPr lvl="1" algn="just">
              <a:buNone/>
            </a:pP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Cost Auditing Standard - 101</a:t>
            </a:r>
            <a:r>
              <a:rPr lang="en-US" sz="3600" dirty="0" smtClean="0"/>
              <a:t/>
            </a:r>
            <a:br>
              <a:rPr lang="en-US" sz="3600" dirty="0" smtClean="0"/>
            </a:br>
            <a:r>
              <a:rPr lang="en-US" sz="3600" b="1" dirty="0" smtClean="0"/>
              <a:t>Planning an Audit of Cost Statements</a:t>
            </a: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a:bodyPr>
          <a:lstStyle/>
          <a:p>
            <a:pPr>
              <a:buNone/>
            </a:pPr>
            <a:r>
              <a:rPr lang="en-US" b="1" dirty="0" smtClean="0"/>
              <a:t>Application Guidance</a:t>
            </a:r>
            <a:endParaRPr lang="en-US" dirty="0" smtClean="0"/>
          </a:p>
          <a:p>
            <a:pPr>
              <a:buFont typeface="Wingdings" pitchFamily="2" charset="2"/>
              <a:buChar char="Ø"/>
            </a:pPr>
            <a:r>
              <a:rPr lang="en-US" sz="2000" dirty="0" smtClean="0"/>
              <a:t>The nature and extent of planning activities will vary according to the:</a:t>
            </a:r>
          </a:p>
          <a:p>
            <a:pPr lvl="1">
              <a:buNone/>
            </a:pPr>
            <a:r>
              <a:rPr lang="en-US" sz="2000" dirty="0" smtClean="0"/>
              <a:t>(a) size and complexity of the entity’s activities, the number of products to be covered, the processes and operations involved.</a:t>
            </a:r>
          </a:p>
          <a:p>
            <a:pPr lvl="1">
              <a:buNone/>
            </a:pPr>
            <a:r>
              <a:rPr lang="en-US" sz="2000" dirty="0" smtClean="0"/>
              <a:t>(b) the audit team members’ previous experience with the entity and the industry.</a:t>
            </a:r>
          </a:p>
          <a:p>
            <a:pPr lvl="1">
              <a:buNone/>
            </a:pPr>
            <a:r>
              <a:rPr lang="en-US" sz="2000" dirty="0" smtClean="0"/>
              <a:t>(c) changes in circumstances that occur during the audit.</a:t>
            </a:r>
          </a:p>
          <a:p>
            <a:pPr>
              <a:buFont typeface="Wingdings" pitchFamily="2" charset="2"/>
              <a:buChar char="Ø"/>
            </a:pPr>
            <a:r>
              <a:rPr lang="en-US" sz="2000" dirty="0" smtClean="0"/>
              <a:t>6.2 Planning is not a discrete phase of an audit, but rather a continuous and iterative process. Planning includes scheduling which involves determining the priority of audit procedures and their inter dependence. For example, the risk assessment procedures are planned early in the audit process.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Cost Auditing Standard - 101</a:t>
            </a:r>
            <a:r>
              <a:rPr lang="en-US" sz="3600" dirty="0" smtClean="0"/>
              <a:t/>
            </a:r>
            <a:br>
              <a:rPr lang="en-US" sz="3600" dirty="0" smtClean="0"/>
            </a:br>
            <a:r>
              <a:rPr lang="en-US" sz="3600" b="1" dirty="0" smtClean="0"/>
              <a:t>Planning an Audit of Cost Statements</a:t>
            </a: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a:bodyPr>
          <a:lstStyle/>
          <a:p>
            <a:pPr algn="just">
              <a:buFont typeface="Wingdings" pitchFamily="2" charset="2"/>
              <a:buChar char="Ø"/>
            </a:pPr>
            <a:r>
              <a:rPr lang="en-US" sz="2000" dirty="0" smtClean="0"/>
              <a:t>Prior to the performance of other significant activities for the current year’s audit, the auditor shall ensure that {Refer 5.1 (b)} :</a:t>
            </a:r>
          </a:p>
          <a:p>
            <a:pPr lvl="1" algn="just">
              <a:buNone/>
            </a:pPr>
            <a:r>
              <a:rPr lang="en-US" sz="2000" dirty="0" smtClean="0"/>
              <a:t>(a) After the Cost Auditor has accepted the appointment for an entity, there are no changes in his position in relation to the entity that impede his arm’s length relationship with the entity. Such as, acceptance of an assignment relating to designing and implementation of cost accounting system for the entity.</a:t>
            </a:r>
          </a:p>
          <a:p>
            <a:pPr lvl="1" algn="just">
              <a:buNone/>
            </a:pPr>
            <a:r>
              <a:rPr lang="en-US" sz="2000" dirty="0" smtClean="0"/>
              <a:t>(b) Subsequent to his acceptance of the assignment, no issues about management integrity has cropped up that may affect the auditor’s willingness to continue the engagement.</a:t>
            </a:r>
          </a:p>
          <a:p>
            <a:pPr algn="just">
              <a:buFont typeface="Wingdings" pitchFamily="2" charset="2"/>
              <a:buChar char="Ø"/>
            </a:pPr>
            <a:r>
              <a:rPr lang="en-US" sz="2000" dirty="0" smtClean="0"/>
              <a:t>The involvement of the audit partner and other key members of the audit team in planning the audit draws on their experience and insights, thereby enhancing the effectiveness and efficiency of the planning process.(Refer 5.2)</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Cost Auditing Standard - 101</a:t>
            </a:r>
            <a:r>
              <a:rPr lang="en-US" sz="3600" dirty="0" smtClean="0"/>
              <a:t/>
            </a:r>
            <a:br>
              <a:rPr lang="en-US" sz="3600" dirty="0" smtClean="0"/>
            </a:br>
            <a:r>
              <a:rPr lang="en-US" sz="3600" b="1" dirty="0" smtClean="0"/>
              <a:t>Planning an Audit of Cost Statements</a:t>
            </a: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fontScale="70000" lnSpcReduction="20000"/>
          </a:bodyPr>
          <a:lstStyle/>
          <a:p>
            <a:pPr algn="just">
              <a:buFont typeface="Wingdings" pitchFamily="2" charset="2"/>
              <a:buChar char="Ø"/>
            </a:pPr>
            <a:r>
              <a:rPr lang="en-US" dirty="0" smtClean="0"/>
              <a:t>Matters that are relevant in formulating the overall audit strategy and drawing up the audit plan include, in addition to those mentioned earlier, the following (Refer 5.4, 5.5):</a:t>
            </a:r>
          </a:p>
          <a:p>
            <a:pPr lvl="1" algn="just">
              <a:buNone/>
            </a:pPr>
            <a:r>
              <a:rPr lang="en-US" dirty="0" smtClean="0"/>
              <a:t>(a) The cost reporting framework generally prescribed, under the Companies Act and Rules prescribed there under, as well as under any other law as applicable, on the basis of which the cost information to be audited has been prepared, including need for reconciliation with financial reporting framework.</a:t>
            </a:r>
          </a:p>
          <a:p>
            <a:pPr lvl="1" algn="just">
              <a:buNone/>
            </a:pPr>
            <a:r>
              <a:rPr lang="en-US" dirty="0" smtClean="0"/>
              <a:t>(b) Industry regulators’ requirement as to how costs will be handled.</a:t>
            </a:r>
          </a:p>
          <a:p>
            <a:pPr lvl="1" algn="just">
              <a:buNone/>
            </a:pPr>
            <a:r>
              <a:rPr lang="en-US" dirty="0" smtClean="0"/>
              <a:t>(c)\ Unique features of an industry that influence audit requirements such as definition of product in the newspaper industry.</a:t>
            </a:r>
          </a:p>
          <a:p>
            <a:pPr lvl="1" algn="just">
              <a:buNone/>
            </a:pPr>
            <a:r>
              <a:rPr lang="en-US" dirty="0" smtClean="0"/>
              <a:t>(d) Reliance that can be placed on the work of financial auditors, other cost auditors appointed by the entity and internal auditors. such as their attendance in annual stocktaking</a:t>
            </a:r>
          </a:p>
          <a:p>
            <a:pPr lvl="1" algn="just">
              <a:buNone/>
            </a:pPr>
            <a:r>
              <a:rPr lang="en-US" dirty="0" smtClean="0"/>
              <a:t>(e) State of IT (Information Technology) implementation, whether the entity is using an ERP (Enterprise Resource Planning) system or internally developed systems and the reliance that can be placed on them.</a:t>
            </a:r>
          </a:p>
          <a:p>
            <a:pPr lvl="1"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Cost Auditing Standard - 101</a:t>
            </a:r>
            <a:r>
              <a:rPr lang="en-US" sz="3600" dirty="0" smtClean="0"/>
              <a:t/>
            </a:r>
            <a:br>
              <a:rPr lang="en-US" sz="3600" dirty="0" smtClean="0"/>
            </a:br>
            <a:r>
              <a:rPr lang="en-US" sz="3600" b="1" dirty="0" smtClean="0"/>
              <a:t>Planning an Audit of Cost Statements</a:t>
            </a: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rmAutofit fontScale="55000" lnSpcReduction="20000"/>
          </a:bodyPr>
          <a:lstStyle/>
          <a:p>
            <a:pPr lvl="1" algn="just">
              <a:buNone/>
            </a:pPr>
            <a:r>
              <a:rPr lang="en-US" dirty="0" smtClean="0"/>
              <a:t>(f</a:t>
            </a:r>
            <a:r>
              <a:rPr lang="en-US" sz="3600" dirty="0" smtClean="0"/>
              <a:t>) Statutory timelines for cost reporting, which can be modified by the management for early completion.</a:t>
            </a:r>
          </a:p>
          <a:p>
            <a:pPr lvl="1" algn="just">
              <a:buNone/>
            </a:pPr>
            <a:r>
              <a:rPr lang="en-US" sz="3600" dirty="0" smtClean="0"/>
              <a:t>(g) Timelines for Board/ audit committee meetings, which can set the time limits for completion of audit work.</a:t>
            </a:r>
          </a:p>
          <a:p>
            <a:pPr lvl="1" algn="just">
              <a:buNone/>
            </a:pPr>
            <a:r>
              <a:rPr lang="en-US" sz="3600" dirty="0" smtClean="0"/>
              <a:t>(h) Resources required and available in terms of manpower, equipment and others and the assignment of these to specific parts of the work.</a:t>
            </a:r>
          </a:p>
          <a:p>
            <a:pPr algn="just">
              <a:buFont typeface="Wingdings" pitchFamily="2" charset="2"/>
              <a:buChar char="Ø"/>
            </a:pPr>
            <a:r>
              <a:rPr lang="en-US" sz="3600" dirty="0" smtClean="0"/>
              <a:t>The audit plan is more detailed than the overall audit strategy as it includes the nature, timing and extent of audit procedures to be performed by audit team members. Planning for these audit procedures takes place over the course of the audit as the audit plan for the engagement develops. For example, planning of the auditor’s risk assessment procedures occurs early in the audit process. However, planning the nature, timing and extent of specific further audit procedures depends on the outcome of those risk assessment procedures. (Refer 5.5)</a:t>
            </a:r>
          </a:p>
          <a:p>
            <a:pPr algn="just">
              <a:buFont typeface="Wingdings" pitchFamily="2" charset="2"/>
              <a:buChar char="Ø"/>
            </a:pPr>
            <a:r>
              <a:rPr lang="en-US" sz="3600" dirty="0" smtClean="0"/>
              <a:t>The nature, extent and timing of the direction and supervision of audit team members and review of their work vary depending on, among others, the size and complexity of the entities activities, risk assessment results and the capabilities and competence of the individual team members performing the audit work.(Refer 5.6)</a:t>
            </a:r>
          </a:p>
          <a:p>
            <a:pPr lvl="1"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Cost Auditing Standard - 101</a:t>
            </a:r>
            <a:r>
              <a:rPr lang="en-US" sz="3600" dirty="0" smtClean="0"/>
              <a:t/>
            </a:r>
            <a:br>
              <a:rPr lang="en-US" sz="3600" dirty="0" smtClean="0"/>
            </a:br>
            <a:r>
              <a:rPr lang="en-US" sz="3600" b="1" dirty="0" smtClean="0"/>
              <a:t>Planning an Audit of Cost Statements</a:t>
            </a:r>
            <a:r>
              <a:rPr lang="en-US" dirty="0" smtClean="0"/>
              <a:t/>
            </a:r>
            <a:br>
              <a:rPr lang="en-US" dirty="0" smtClean="0"/>
            </a:br>
            <a:endParaRPr lang="en-US" dirty="0"/>
          </a:p>
        </p:txBody>
      </p:sp>
      <p:sp>
        <p:nvSpPr>
          <p:cNvPr id="3" name="Content Placeholder 2"/>
          <p:cNvSpPr>
            <a:spLocks noGrp="1"/>
          </p:cNvSpPr>
          <p:nvPr>
            <p:ph idx="1"/>
          </p:nvPr>
        </p:nvSpPr>
        <p:spPr>
          <a:xfrm>
            <a:off x="990600" y="1219200"/>
            <a:ext cx="7943088" cy="5638800"/>
          </a:xfrm>
        </p:spPr>
        <p:txBody>
          <a:bodyPr>
            <a:noAutofit/>
          </a:bodyPr>
          <a:lstStyle/>
          <a:p>
            <a:pPr algn="just">
              <a:buFont typeface="Wingdings" pitchFamily="2" charset="2"/>
              <a:buChar char="Ø"/>
            </a:pPr>
            <a:r>
              <a:rPr lang="en-US" sz="2000" dirty="0" smtClean="0"/>
              <a:t>As a result of unexpected events, changes in conditions or the audit evidence obtained from the results of audit procedures, the auditor may need to modify the overall audit strategy and audit plan. (Refer 5.7)</a:t>
            </a:r>
          </a:p>
          <a:p>
            <a:pPr algn="just">
              <a:buFont typeface="Wingdings" pitchFamily="2" charset="2"/>
              <a:buChar char="Ø"/>
            </a:pPr>
            <a:r>
              <a:rPr lang="en-US" sz="2000" dirty="0" smtClean="0"/>
              <a:t>Additional Consideration in Initial Audit Engagements (Refer 5.9): The purpose and objective of planning the audit are the same whether the audit is an initial or recurring engagement. However, for an initial audit, the auditor may need to expand the planning activities because the auditor does not ordinarily have the previous experience with the entity that is considered when planning recurring engagements. For the initial audit, additional matters the auditor may consider in formulating the overall audit strategy and audit plan include the following.</a:t>
            </a:r>
          </a:p>
          <a:p>
            <a:pPr lvl="1" algn="just">
              <a:buNone/>
            </a:pPr>
            <a:r>
              <a:rPr lang="en-US" sz="2000" dirty="0" smtClean="0"/>
              <a:t>(a) The planning activities may expand to cover consultations with the previous auditor, review of previous year’s audit working papers, if not prohibited by other Law or regulation, and previous year’s transactions having an impact on current year’s cost.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130</TotalTime>
  <Words>7845</Words>
  <Application>Microsoft Office PowerPoint</Application>
  <PresentationFormat>On-screen Show (4:3)</PresentationFormat>
  <Paragraphs>333</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Solstice</vt:lpstr>
      <vt:lpstr>Slide 1</vt:lpstr>
      <vt:lpstr>Cost Auditing Standard - 101 Planning an Audit of Cost Statements </vt:lpstr>
      <vt:lpstr>Cost Auditing Standard - 101 Planning an Audit of Cost Statements </vt:lpstr>
      <vt:lpstr>Cost Auditing Standard - 101 Planning an Audit of Cost Statements </vt:lpstr>
      <vt:lpstr>Cost Auditing Standard - 101 Planning an Audit of Cost Statements </vt:lpstr>
      <vt:lpstr>Cost Auditing Standard - 101 Planning an Audit of Cost Statements </vt:lpstr>
      <vt:lpstr>Cost Auditing Standard - 101 Planning an Audit of Cost Statements </vt:lpstr>
      <vt:lpstr>Cost Auditing Standard - 101 Planning an Audit of Cost Statements </vt:lpstr>
      <vt:lpstr>Cost Auditing Standard - 101 Planning an Audit of Cost Statements </vt:lpstr>
      <vt:lpstr>Cost Auditing Standard - 101 Planning an Audit of Cost Statements </vt:lpstr>
      <vt:lpstr> Cost Auditing Standard - 102 Cost Audit Documentation  </vt:lpstr>
      <vt:lpstr> Cost Auditing Standard - 102 Cost Audit Documentation  </vt:lpstr>
      <vt:lpstr> Cost Auditing Standard - 102 Cost Audit Documentation  </vt:lpstr>
      <vt:lpstr> Cost Auditing Standard - 102 Cost Audit Documentation  </vt:lpstr>
      <vt:lpstr> Cost Auditing Standard - 102 Cost Audit Documentation  </vt:lpstr>
      <vt:lpstr> Cost Auditing Standard - 102 Cost Audit Documentation  </vt:lpstr>
      <vt:lpstr> Cost Auditing Standard - 102 Cost Audit Documentation  </vt:lpstr>
      <vt:lpstr> Cost Auditing Standard - 102 Cost Audit Documentation  </vt:lpstr>
      <vt:lpstr> Cost Auditing Standard - 102 Cost Audit Documentation  </vt:lpstr>
      <vt:lpstr> Cost Auditing Standard - 102 Cost Audit Documentation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- 103  Overall Objectives of the Independent Cost Auditor and the Conduct of an Audit in Accordance with Cost Auditing Standards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lpstr>  Cost Auditing Standard - 104  Knowledge of Business, its Processes and  the Business Environment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Auditing Standard - 101 Planning an Audit of Cost Statements </dc:title>
  <dc:creator>acer</dc:creator>
  <cp:lastModifiedBy>xp</cp:lastModifiedBy>
  <cp:revision>26</cp:revision>
  <dcterms:created xsi:type="dcterms:W3CDTF">2006-08-16T00:00:00Z</dcterms:created>
  <dcterms:modified xsi:type="dcterms:W3CDTF">2016-05-30T04:27:27Z</dcterms:modified>
</cp:coreProperties>
</file>