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Layouts/slideLayout34.xml" ContentType="application/vnd.openxmlformats-officedocument.presentationml.slideLayout+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slides/slide165.xml" ContentType="application/vnd.openxmlformats-officedocument.presentationml.slide+xml"/>
  <Override PartName="/ppt/diagrams/layout13.xml" ContentType="application/vnd.openxmlformats-officedocument.drawingml.diagramLayou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diagrams/drawing9.xml" ContentType="application/vnd.ms-office.drawingml.diagramDrawing+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Layouts/slideLayout41.xml" ContentType="application/vnd.openxmlformats-officedocument.presentationml.slideLayout+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20"/>
  </p:notesMasterIdLst>
  <p:handoutMasterIdLst>
    <p:handoutMasterId r:id="rId221"/>
  </p:handoutMasterIdLst>
  <p:sldIdLst>
    <p:sldId id="566" r:id="rId5"/>
    <p:sldId id="857" r:id="rId6"/>
    <p:sldId id="789" r:id="rId7"/>
    <p:sldId id="858" r:id="rId8"/>
    <p:sldId id="859" r:id="rId9"/>
    <p:sldId id="860" r:id="rId10"/>
    <p:sldId id="861" r:id="rId11"/>
    <p:sldId id="862" r:id="rId12"/>
    <p:sldId id="957" r:id="rId13"/>
    <p:sldId id="863" r:id="rId14"/>
    <p:sldId id="864" r:id="rId15"/>
    <p:sldId id="865" r:id="rId16"/>
    <p:sldId id="866" r:id="rId17"/>
    <p:sldId id="867" r:id="rId18"/>
    <p:sldId id="868" r:id="rId19"/>
    <p:sldId id="568" r:id="rId20"/>
    <p:sldId id="718" r:id="rId21"/>
    <p:sldId id="762" r:id="rId22"/>
    <p:sldId id="870" r:id="rId23"/>
    <p:sldId id="871" r:id="rId24"/>
    <p:sldId id="872" r:id="rId25"/>
    <p:sldId id="873" r:id="rId26"/>
    <p:sldId id="575" r:id="rId27"/>
    <p:sldId id="576" r:id="rId28"/>
    <p:sldId id="923" r:id="rId29"/>
    <p:sldId id="924" r:id="rId30"/>
    <p:sldId id="759" r:id="rId31"/>
    <p:sldId id="687" r:id="rId32"/>
    <p:sldId id="760" r:id="rId33"/>
    <p:sldId id="649" r:id="rId34"/>
    <p:sldId id="650" r:id="rId35"/>
    <p:sldId id="651" r:id="rId36"/>
    <p:sldId id="652" r:id="rId37"/>
    <p:sldId id="788" r:id="rId38"/>
    <p:sldId id="691" r:id="rId39"/>
    <p:sldId id="787" r:id="rId40"/>
    <p:sldId id="891" r:id="rId41"/>
    <p:sldId id="654" r:id="rId42"/>
    <p:sldId id="725" r:id="rId43"/>
    <p:sldId id="726" r:id="rId44"/>
    <p:sldId id="727" r:id="rId45"/>
    <p:sldId id="728" r:id="rId46"/>
    <p:sldId id="729" r:id="rId47"/>
    <p:sldId id="811" r:id="rId48"/>
    <p:sldId id="737" r:id="rId49"/>
    <p:sldId id="876" r:id="rId50"/>
    <p:sldId id="877" r:id="rId51"/>
    <p:sldId id="878" r:id="rId52"/>
    <p:sldId id="879" r:id="rId53"/>
    <p:sldId id="880" r:id="rId54"/>
    <p:sldId id="741" r:id="rId55"/>
    <p:sldId id="742" r:id="rId56"/>
    <p:sldId id="743" r:id="rId57"/>
    <p:sldId id="744" r:id="rId58"/>
    <p:sldId id="766" r:id="rId59"/>
    <p:sldId id="591" r:id="rId60"/>
    <p:sldId id="771" r:id="rId61"/>
    <p:sldId id="772" r:id="rId62"/>
    <p:sldId id="773" r:id="rId63"/>
    <p:sldId id="597" r:id="rId64"/>
    <p:sldId id="670" r:id="rId65"/>
    <p:sldId id="893" r:id="rId66"/>
    <p:sldId id="671" r:id="rId67"/>
    <p:sldId id="673" r:id="rId68"/>
    <p:sldId id="675" r:id="rId69"/>
    <p:sldId id="676" r:id="rId70"/>
    <p:sldId id="680" r:id="rId71"/>
    <p:sldId id="681" r:id="rId72"/>
    <p:sldId id="615" r:id="rId73"/>
    <p:sldId id="695" r:id="rId74"/>
    <p:sldId id="696" r:id="rId75"/>
    <p:sldId id="697" r:id="rId76"/>
    <p:sldId id="698" r:id="rId77"/>
    <p:sldId id="700" r:id="rId78"/>
    <p:sldId id="701" r:id="rId79"/>
    <p:sldId id="702" r:id="rId80"/>
    <p:sldId id="703" r:id="rId81"/>
    <p:sldId id="706" r:id="rId82"/>
    <p:sldId id="895" r:id="rId83"/>
    <p:sldId id="708" r:id="rId84"/>
    <p:sldId id="709" r:id="rId85"/>
    <p:sldId id="907" r:id="rId86"/>
    <p:sldId id="906" r:id="rId87"/>
    <p:sldId id="896" r:id="rId88"/>
    <p:sldId id="711" r:id="rId89"/>
    <p:sldId id="897" r:id="rId90"/>
    <p:sldId id="898" r:id="rId91"/>
    <p:sldId id="899" r:id="rId92"/>
    <p:sldId id="908" r:id="rId93"/>
    <p:sldId id="900" r:id="rId94"/>
    <p:sldId id="901" r:id="rId95"/>
    <p:sldId id="902" r:id="rId96"/>
    <p:sldId id="712" r:id="rId97"/>
    <p:sldId id="713" r:id="rId98"/>
    <p:sldId id="832" r:id="rId99"/>
    <p:sldId id="833" r:id="rId100"/>
    <p:sldId id="834" r:id="rId101"/>
    <p:sldId id="835" r:id="rId102"/>
    <p:sldId id="836" r:id="rId103"/>
    <p:sldId id="837" r:id="rId104"/>
    <p:sldId id="838" r:id="rId105"/>
    <p:sldId id="840" r:id="rId106"/>
    <p:sldId id="841" r:id="rId107"/>
    <p:sldId id="842" r:id="rId108"/>
    <p:sldId id="843" r:id="rId109"/>
    <p:sldId id="844" r:id="rId110"/>
    <p:sldId id="903" r:id="rId111"/>
    <p:sldId id="845" r:id="rId112"/>
    <p:sldId id="846" r:id="rId113"/>
    <p:sldId id="847" r:id="rId114"/>
    <p:sldId id="848" r:id="rId115"/>
    <p:sldId id="849" r:id="rId116"/>
    <p:sldId id="850" r:id="rId117"/>
    <p:sldId id="851" r:id="rId118"/>
    <p:sldId id="852" r:id="rId119"/>
    <p:sldId id="853" r:id="rId120"/>
    <p:sldId id="854" r:id="rId121"/>
    <p:sldId id="855" r:id="rId122"/>
    <p:sldId id="856" r:id="rId123"/>
    <p:sldId id="926" r:id="rId124"/>
    <p:sldId id="892" r:id="rId125"/>
    <p:sldId id="622" r:id="rId126"/>
    <p:sldId id="325" r:id="rId127"/>
    <p:sldId id="326" r:id="rId128"/>
    <p:sldId id="661" r:id="rId129"/>
    <p:sldId id="660" r:id="rId130"/>
    <p:sldId id="331" r:id="rId131"/>
    <p:sldId id="683" r:id="rId132"/>
    <p:sldId id="944" r:id="rId133"/>
    <p:sldId id="943" r:id="rId134"/>
    <p:sldId id="927" r:id="rId135"/>
    <p:sldId id="723" r:id="rId136"/>
    <p:sldId id="881" r:id="rId137"/>
    <p:sldId id="882" r:id="rId138"/>
    <p:sldId id="489" r:id="rId139"/>
    <p:sldId id="715" r:id="rId140"/>
    <p:sldId id="663" r:id="rId141"/>
    <p:sldId id="716" r:id="rId142"/>
    <p:sldId id="359" r:id="rId143"/>
    <p:sldId id="717" r:id="rId144"/>
    <p:sldId id="362" r:id="rId145"/>
    <p:sldId id="364" r:id="rId146"/>
    <p:sldId id="904" r:id="rId147"/>
    <p:sldId id="777" r:id="rId148"/>
    <p:sldId id="636" r:id="rId149"/>
    <p:sldId id="287" r:id="rId150"/>
    <p:sldId id="919" r:id="rId151"/>
    <p:sldId id="778" r:id="rId152"/>
    <p:sldId id="779" r:id="rId153"/>
    <p:sldId id="780" r:id="rId154"/>
    <p:sldId id="781" r:id="rId155"/>
    <p:sldId id="782" r:id="rId156"/>
    <p:sldId id="783" r:id="rId157"/>
    <p:sldId id="784" r:id="rId158"/>
    <p:sldId id="785" r:id="rId159"/>
    <p:sldId id="393" r:id="rId160"/>
    <p:sldId id="496" r:id="rId161"/>
    <p:sldId id="288" r:id="rId162"/>
    <p:sldId id="664" r:id="rId163"/>
    <p:sldId id="883" r:id="rId164"/>
    <p:sldId id="889" r:id="rId165"/>
    <p:sldId id="890" r:id="rId166"/>
    <p:sldId id="918" r:id="rId167"/>
    <p:sldId id="812" r:id="rId168"/>
    <p:sldId id="942" r:id="rId169"/>
    <p:sldId id="931" r:id="rId170"/>
    <p:sldId id="933" r:id="rId171"/>
    <p:sldId id="929" r:id="rId172"/>
    <p:sldId id="934" r:id="rId173"/>
    <p:sldId id="935" r:id="rId174"/>
    <p:sldId id="937" r:id="rId175"/>
    <p:sldId id="938" r:id="rId176"/>
    <p:sldId id="936" r:id="rId177"/>
    <p:sldId id="885" r:id="rId178"/>
    <p:sldId id="813" r:id="rId179"/>
    <p:sldId id="939" r:id="rId180"/>
    <p:sldId id="920" r:id="rId181"/>
    <p:sldId id="915" r:id="rId182"/>
    <p:sldId id="814" r:id="rId183"/>
    <p:sldId id="914" r:id="rId184"/>
    <p:sldId id="916" r:id="rId185"/>
    <p:sldId id="816" r:id="rId186"/>
    <p:sldId id="831" r:id="rId187"/>
    <p:sldId id="921" r:id="rId188"/>
    <p:sldId id="917" r:id="rId189"/>
    <p:sldId id="922" r:id="rId190"/>
    <p:sldId id="910" r:id="rId191"/>
    <p:sldId id="818" r:id="rId192"/>
    <p:sldId id="822" r:id="rId193"/>
    <p:sldId id="884" r:id="rId194"/>
    <p:sldId id="824" r:id="rId195"/>
    <p:sldId id="825" r:id="rId196"/>
    <p:sldId id="826" r:id="rId197"/>
    <p:sldId id="827" r:id="rId198"/>
    <p:sldId id="829" r:id="rId199"/>
    <p:sldId id="911" r:id="rId200"/>
    <p:sldId id="912" r:id="rId201"/>
    <p:sldId id="828" r:id="rId202"/>
    <p:sldId id="830" r:id="rId203"/>
    <p:sldId id="940" r:id="rId204"/>
    <p:sldId id="945" r:id="rId205"/>
    <p:sldId id="946" r:id="rId206"/>
    <p:sldId id="947" r:id="rId207"/>
    <p:sldId id="948" r:id="rId208"/>
    <p:sldId id="949" r:id="rId209"/>
    <p:sldId id="955" r:id="rId210"/>
    <p:sldId id="950" r:id="rId211"/>
    <p:sldId id="952" r:id="rId212"/>
    <p:sldId id="956" r:id="rId213"/>
    <p:sldId id="953" r:id="rId214"/>
    <p:sldId id="668" r:id="rId215"/>
    <p:sldId id="886" r:id="rId216"/>
    <p:sldId id="887" r:id="rId217"/>
    <p:sldId id="888" r:id="rId218"/>
    <p:sldId id="440" r:id="rId2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D7E61A"/>
    <a:srgbClr val="FFFFCC"/>
    <a:srgbClr val="66FF99"/>
    <a:srgbClr val="CFE1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71" autoAdjust="0"/>
    <p:restoredTop sz="94660"/>
  </p:normalViewPr>
  <p:slideViewPr>
    <p:cSldViewPr>
      <p:cViewPr>
        <p:scale>
          <a:sx n="60" d="100"/>
          <a:sy n="60" d="100"/>
        </p:scale>
        <p:origin x="-774"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222"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224" Type="http://schemas.openxmlformats.org/officeDocument/2006/relationships/theme" Target="theme/theme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notesMaster" Target="notesMasters/notesMaster1.xml"/><Relationship Id="rId225"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handoutMaster" Target="handoutMasters/handoutMaster1.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411DC-0C7F-4C94-B1AD-9473158341C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B2110A1-C578-4FF9-BD08-1CF67643EE76}">
      <dgm:prSet phldrT="[Text]" custT="1"/>
      <dgm:spPr>
        <a:solidFill>
          <a:srgbClr val="FF0000">
            <a:alpha val="35000"/>
          </a:srgbClr>
        </a:solidFill>
      </dgm:spPr>
      <dgm:t>
        <a:bodyPr/>
        <a:lstStyle/>
        <a:p>
          <a:endParaRPr lang="en-IN" sz="1200" b="1" dirty="0" smtClean="0">
            <a:solidFill>
              <a:srgbClr val="FF0000"/>
            </a:solidFill>
          </a:endParaRPr>
        </a:p>
        <a:p>
          <a:r>
            <a:rPr lang="en-IN" sz="2400" b="1" dirty="0" smtClean="0">
              <a:solidFill>
                <a:srgbClr val="FF0000"/>
              </a:solidFill>
              <a:latin typeface="Times New Roman" pitchFamily="18" charset="0"/>
              <a:ea typeface="Tahoma" pitchFamily="34" charset="0"/>
              <a:cs typeface="Times New Roman" pitchFamily="18" charset="0"/>
            </a:rPr>
            <a:t>Shortcomings in the present structure</a:t>
          </a:r>
          <a:endParaRPr lang="en-IN" sz="2400" b="1" dirty="0">
            <a:solidFill>
              <a:srgbClr val="FF0000"/>
            </a:solidFill>
            <a:latin typeface="Times New Roman" pitchFamily="18" charset="0"/>
            <a:ea typeface="Tahoma" pitchFamily="34" charset="0"/>
            <a:cs typeface="Times New Roman" pitchFamily="18" charset="0"/>
          </a:endParaRPr>
        </a:p>
      </dgm:t>
    </dgm:pt>
    <dgm:pt modelId="{26D067A8-A89F-4F6E-B185-8E85674428BB}" type="parTrans" cxnId="{4C83E138-9EEC-4850-B510-415A4C4F6F76}">
      <dgm:prSet/>
      <dgm:spPr/>
      <dgm:t>
        <a:bodyPr/>
        <a:lstStyle/>
        <a:p>
          <a:endParaRPr lang="en-IN"/>
        </a:p>
      </dgm:t>
    </dgm:pt>
    <dgm:pt modelId="{FDEEE659-98F1-405D-8B0C-A6B36733141B}" type="sibTrans" cxnId="{4C83E138-9EEC-4850-B510-415A4C4F6F76}">
      <dgm:prSet/>
      <dgm:spPr/>
      <dgm:t>
        <a:bodyPr/>
        <a:lstStyle/>
        <a:p>
          <a:endParaRPr lang="en-IN"/>
        </a:p>
      </dgm:t>
    </dgm:pt>
    <dgm:pt modelId="{68814FCE-4456-4195-9E1A-A382189F33D4}">
      <dgm:prSet phldrT="[Text]" custT="1"/>
      <dgm:spPr>
        <a:solidFill>
          <a:srgbClr val="002060">
            <a:alpha val="22000"/>
          </a:srgbClr>
        </a:solidFill>
      </dgm:spPr>
      <dgm:t>
        <a:bodyPr/>
        <a:lstStyle/>
        <a:p>
          <a:r>
            <a:rPr lang="en-IN" sz="1800" dirty="0" smtClean="0">
              <a:solidFill>
                <a:schemeClr val="tx1"/>
              </a:solidFill>
              <a:latin typeface="Times New Roman" pitchFamily="18" charset="0"/>
              <a:cs typeface="Times New Roman" pitchFamily="18" charset="0"/>
            </a:rPr>
            <a:t>Cascading of taxes</a:t>
          </a:r>
          <a:endParaRPr lang="en-IN" sz="1800" dirty="0">
            <a:solidFill>
              <a:schemeClr val="tx1"/>
            </a:solidFill>
            <a:latin typeface="Times New Roman" pitchFamily="18" charset="0"/>
            <a:cs typeface="Times New Roman" pitchFamily="18" charset="0"/>
          </a:endParaRPr>
        </a:p>
      </dgm:t>
    </dgm:pt>
    <dgm:pt modelId="{9A8DE296-2E87-44FC-B393-8F532BD0FFCB}" type="parTrans" cxnId="{080B35B5-9D64-46B2-B1D6-E48074E79776}">
      <dgm:prSet/>
      <dgm:spPr/>
      <dgm:t>
        <a:bodyPr/>
        <a:lstStyle/>
        <a:p>
          <a:endParaRPr lang="en-IN"/>
        </a:p>
      </dgm:t>
    </dgm:pt>
    <dgm:pt modelId="{A4BABECB-1A76-4F8C-AB4A-2893D55C2522}" type="sibTrans" cxnId="{080B35B5-9D64-46B2-B1D6-E48074E79776}">
      <dgm:prSet/>
      <dgm:spPr/>
      <dgm:t>
        <a:bodyPr/>
        <a:lstStyle/>
        <a:p>
          <a:endParaRPr lang="en-IN"/>
        </a:p>
      </dgm:t>
    </dgm:pt>
    <dgm:pt modelId="{9E722EA8-A361-4616-9E07-D8F8C3BFB9E6}">
      <dgm:prSet phldrT="[Text]" custT="1"/>
      <dgm:spPr>
        <a:solidFill>
          <a:srgbClr val="7030A0">
            <a:alpha val="30000"/>
          </a:srgbClr>
        </a:solidFill>
      </dgm:spPr>
      <dgm:t>
        <a:bodyPr/>
        <a:lstStyle/>
        <a:p>
          <a:r>
            <a:rPr lang="en-IN" sz="1800" dirty="0" smtClean="0">
              <a:solidFill>
                <a:schemeClr val="tx1"/>
              </a:solidFill>
              <a:latin typeface="Times New Roman" pitchFamily="18" charset="0"/>
              <a:cs typeface="Times New Roman" pitchFamily="18" charset="0"/>
            </a:rPr>
            <a:t>Varied concessions </a:t>
          </a:r>
        </a:p>
        <a:p>
          <a:r>
            <a:rPr lang="en-IN" sz="1800" dirty="0" smtClean="0">
              <a:solidFill>
                <a:schemeClr val="tx1"/>
              </a:solidFill>
              <a:latin typeface="Times New Roman" pitchFamily="18" charset="0"/>
              <a:cs typeface="Times New Roman" pitchFamily="18" charset="0"/>
            </a:rPr>
            <a:t>&amp;</a:t>
          </a:r>
        </a:p>
        <a:p>
          <a:r>
            <a:rPr lang="en-IN" sz="1800" dirty="0" smtClean="0">
              <a:solidFill>
                <a:schemeClr val="tx1"/>
              </a:solidFill>
              <a:latin typeface="Times New Roman" pitchFamily="18" charset="0"/>
              <a:cs typeface="Times New Roman" pitchFamily="18" charset="0"/>
            </a:rPr>
            <a:t> exemptions</a:t>
          </a:r>
          <a:endParaRPr lang="en-IN" sz="1800" dirty="0">
            <a:solidFill>
              <a:schemeClr val="tx1"/>
            </a:solidFill>
            <a:latin typeface="Times New Roman" pitchFamily="18" charset="0"/>
            <a:cs typeface="Times New Roman" pitchFamily="18" charset="0"/>
          </a:endParaRPr>
        </a:p>
      </dgm:t>
    </dgm:pt>
    <dgm:pt modelId="{47C57530-5D34-42DF-B7E3-AA2745F66F46}" type="parTrans" cxnId="{88EB3A58-0F42-455E-AAF8-23E197CF5776}">
      <dgm:prSet/>
      <dgm:spPr/>
      <dgm:t>
        <a:bodyPr/>
        <a:lstStyle/>
        <a:p>
          <a:endParaRPr lang="en-IN"/>
        </a:p>
      </dgm:t>
    </dgm:pt>
    <dgm:pt modelId="{751F684F-3A10-49D0-8FDC-78E8E3B8EA58}" type="sibTrans" cxnId="{88EB3A58-0F42-455E-AAF8-23E197CF5776}">
      <dgm:prSet/>
      <dgm:spPr/>
      <dgm:t>
        <a:bodyPr/>
        <a:lstStyle/>
        <a:p>
          <a:endParaRPr lang="en-IN"/>
        </a:p>
      </dgm:t>
    </dgm:pt>
    <dgm:pt modelId="{F2A69124-D9B1-4410-B6BF-195E870FAA70}">
      <dgm:prSet phldrT="[Text]" custT="1"/>
      <dgm:spPr>
        <a:solidFill>
          <a:srgbClr val="FFFFCC"/>
        </a:solidFill>
      </dgm:spPr>
      <dgm:t>
        <a:bodyPr/>
        <a:lstStyle/>
        <a:p>
          <a:r>
            <a:rPr lang="en-IN" sz="1800" dirty="0" smtClean="0">
              <a:solidFill>
                <a:schemeClr val="tx1"/>
              </a:solidFill>
              <a:latin typeface="Times New Roman" pitchFamily="18" charset="0"/>
              <a:cs typeface="Times New Roman" pitchFamily="18" charset="0"/>
            </a:rPr>
            <a:t>Sales Vs Service dilemma</a:t>
          </a:r>
          <a:endParaRPr lang="en-IN" sz="1800" dirty="0">
            <a:solidFill>
              <a:schemeClr val="tx1"/>
            </a:solidFill>
            <a:latin typeface="Times New Roman" pitchFamily="18" charset="0"/>
            <a:cs typeface="Times New Roman" pitchFamily="18" charset="0"/>
          </a:endParaRPr>
        </a:p>
      </dgm:t>
    </dgm:pt>
    <dgm:pt modelId="{E51BB1A2-6ED1-4ED7-948C-6F36F10AC62E}" type="parTrans" cxnId="{7932AC6E-8FEF-49EF-B7F7-B3BED62B32D7}">
      <dgm:prSet/>
      <dgm:spPr/>
      <dgm:t>
        <a:bodyPr/>
        <a:lstStyle/>
        <a:p>
          <a:endParaRPr lang="en-IN"/>
        </a:p>
      </dgm:t>
    </dgm:pt>
    <dgm:pt modelId="{FEF8ED75-D0A5-4B02-B6C5-48237963086D}" type="sibTrans" cxnId="{7932AC6E-8FEF-49EF-B7F7-B3BED62B32D7}">
      <dgm:prSet/>
      <dgm:spPr/>
      <dgm:t>
        <a:bodyPr/>
        <a:lstStyle/>
        <a:p>
          <a:endParaRPr lang="en-IN"/>
        </a:p>
      </dgm:t>
    </dgm:pt>
    <dgm:pt modelId="{660B5479-A750-4203-BA0A-3DC102F12486}">
      <dgm:prSet phldrT="[Text]" custT="1"/>
      <dgm:spPr>
        <a:solidFill>
          <a:srgbClr val="D7E61A"/>
        </a:solidFill>
      </dgm:spPr>
      <dgm:t>
        <a:bodyPr/>
        <a:lstStyle/>
        <a:p>
          <a:r>
            <a:rPr lang="en-IN" sz="1800" dirty="0" smtClean="0">
              <a:solidFill>
                <a:schemeClr val="tx1"/>
              </a:solidFill>
              <a:latin typeface="Times New Roman" pitchFamily="18" charset="0"/>
              <a:cs typeface="Times New Roman" pitchFamily="18" charset="0"/>
            </a:rPr>
            <a:t>Multiple Compliance requirements</a:t>
          </a:r>
          <a:endParaRPr lang="en-IN" sz="1800" dirty="0">
            <a:solidFill>
              <a:schemeClr val="tx1"/>
            </a:solidFill>
            <a:latin typeface="Times New Roman" pitchFamily="18" charset="0"/>
            <a:cs typeface="Times New Roman" pitchFamily="18" charset="0"/>
          </a:endParaRPr>
        </a:p>
      </dgm:t>
    </dgm:pt>
    <dgm:pt modelId="{589275F6-F67E-43E5-B737-4984FFF4571A}" type="parTrans" cxnId="{0FE29803-3A47-413F-93B8-DCD8DE76D47B}">
      <dgm:prSet/>
      <dgm:spPr/>
      <dgm:t>
        <a:bodyPr/>
        <a:lstStyle/>
        <a:p>
          <a:endParaRPr lang="en-IN"/>
        </a:p>
      </dgm:t>
    </dgm:pt>
    <dgm:pt modelId="{779FF9E6-F288-4D4F-AB6E-2826A6AD0F75}" type="sibTrans" cxnId="{0FE29803-3A47-413F-93B8-DCD8DE76D47B}">
      <dgm:prSet/>
      <dgm:spPr/>
      <dgm:t>
        <a:bodyPr/>
        <a:lstStyle/>
        <a:p>
          <a:endParaRPr lang="en-IN"/>
        </a:p>
      </dgm:t>
    </dgm:pt>
    <dgm:pt modelId="{D575724D-743E-4C5B-88DE-D5B903B5A112}">
      <dgm:prSet custT="1"/>
      <dgm:spPr>
        <a:solidFill>
          <a:srgbClr val="66FF99"/>
        </a:solidFill>
      </dgm:spPr>
      <dgm:t>
        <a:bodyPr/>
        <a:lstStyle/>
        <a:p>
          <a:r>
            <a:rPr lang="en-IN" sz="1800" dirty="0" smtClean="0">
              <a:solidFill>
                <a:schemeClr val="tx1"/>
              </a:solidFill>
              <a:latin typeface="Times New Roman" pitchFamily="18" charset="0"/>
              <a:cs typeface="Times New Roman" pitchFamily="18" charset="0"/>
            </a:rPr>
            <a:t>Lack of uniformity in rules and rates</a:t>
          </a:r>
          <a:endParaRPr lang="en-IN" sz="1800" dirty="0">
            <a:solidFill>
              <a:schemeClr val="tx1"/>
            </a:solidFill>
            <a:latin typeface="Times New Roman" pitchFamily="18" charset="0"/>
            <a:cs typeface="Times New Roman" pitchFamily="18" charset="0"/>
          </a:endParaRPr>
        </a:p>
      </dgm:t>
    </dgm:pt>
    <dgm:pt modelId="{B1BFF47C-71A8-46E2-A5D1-BC26DAFF53BD}" type="parTrans" cxnId="{CB1F1591-D92D-472E-837F-ABFD8BBB623E}">
      <dgm:prSet/>
      <dgm:spPr/>
      <dgm:t>
        <a:bodyPr/>
        <a:lstStyle/>
        <a:p>
          <a:endParaRPr lang="en-IN"/>
        </a:p>
      </dgm:t>
    </dgm:pt>
    <dgm:pt modelId="{426D9A10-59D0-4D7B-85D3-5A53417C0DB3}" type="sibTrans" cxnId="{CB1F1591-D92D-472E-837F-ABFD8BBB623E}">
      <dgm:prSet/>
      <dgm:spPr/>
      <dgm:t>
        <a:bodyPr/>
        <a:lstStyle/>
        <a:p>
          <a:endParaRPr lang="en-IN"/>
        </a:p>
      </dgm:t>
    </dgm:pt>
    <dgm:pt modelId="{D78CBD39-3957-498C-AB83-2AED35AB4C29}">
      <dgm:prSet custT="1"/>
      <dgm:spPr>
        <a:solidFill>
          <a:srgbClr val="D7E61A"/>
        </a:solidFill>
      </dgm:spPr>
      <dgm:t>
        <a:bodyPr/>
        <a:lstStyle/>
        <a:p>
          <a:r>
            <a:rPr lang="en-IN" sz="1800" dirty="0" smtClean="0">
              <a:solidFill>
                <a:schemeClr val="tx1"/>
              </a:solidFill>
              <a:latin typeface="Times New Roman" pitchFamily="18" charset="0"/>
              <a:cs typeface="Times New Roman" pitchFamily="18" charset="0"/>
            </a:rPr>
            <a:t> Lack of transparency/</a:t>
          </a:r>
        </a:p>
        <a:p>
          <a:r>
            <a:rPr lang="en-IN" sz="1800" dirty="0" smtClean="0">
              <a:solidFill>
                <a:schemeClr val="tx1"/>
              </a:solidFill>
              <a:latin typeface="Times New Roman" pitchFamily="18" charset="0"/>
              <a:cs typeface="Times New Roman" pitchFamily="18" charset="0"/>
            </a:rPr>
            <a:t>cohesion</a:t>
          </a:r>
          <a:endParaRPr lang="en-IN" sz="1800" dirty="0">
            <a:solidFill>
              <a:schemeClr val="tx1"/>
            </a:solidFill>
            <a:latin typeface="Times New Roman" pitchFamily="18" charset="0"/>
            <a:cs typeface="Times New Roman" pitchFamily="18" charset="0"/>
          </a:endParaRPr>
        </a:p>
      </dgm:t>
    </dgm:pt>
    <dgm:pt modelId="{8366B991-859E-4B6A-84D1-DCCAAA539A67}" type="parTrans" cxnId="{05D981A6-4BE1-48E3-A368-1A75C12BE76F}">
      <dgm:prSet/>
      <dgm:spPr/>
      <dgm:t>
        <a:bodyPr/>
        <a:lstStyle/>
        <a:p>
          <a:endParaRPr lang="en-IN"/>
        </a:p>
      </dgm:t>
    </dgm:pt>
    <dgm:pt modelId="{FC7D7D92-897E-4A18-A8D1-32B12990D5FA}" type="sibTrans" cxnId="{05D981A6-4BE1-48E3-A368-1A75C12BE76F}">
      <dgm:prSet/>
      <dgm:spPr/>
      <dgm:t>
        <a:bodyPr/>
        <a:lstStyle/>
        <a:p>
          <a:endParaRPr lang="en-IN"/>
        </a:p>
      </dgm:t>
    </dgm:pt>
    <dgm:pt modelId="{1F251472-FE5B-4A12-AB15-5B75E60F55AC}">
      <dgm:prSet custT="1"/>
      <dgm:spPr>
        <a:solidFill>
          <a:srgbClr val="FFFFCC"/>
        </a:solidFill>
      </dgm:spPr>
      <dgm:t>
        <a:bodyPr/>
        <a:lstStyle/>
        <a:p>
          <a:r>
            <a:rPr lang="en-IN" sz="1800" dirty="0" smtClean="0">
              <a:solidFill>
                <a:schemeClr val="tx1"/>
              </a:solidFill>
              <a:latin typeface="Times New Roman" pitchFamily="18" charset="0"/>
              <a:cs typeface="Times New Roman" pitchFamily="18" charset="0"/>
            </a:rPr>
            <a:t>Interpretational issues</a:t>
          </a:r>
          <a:endParaRPr lang="en-IN" sz="1800" dirty="0">
            <a:solidFill>
              <a:schemeClr val="tx1"/>
            </a:solidFill>
            <a:latin typeface="Times New Roman" pitchFamily="18" charset="0"/>
            <a:cs typeface="Times New Roman" pitchFamily="18" charset="0"/>
          </a:endParaRPr>
        </a:p>
      </dgm:t>
    </dgm:pt>
    <dgm:pt modelId="{358A9FB0-ADF4-45F5-8ADD-0788B7EABF42}" type="parTrans" cxnId="{E70A195F-CADC-449F-ACC8-D94293B12005}">
      <dgm:prSet/>
      <dgm:spPr/>
      <dgm:t>
        <a:bodyPr/>
        <a:lstStyle/>
        <a:p>
          <a:endParaRPr lang="en-IN"/>
        </a:p>
      </dgm:t>
    </dgm:pt>
    <dgm:pt modelId="{DAA9B16F-B6D2-4C23-8DEE-C18C8133F4A5}" type="sibTrans" cxnId="{E70A195F-CADC-449F-ACC8-D94293B12005}">
      <dgm:prSet/>
      <dgm:spPr/>
      <dgm:t>
        <a:bodyPr/>
        <a:lstStyle/>
        <a:p>
          <a:endParaRPr lang="en-IN"/>
        </a:p>
      </dgm:t>
    </dgm:pt>
    <dgm:pt modelId="{16EDE303-E772-4FCE-AA6A-632530C4AFFE}">
      <dgm:prSet custT="1"/>
      <dgm:spPr>
        <a:solidFill>
          <a:srgbClr val="FFC000">
            <a:alpha val="55000"/>
          </a:srgbClr>
        </a:solidFill>
      </dgm:spPr>
      <dgm:t>
        <a:bodyPr/>
        <a:lstStyle/>
        <a:p>
          <a:r>
            <a:rPr lang="en-IN" sz="1800" dirty="0" smtClean="0">
              <a:solidFill>
                <a:schemeClr val="tx1"/>
              </a:solidFill>
              <a:latin typeface="Times New Roman" pitchFamily="18" charset="0"/>
              <a:cs typeface="Times New Roman" pitchFamily="18" charset="0"/>
            </a:rPr>
            <a:t>Narrow base</a:t>
          </a:r>
          <a:endParaRPr lang="en-IN" sz="1800" dirty="0">
            <a:solidFill>
              <a:schemeClr val="tx1"/>
            </a:solidFill>
            <a:latin typeface="Times New Roman" pitchFamily="18" charset="0"/>
            <a:cs typeface="Times New Roman" pitchFamily="18" charset="0"/>
          </a:endParaRPr>
        </a:p>
      </dgm:t>
    </dgm:pt>
    <dgm:pt modelId="{FAF5505A-8C21-4135-9984-B8F8EFFEFD13}" type="parTrans" cxnId="{B9E64BD3-984A-48AB-9C17-55F878D7FDBC}">
      <dgm:prSet/>
      <dgm:spPr/>
      <dgm:t>
        <a:bodyPr/>
        <a:lstStyle/>
        <a:p>
          <a:endParaRPr lang="en-IN"/>
        </a:p>
      </dgm:t>
    </dgm:pt>
    <dgm:pt modelId="{90C24E9D-C145-4C17-9A98-EE6A182541EF}" type="sibTrans" cxnId="{B9E64BD3-984A-48AB-9C17-55F878D7FDBC}">
      <dgm:prSet/>
      <dgm:spPr/>
      <dgm:t>
        <a:bodyPr/>
        <a:lstStyle/>
        <a:p>
          <a:endParaRPr lang="en-IN"/>
        </a:p>
      </dgm:t>
    </dgm:pt>
    <dgm:pt modelId="{7242E8EC-1CCE-4270-8F99-A575C15D8537}">
      <dgm:prSet custT="1"/>
      <dgm:spPr>
        <a:solidFill>
          <a:srgbClr val="FFFF00">
            <a:alpha val="33000"/>
          </a:srgbClr>
        </a:solidFill>
      </dgm:spPr>
      <dgm:t>
        <a:bodyPr/>
        <a:lstStyle/>
        <a:p>
          <a:r>
            <a:rPr lang="en-IN" sz="1800" dirty="0" smtClean="0">
              <a:solidFill>
                <a:schemeClr val="tx1"/>
              </a:solidFill>
              <a:latin typeface="Times New Roman" pitchFamily="18" charset="0"/>
              <a:ea typeface="Tahoma" pitchFamily="34" charset="0"/>
              <a:cs typeface="Times New Roman" pitchFamily="18" charset="0"/>
            </a:rPr>
            <a:t>Multiple</a:t>
          </a:r>
        </a:p>
        <a:p>
          <a:r>
            <a:rPr lang="en-IN" sz="1800" dirty="0" smtClean="0">
              <a:solidFill>
                <a:schemeClr val="tx1"/>
              </a:solidFill>
              <a:latin typeface="Times New Roman" pitchFamily="18" charset="0"/>
              <a:ea typeface="Tahoma" pitchFamily="34" charset="0"/>
              <a:cs typeface="Times New Roman" pitchFamily="18" charset="0"/>
            </a:rPr>
            <a:t>administration</a:t>
          </a:r>
          <a:endParaRPr lang="en-IN" sz="1800" dirty="0"/>
        </a:p>
      </dgm:t>
    </dgm:pt>
    <dgm:pt modelId="{1F28E3DD-9181-4BE1-8E3D-9B2C34F7C1AA}" type="parTrans" cxnId="{024712A3-A561-40F7-8AA5-59D74CB18B9A}">
      <dgm:prSet/>
      <dgm:spPr/>
      <dgm:t>
        <a:bodyPr/>
        <a:lstStyle/>
        <a:p>
          <a:endParaRPr lang="en-IN"/>
        </a:p>
      </dgm:t>
    </dgm:pt>
    <dgm:pt modelId="{E420A78E-4A85-4EE1-9A9C-605770C4D275}" type="sibTrans" cxnId="{024712A3-A561-40F7-8AA5-59D74CB18B9A}">
      <dgm:prSet/>
      <dgm:spPr/>
      <dgm:t>
        <a:bodyPr/>
        <a:lstStyle/>
        <a:p>
          <a:endParaRPr lang="en-IN"/>
        </a:p>
      </dgm:t>
    </dgm:pt>
    <dgm:pt modelId="{5EB3F000-2025-4AA9-8759-15B14E8B3FB5}" type="pres">
      <dgm:prSet presAssocID="{E02411DC-0C7F-4C94-B1AD-9473158341CB}" presName="Name0" presStyleCnt="0">
        <dgm:presLayoutVars>
          <dgm:chMax val="1"/>
          <dgm:dir/>
          <dgm:animLvl val="ctr"/>
          <dgm:resizeHandles val="exact"/>
        </dgm:presLayoutVars>
      </dgm:prSet>
      <dgm:spPr/>
      <dgm:t>
        <a:bodyPr/>
        <a:lstStyle/>
        <a:p>
          <a:endParaRPr lang="en-US"/>
        </a:p>
      </dgm:t>
    </dgm:pt>
    <dgm:pt modelId="{335F9E1F-680F-402E-8863-33708F9B9EC7}" type="pres">
      <dgm:prSet presAssocID="{DB2110A1-C578-4FF9-BD08-1CF67643EE76}" presName="centerShape" presStyleLbl="node0" presStyleIdx="0" presStyleCnt="1" custScaleX="187529" custScaleY="124297"/>
      <dgm:spPr/>
      <dgm:t>
        <a:bodyPr/>
        <a:lstStyle/>
        <a:p>
          <a:endParaRPr lang="en-IN"/>
        </a:p>
      </dgm:t>
    </dgm:pt>
    <dgm:pt modelId="{9D25BF55-2460-4181-AEB4-3BC0ED32E8F1}" type="pres">
      <dgm:prSet presAssocID="{9A8DE296-2E87-44FC-B393-8F532BD0FFCB}" presName="parTrans" presStyleLbl="sibTrans2D1" presStyleIdx="0" presStyleCnt="9"/>
      <dgm:spPr/>
      <dgm:t>
        <a:bodyPr/>
        <a:lstStyle/>
        <a:p>
          <a:endParaRPr lang="en-US"/>
        </a:p>
      </dgm:t>
    </dgm:pt>
    <dgm:pt modelId="{F23C3952-B290-4FB4-A233-A3BC9D561C3C}" type="pres">
      <dgm:prSet presAssocID="{9A8DE296-2E87-44FC-B393-8F532BD0FFCB}" presName="connectorText" presStyleLbl="sibTrans2D1" presStyleIdx="0" presStyleCnt="9"/>
      <dgm:spPr/>
      <dgm:t>
        <a:bodyPr/>
        <a:lstStyle/>
        <a:p>
          <a:endParaRPr lang="en-US"/>
        </a:p>
      </dgm:t>
    </dgm:pt>
    <dgm:pt modelId="{A9133353-B739-4A1E-8093-C193F887513F}" type="pres">
      <dgm:prSet presAssocID="{68814FCE-4456-4195-9E1A-A382189F33D4}" presName="node" presStyleLbl="node1" presStyleIdx="0" presStyleCnt="9" custScaleX="144631" custRadScaleRad="99972" custRadScaleInc="-43822">
        <dgm:presLayoutVars>
          <dgm:bulletEnabled val="1"/>
        </dgm:presLayoutVars>
      </dgm:prSet>
      <dgm:spPr/>
      <dgm:t>
        <a:bodyPr/>
        <a:lstStyle/>
        <a:p>
          <a:endParaRPr lang="en-IN"/>
        </a:p>
      </dgm:t>
    </dgm:pt>
    <dgm:pt modelId="{39CA03E3-766E-4A10-9908-D48D727D0970}" type="pres">
      <dgm:prSet presAssocID="{47C57530-5D34-42DF-B7E3-AA2745F66F46}" presName="parTrans" presStyleLbl="sibTrans2D1" presStyleIdx="1" presStyleCnt="9"/>
      <dgm:spPr/>
      <dgm:t>
        <a:bodyPr/>
        <a:lstStyle/>
        <a:p>
          <a:endParaRPr lang="en-US"/>
        </a:p>
      </dgm:t>
    </dgm:pt>
    <dgm:pt modelId="{376ABD1D-F11A-47CF-B167-336CA9BD93EB}" type="pres">
      <dgm:prSet presAssocID="{47C57530-5D34-42DF-B7E3-AA2745F66F46}" presName="connectorText" presStyleLbl="sibTrans2D1" presStyleIdx="1" presStyleCnt="9"/>
      <dgm:spPr/>
      <dgm:t>
        <a:bodyPr/>
        <a:lstStyle/>
        <a:p>
          <a:endParaRPr lang="en-US"/>
        </a:p>
      </dgm:t>
    </dgm:pt>
    <dgm:pt modelId="{A3B2E2A5-F62A-4BB0-AA5E-575DBC6880F5}" type="pres">
      <dgm:prSet presAssocID="{9E722EA8-A361-4616-9E07-D8F8C3BFB9E6}" presName="node" presStyleLbl="node1" presStyleIdx="1" presStyleCnt="9" custScaleX="262428" custScaleY="154305" custRadScaleRad="149000" custRadScaleInc="43014">
        <dgm:presLayoutVars>
          <dgm:bulletEnabled val="1"/>
        </dgm:presLayoutVars>
      </dgm:prSet>
      <dgm:spPr/>
      <dgm:t>
        <a:bodyPr/>
        <a:lstStyle/>
        <a:p>
          <a:endParaRPr lang="en-IN"/>
        </a:p>
      </dgm:t>
    </dgm:pt>
    <dgm:pt modelId="{AE73B982-87F1-4C61-8009-F075AF57ACE0}" type="pres">
      <dgm:prSet presAssocID="{E51BB1A2-6ED1-4ED7-948C-6F36F10AC62E}" presName="parTrans" presStyleLbl="sibTrans2D1" presStyleIdx="2" presStyleCnt="9"/>
      <dgm:spPr/>
      <dgm:t>
        <a:bodyPr/>
        <a:lstStyle/>
        <a:p>
          <a:endParaRPr lang="en-US"/>
        </a:p>
      </dgm:t>
    </dgm:pt>
    <dgm:pt modelId="{F3782173-90E9-4201-819D-656A787A412C}" type="pres">
      <dgm:prSet presAssocID="{E51BB1A2-6ED1-4ED7-948C-6F36F10AC62E}" presName="connectorText" presStyleLbl="sibTrans2D1" presStyleIdx="2" presStyleCnt="9"/>
      <dgm:spPr/>
      <dgm:t>
        <a:bodyPr/>
        <a:lstStyle/>
        <a:p>
          <a:endParaRPr lang="en-US"/>
        </a:p>
      </dgm:t>
    </dgm:pt>
    <dgm:pt modelId="{2DECDFBE-23CB-4BB0-A749-47D1D9CD8A4F}" type="pres">
      <dgm:prSet presAssocID="{F2A69124-D9B1-4410-B6BF-195E870FAA70}" presName="node" presStyleLbl="node1" presStyleIdx="2" presStyleCnt="9" custScaleX="239235" custScaleY="153167" custRadScaleRad="180253" custRadScaleInc="43668">
        <dgm:presLayoutVars>
          <dgm:bulletEnabled val="1"/>
        </dgm:presLayoutVars>
      </dgm:prSet>
      <dgm:spPr/>
      <dgm:t>
        <a:bodyPr/>
        <a:lstStyle/>
        <a:p>
          <a:endParaRPr lang="en-IN"/>
        </a:p>
      </dgm:t>
    </dgm:pt>
    <dgm:pt modelId="{637CE502-A942-4621-9672-AE8FF40F31E6}" type="pres">
      <dgm:prSet presAssocID="{589275F6-F67E-43E5-B737-4984FFF4571A}" presName="parTrans" presStyleLbl="sibTrans2D1" presStyleIdx="3" presStyleCnt="9"/>
      <dgm:spPr/>
      <dgm:t>
        <a:bodyPr/>
        <a:lstStyle/>
        <a:p>
          <a:endParaRPr lang="en-US"/>
        </a:p>
      </dgm:t>
    </dgm:pt>
    <dgm:pt modelId="{3E69F504-F722-4C58-A30C-72D24DDA06B5}" type="pres">
      <dgm:prSet presAssocID="{589275F6-F67E-43E5-B737-4984FFF4571A}" presName="connectorText" presStyleLbl="sibTrans2D1" presStyleIdx="3" presStyleCnt="9"/>
      <dgm:spPr/>
      <dgm:t>
        <a:bodyPr/>
        <a:lstStyle/>
        <a:p>
          <a:endParaRPr lang="en-US"/>
        </a:p>
      </dgm:t>
    </dgm:pt>
    <dgm:pt modelId="{8588130C-6FC1-4456-91D7-CCBBF9C7C985}" type="pres">
      <dgm:prSet presAssocID="{660B5479-A750-4203-BA0A-3DC102F12486}" presName="node" presStyleLbl="node1" presStyleIdx="3" presStyleCnt="9" custScaleX="191747" custScaleY="158953" custRadScaleRad="169869" custRadScaleInc="-12607">
        <dgm:presLayoutVars>
          <dgm:bulletEnabled val="1"/>
        </dgm:presLayoutVars>
      </dgm:prSet>
      <dgm:spPr/>
      <dgm:t>
        <a:bodyPr/>
        <a:lstStyle/>
        <a:p>
          <a:endParaRPr lang="en-IN"/>
        </a:p>
      </dgm:t>
    </dgm:pt>
    <dgm:pt modelId="{DD74C635-766F-4B52-BB52-E423C62A1B58}" type="pres">
      <dgm:prSet presAssocID="{B1BFF47C-71A8-46E2-A5D1-BC26DAFF53BD}" presName="parTrans" presStyleLbl="sibTrans2D1" presStyleIdx="4" presStyleCnt="9"/>
      <dgm:spPr/>
      <dgm:t>
        <a:bodyPr/>
        <a:lstStyle/>
        <a:p>
          <a:endParaRPr lang="en-US"/>
        </a:p>
      </dgm:t>
    </dgm:pt>
    <dgm:pt modelId="{5B43F3FF-C42E-41EF-8E19-6803828B84D0}" type="pres">
      <dgm:prSet presAssocID="{B1BFF47C-71A8-46E2-A5D1-BC26DAFF53BD}" presName="connectorText" presStyleLbl="sibTrans2D1" presStyleIdx="4" presStyleCnt="9"/>
      <dgm:spPr/>
      <dgm:t>
        <a:bodyPr/>
        <a:lstStyle/>
        <a:p>
          <a:endParaRPr lang="en-US"/>
        </a:p>
      </dgm:t>
    </dgm:pt>
    <dgm:pt modelId="{7EFCE0D3-92AD-4E6D-B76A-A498F5BE04DE}" type="pres">
      <dgm:prSet presAssocID="{D575724D-743E-4C5B-88DE-D5B903B5A112}" presName="node" presStyleLbl="node1" presStyleIdx="4" presStyleCnt="9" custScaleX="224061" custScaleY="132368" custRadScaleRad="102346" custRadScaleInc="6304">
        <dgm:presLayoutVars>
          <dgm:bulletEnabled val="1"/>
        </dgm:presLayoutVars>
      </dgm:prSet>
      <dgm:spPr/>
      <dgm:t>
        <a:bodyPr/>
        <a:lstStyle/>
        <a:p>
          <a:endParaRPr lang="en-IN"/>
        </a:p>
      </dgm:t>
    </dgm:pt>
    <dgm:pt modelId="{9F838B6D-8CE7-4B4E-9F69-42EB551EAC0E}" type="pres">
      <dgm:prSet presAssocID="{8366B991-859E-4B6A-84D1-DCCAAA539A67}" presName="parTrans" presStyleLbl="sibTrans2D1" presStyleIdx="5" presStyleCnt="9"/>
      <dgm:spPr/>
      <dgm:t>
        <a:bodyPr/>
        <a:lstStyle/>
        <a:p>
          <a:endParaRPr lang="en-US"/>
        </a:p>
      </dgm:t>
    </dgm:pt>
    <dgm:pt modelId="{E1B2F11A-C4AC-4F79-8B01-13D84BD673A3}" type="pres">
      <dgm:prSet presAssocID="{8366B991-859E-4B6A-84D1-DCCAAA539A67}" presName="connectorText" presStyleLbl="sibTrans2D1" presStyleIdx="5" presStyleCnt="9"/>
      <dgm:spPr/>
      <dgm:t>
        <a:bodyPr/>
        <a:lstStyle/>
        <a:p>
          <a:endParaRPr lang="en-US"/>
        </a:p>
      </dgm:t>
    </dgm:pt>
    <dgm:pt modelId="{22260EEA-5A88-4237-8000-F678CE94CC3A}" type="pres">
      <dgm:prSet presAssocID="{D78CBD39-3957-498C-AB83-2AED35AB4C29}" presName="node" presStyleLbl="node1" presStyleIdx="5" presStyleCnt="9" custScaleX="184100" custScaleY="142359" custRadScaleRad="136801" custRadScaleInc="116540">
        <dgm:presLayoutVars>
          <dgm:bulletEnabled val="1"/>
        </dgm:presLayoutVars>
      </dgm:prSet>
      <dgm:spPr/>
      <dgm:t>
        <a:bodyPr/>
        <a:lstStyle/>
        <a:p>
          <a:endParaRPr lang="en-US"/>
        </a:p>
      </dgm:t>
    </dgm:pt>
    <dgm:pt modelId="{008BC721-55D2-4709-819F-4A6425D54790}" type="pres">
      <dgm:prSet presAssocID="{358A9FB0-ADF4-45F5-8ADD-0788B7EABF42}" presName="parTrans" presStyleLbl="sibTrans2D1" presStyleIdx="6" presStyleCnt="9"/>
      <dgm:spPr/>
      <dgm:t>
        <a:bodyPr/>
        <a:lstStyle/>
        <a:p>
          <a:endParaRPr lang="en-US"/>
        </a:p>
      </dgm:t>
    </dgm:pt>
    <dgm:pt modelId="{EE8C52BB-1A23-43E5-A6F5-F3280AC9BE32}" type="pres">
      <dgm:prSet presAssocID="{358A9FB0-ADF4-45F5-8ADD-0788B7EABF42}" presName="connectorText" presStyleLbl="sibTrans2D1" presStyleIdx="6" presStyleCnt="9"/>
      <dgm:spPr/>
      <dgm:t>
        <a:bodyPr/>
        <a:lstStyle/>
        <a:p>
          <a:endParaRPr lang="en-US"/>
        </a:p>
      </dgm:t>
    </dgm:pt>
    <dgm:pt modelId="{25E98157-615B-48B6-BD0B-E3663BA8D3ED}" type="pres">
      <dgm:prSet presAssocID="{1F251472-FE5B-4A12-AB15-5B75E60F55AC}" presName="node" presStyleLbl="node1" presStyleIdx="6" presStyleCnt="9" custScaleX="204026" custScaleY="110847" custRadScaleRad="170007" custRadScaleInc="81604">
        <dgm:presLayoutVars>
          <dgm:bulletEnabled val="1"/>
        </dgm:presLayoutVars>
      </dgm:prSet>
      <dgm:spPr/>
      <dgm:t>
        <a:bodyPr/>
        <a:lstStyle/>
        <a:p>
          <a:endParaRPr lang="en-IN"/>
        </a:p>
      </dgm:t>
    </dgm:pt>
    <dgm:pt modelId="{B48B10B9-964D-4212-99F6-6F248213F80C}" type="pres">
      <dgm:prSet presAssocID="{FAF5505A-8C21-4135-9984-B8F8EFFEFD13}" presName="parTrans" presStyleLbl="sibTrans2D1" presStyleIdx="7" presStyleCnt="9"/>
      <dgm:spPr/>
      <dgm:t>
        <a:bodyPr/>
        <a:lstStyle/>
        <a:p>
          <a:endParaRPr lang="en-US"/>
        </a:p>
      </dgm:t>
    </dgm:pt>
    <dgm:pt modelId="{087F0CF4-C1BF-45EB-8C60-7B1656DDAE44}" type="pres">
      <dgm:prSet presAssocID="{FAF5505A-8C21-4135-9984-B8F8EFFEFD13}" presName="connectorText" presStyleLbl="sibTrans2D1" presStyleIdx="7" presStyleCnt="9"/>
      <dgm:spPr/>
      <dgm:t>
        <a:bodyPr/>
        <a:lstStyle/>
        <a:p>
          <a:endParaRPr lang="en-US"/>
        </a:p>
      </dgm:t>
    </dgm:pt>
    <dgm:pt modelId="{C08EF4DD-0F10-4D2F-8C46-05E12F59E181}" type="pres">
      <dgm:prSet presAssocID="{16EDE303-E772-4FCE-AA6A-632530C4AFFE}" presName="node" presStyleLbl="node1" presStyleIdx="7" presStyleCnt="9" custScaleX="172179" custScaleY="90252" custRadScaleRad="168799" custRadScaleInc="-20476">
        <dgm:presLayoutVars>
          <dgm:bulletEnabled val="1"/>
        </dgm:presLayoutVars>
      </dgm:prSet>
      <dgm:spPr/>
      <dgm:t>
        <a:bodyPr/>
        <a:lstStyle/>
        <a:p>
          <a:endParaRPr lang="en-IN"/>
        </a:p>
      </dgm:t>
    </dgm:pt>
    <dgm:pt modelId="{A763F3FF-19E1-41E2-BE13-3C6BB3144B9F}" type="pres">
      <dgm:prSet presAssocID="{1F28E3DD-9181-4BE1-8E3D-9B2C34F7C1AA}" presName="parTrans" presStyleLbl="sibTrans2D1" presStyleIdx="8" presStyleCnt="9"/>
      <dgm:spPr/>
      <dgm:t>
        <a:bodyPr/>
        <a:lstStyle/>
        <a:p>
          <a:endParaRPr lang="en-US"/>
        </a:p>
      </dgm:t>
    </dgm:pt>
    <dgm:pt modelId="{95A5489C-8458-4E7E-BA9C-7844A235FD27}" type="pres">
      <dgm:prSet presAssocID="{1F28E3DD-9181-4BE1-8E3D-9B2C34F7C1AA}" presName="connectorText" presStyleLbl="sibTrans2D1" presStyleIdx="8" presStyleCnt="9"/>
      <dgm:spPr/>
      <dgm:t>
        <a:bodyPr/>
        <a:lstStyle/>
        <a:p>
          <a:endParaRPr lang="en-US"/>
        </a:p>
      </dgm:t>
    </dgm:pt>
    <dgm:pt modelId="{60BB57BA-F1FB-4663-BFAD-652C0E896761}" type="pres">
      <dgm:prSet presAssocID="{7242E8EC-1CCE-4270-8F99-A575C15D8537}" presName="node" presStyleLbl="node1" presStyleIdx="8" presStyleCnt="9" custScaleX="211907" custScaleY="156044" custRadScaleRad="156711" custRadScaleInc="-78467">
        <dgm:presLayoutVars>
          <dgm:bulletEnabled val="1"/>
        </dgm:presLayoutVars>
      </dgm:prSet>
      <dgm:spPr/>
      <dgm:t>
        <a:bodyPr/>
        <a:lstStyle/>
        <a:p>
          <a:endParaRPr lang="en-IN"/>
        </a:p>
      </dgm:t>
    </dgm:pt>
  </dgm:ptLst>
  <dgm:cxnLst>
    <dgm:cxn modelId="{3A5A1000-3D2B-413D-895B-ADC95C77587C}" type="presOf" srcId="{1F28E3DD-9181-4BE1-8E3D-9B2C34F7C1AA}" destId="{95A5489C-8458-4E7E-BA9C-7844A235FD27}" srcOrd="1" destOrd="0" presId="urn:microsoft.com/office/officeart/2005/8/layout/radial5"/>
    <dgm:cxn modelId="{6ACD2090-A1D6-42F2-89AC-1EEFF176E96C}" type="presOf" srcId="{F2A69124-D9B1-4410-B6BF-195E870FAA70}" destId="{2DECDFBE-23CB-4BB0-A749-47D1D9CD8A4F}" srcOrd="0" destOrd="0" presId="urn:microsoft.com/office/officeart/2005/8/layout/radial5"/>
    <dgm:cxn modelId="{D60383C3-C86A-475E-8826-C14C7B547166}" type="presOf" srcId="{FAF5505A-8C21-4135-9984-B8F8EFFEFD13}" destId="{B48B10B9-964D-4212-99F6-6F248213F80C}" srcOrd="0" destOrd="0" presId="urn:microsoft.com/office/officeart/2005/8/layout/radial5"/>
    <dgm:cxn modelId="{F926B762-F71F-4B6E-9BB4-BC337198DE5A}" type="presOf" srcId="{9A8DE296-2E87-44FC-B393-8F532BD0FFCB}" destId="{F23C3952-B290-4FB4-A233-A3BC9D561C3C}" srcOrd="1" destOrd="0" presId="urn:microsoft.com/office/officeart/2005/8/layout/radial5"/>
    <dgm:cxn modelId="{88EB3A58-0F42-455E-AAF8-23E197CF5776}" srcId="{DB2110A1-C578-4FF9-BD08-1CF67643EE76}" destId="{9E722EA8-A361-4616-9E07-D8F8C3BFB9E6}" srcOrd="1" destOrd="0" parTransId="{47C57530-5D34-42DF-B7E3-AA2745F66F46}" sibTransId="{751F684F-3A10-49D0-8FDC-78E8E3B8EA58}"/>
    <dgm:cxn modelId="{B9E64BD3-984A-48AB-9C17-55F878D7FDBC}" srcId="{DB2110A1-C578-4FF9-BD08-1CF67643EE76}" destId="{16EDE303-E772-4FCE-AA6A-632530C4AFFE}" srcOrd="7" destOrd="0" parTransId="{FAF5505A-8C21-4135-9984-B8F8EFFEFD13}" sibTransId="{90C24E9D-C145-4C17-9A98-EE6A182541EF}"/>
    <dgm:cxn modelId="{48B74EFE-AB96-46F1-855A-00DBC3CF090E}" type="presOf" srcId="{E02411DC-0C7F-4C94-B1AD-9473158341CB}" destId="{5EB3F000-2025-4AA9-8759-15B14E8B3FB5}" srcOrd="0" destOrd="0" presId="urn:microsoft.com/office/officeart/2005/8/layout/radial5"/>
    <dgm:cxn modelId="{C16A2292-4C6B-4349-8E60-EB93C870A782}" type="presOf" srcId="{FAF5505A-8C21-4135-9984-B8F8EFFEFD13}" destId="{087F0CF4-C1BF-45EB-8C60-7B1656DDAE44}" srcOrd="1" destOrd="0" presId="urn:microsoft.com/office/officeart/2005/8/layout/radial5"/>
    <dgm:cxn modelId="{9940E2AA-10EA-49E8-ABD6-18794646106D}" type="presOf" srcId="{E51BB1A2-6ED1-4ED7-948C-6F36F10AC62E}" destId="{AE73B982-87F1-4C61-8009-F075AF57ACE0}" srcOrd="0" destOrd="0" presId="urn:microsoft.com/office/officeart/2005/8/layout/radial5"/>
    <dgm:cxn modelId="{CB1F1591-D92D-472E-837F-ABFD8BBB623E}" srcId="{DB2110A1-C578-4FF9-BD08-1CF67643EE76}" destId="{D575724D-743E-4C5B-88DE-D5B903B5A112}" srcOrd="4" destOrd="0" parTransId="{B1BFF47C-71A8-46E2-A5D1-BC26DAFF53BD}" sibTransId="{426D9A10-59D0-4D7B-85D3-5A53417C0DB3}"/>
    <dgm:cxn modelId="{C5A71C9B-6D8B-4AD5-BDAD-7024D28F214B}" type="presOf" srcId="{7242E8EC-1CCE-4270-8F99-A575C15D8537}" destId="{60BB57BA-F1FB-4663-BFAD-652C0E896761}" srcOrd="0" destOrd="0" presId="urn:microsoft.com/office/officeart/2005/8/layout/radial5"/>
    <dgm:cxn modelId="{DC60BD2E-890F-492A-886D-D53CAAE305F4}" type="presOf" srcId="{68814FCE-4456-4195-9E1A-A382189F33D4}" destId="{A9133353-B739-4A1E-8093-C193F887513F}" srcOrd="0" destOrd="0" presId="urn:microsoft.com/office/officeart/2005/8/layout/radial5"/>
    <dgm:cxn modelId="{BA6815D9-655A-415B-B142-4E7D0E711066}" type="presOf" srcId="{589275F6-F67E-43E5-B737-4984FFF4571A}" destId="{637CE502-A942-4621-9672-AE8FF40F31E6}" srcOrd="0" destOrd="0" presId="urn:microsoft.com/office/officeart/2005/8/layout/radial5"/>
    <dgm:cxn modelId="{86A9C2F8-8EC5-4DB2-AFDF-0F15A725A8B8}" type="presOf" srcId="{D78CBD39-3957-498C-AB83-2AED35AB4C29}" destId="{22260EEA-5A88-4237-8000-F678CE94CC3A}" srcOrd="0" destOrd="0" presId="urn:microsoft.com/office/officeart/2005/8/layout/radial5"/>
    <dgm:cxn modelId="{2A032ADE-7247-44A7-B646-555911A0068D}" type="presOf" srcId="{8366B991-859E-4B6A-84D1-DCCAAA539A67}" destId="{E1B2F11A-C4AC-4F79-8B01-13D84BD673A3}" srcOrd="1" destOrd="0" presId="urn:microsoft.com/office/officeart/2005/8/layout/radial5"/>
    <dgm:cxn modelId="{A424015D-F619-4F98-974D-987E9388E823}" type="presOf" srcId="{589275F6-F67E-43E5-B737-4984FFF4571A}" destId="{3E69F504-F722-4C58-A30C-72D24DDA06B5}" srcOrd="1" destOrd="0" presId="urn:microsoft.com/office/officeart/2005/8/layout/radial5"/>
    <dgm:cxn modelId="{1B398691-3D6E-4C4A-9493-EC3787690C69}" type="presOf" srcId="{1F251472-FE5B-4A12-AB15-5B75E60F55AC}" destId="{25E98157-615B-48B6-BD0B-E3663BA8D3ED}" srcOrd="0" destOrd="0" presId="urn:microsoft.com/office/officeart/2005/8/layout/radial5"/>
    <dgm:cxn modelId="{0664903B-4867-4746-8351-3BE0BA8477BC}" type="presOf" srcId="{358A9FB0-ADF4-45F5-8ADD-0788B7EABF42}" destId="{EE8C52BB-1A23-43E5-A6F5-F3280AC9BE32}" srcOrd="1" destOrd="0" presId="urn:microsoft.com/office/officeart/2005/8/layout/radial5"/>
    <dgm:cxn modelId="{080B35B5-9D64-46B2-B1D6-E48074E79776}" srcId="{DB2110A1-C578-4FF9-BD08-1CF67643EE76}" destId="{68814FCE-4456-4195-9E1A-A382189F33D4}" srcOrd="0" destOrd="0" parTransId="{9A8DE296-2E87-44FC-B393-8F532BD0FFCB}" sibTransId="{A4BABECB-1A76-4F8C-AB4A-2893D55C2522}"/>
    <dgm:cxn modelId="{FCC68D67-DE54-4C6C-AB72-AF6D75DA9625}" type="presOf" srcId="{B1BFF47C-71A8-46E2-A5D1-BC26DAFF53BD}" destId="{5B43F3FF-C42E-41EF-8E19-6803828B84D0}" srcOrd="1" destOrd="0" presId="urn:microsoft.com/office/officeart/2005/8/layout/radial5"/>
    <dgm:cxn modelId="{493A3F95-1303-47D6-A854-2BDD106527C0}" type="presOf" srcId="{B1BFF47C-71A8-46E2-A5D1-BC26DAFF53BD}" destId="{DD74C635-766F-4B52-BB52-E423C62A1B58}" srcOrd="0" destOrd="0" presId="urn:microsoft.com/office/officeart/2005/8/layout/radial5"/>
    <dgm:cxn modelId="{024712A3-A561-40F7-8AA5-59D74CB18B9A}" srcId="{DB2110A1-C578-4FF9-BD08-1CF67643EE76}" destId="{7242E8EC-1CCE-4270-8F99-A575C15D8537}" srcOrd="8" destOrd="0" parTransId="{1F28E3DD-9181-4BE1-8E3D-9B2C34F7C1AA}" sibTransId="{E420A78E-4A85-4EE1-9A9C-605770C4D275}"/>
    <dgm:cxn modelId="{4C83E138-9EEC-4850-B510-415A4C4F6F76}" srcId="{E02411DC-0C7F-4C94-B1AD-9473158341CB}" destId="{DB2110A1-C578-4FF9-BD08-1CF67643EE76}" srcOrd="0" destOrd="0" parTransId="{26D067A8-A89F-4F6E-B185-8E85674428BB}" sibTransId="{FDEEE659-98F1-405D-8B0C-A6B36733141B}"/>
    <dgm:cxn modelId="{19EDF61A-8AD7-4F23-8C48-D7979C435729}" type="presOf" srcId="{358A9FB0-ADF4-45F5-8ADD-0788B7EABF42}" destId="{008BC721-55D2-4709-819F-4A6425D54790}" srcOrd="0" destOrd="0" presId="urn:microsoft.com/office/officeart/2005/8/layout/radial5"/>
    <dgm:cxn modelId="{655B5EA2-63FF-4D0D-A5ED-6ED32B1C1C78}" type="presOf" srcId="{E51BB1A2-6ED1-4ED7-948C-6F36F10AC62E}" destId="{F3782173-90E9-4201-819D-656A787A412C}" srcOrd="1" destOrd="0" presId="urn:microsoft.com/office/officeart/2005/8/layout/radial5"/>
    <dgm:cxn modelId="{F4414405-E183-4D74-B526-FD844A439CAD}" type="presOf" srcId="{8366B991-859E-4B6A-84D1-DCCAAA539A67}" destId="{9F838B6D-8CE7-4B4E-9F69-42EB551EAC0E}" srcOrd="0" destOrd="0" presId="urn:microsoft.com/office/officeart/2005/8/layout/radial5"/>
    <dgm:cxn modelId="{0FE29803-3A47-413F-93B8-DCD8DE76D47B}" srcId="{DB2110A1-C578-4FF9-BD08-1CF67643EE76}" destId="{660B5479-A750-4203-BA0A-3DC102F12486}" srcOrd="3" destOrd="0" parTransId="{589275F6-F67E-43E5-B737-4984FFF4571A}" sibTransId="{779FF9E6-F288-4D4F-AB6E-2826A6AD0F75}"/>
    <dgm:cxn modelId="{05D981A6-4BE1-48E3-A368-1A75C12BE76F}" srcId="{DB2110A1-C578-4FF9-BD08-1CF67643EE76}" destId="{D78CBD39-3957-498C-AB83-2AED35AB4C29}" srcOrd="5" destOrd="0" parTransId="{8366B991-859E-4B6A-84D1-DCCAAA539A67}" sibTransId="{FC7D7D92-897E-4A18-A8D1-32B12990D5FA}"/>
    <dgm:cxn modelId="{08AF5BDA-56F1-4925-95EB-40823DEE5777}" type="presOf" srcId="{D575724D-743E-4C5B-88DE-D5B903B5A112}" destId="{7EFCE0D3-92AD-4E6D-B76A-A498F5BE04DE}" srcOrd="0" destOrd="0" presId="urn:microsoft.com/office/officeart/2005/8/layout/radial5"/>
    <dgm:cxn modelId="{8E6B9B96-A862-4CEC-ADCF-4D3703477C8B}" type="presOf" srcId="{660B5479-A750-4203-BA0A-3DC102F12486}" destId="{8588130C-6FC1-4456-91D7-CCBBF9C7C985}" srcOrd="0" destOrd="0" presId="urn:microsoft.com/office/officeart/2005/8/layout/radial5"/>
    <dgm:cxn modelId="{0CBB9727-65E4-46A8-9FD2-8371246B0BA6}" type="presOf" srcId="{9E722EA8-A361-4616-9E07-D8F8C3BFB9E6}" destId="{A3B2E2A5-F62A-4BB0-AA5E-575DBC6880F5}" srcOrd="0" destOrd="0" presId="urn:microsoft.com/office/officeart/2005/8/layout/radial5"/>
    <dgm:cxn modelId="{B80434E7-0077-4439-ADF6-31CD17ADB334}" type="presOf" srcId="{DB2110A1-C578-4FF9-BD08-1CF67643EE76}" destId="{335F9E1F-680F-402E-8863-33708F9B9EC7}" srcOrd="0" destOrd="0" presId="urn:microsoft.com/office/officeart/2005/8/layout/radial5"/>
    <dgm:cxn modelId="{324DBEDD-BB6A-424A-9999-FA2BB16A6C97}" type="presOf" srcId="{16EDE303-E772-4FCE-AA6A-632530C4AFFE}" destId="{C08EF4DD-0F10-4D2F-8C46-05E12F59E181}" srcOrd="0" destOrd="0" presId="urn:microsoft.com/office/officeart/2005/8/layout/radial5"/>
    <dgm:cxn modelId="{0A296105-E334-4FB0-889B-3349C40EEEFB}" type="presOf" srcId="{9A8DE296-2E87-44FC-B393-8F532BD0FFCB}" destId="{9D25BF55-2460-4181-AEB4-3BC0ED32E8F1}" srcOrd="0" destOrd="0" presId="urn:microsoft.com/office/officeart/2005/8/layout/radial5"/>
    <dgm:cxn modelId="{6B511D8E-2450-4779-BC0F-73DE017034BC}" type="presOf" srcId="{1F28E3DD-9181-4BE1-8E3D-9B2C34F7C1AA}" destId="{A763F3FF-19E1-41E2-BE13-3C6BB3144B9F}" srcOrd="0" destOrd="0" presId="urn:microsoft.com/office/officeart/2005/8/layout/radial5"/>
    <dgm:cxn modelId="{1A15183A-71D4-47DF-A7F5-211092EEB2EF}" type="presOf" srcId="{47C57530-5D34-42DF-B7E3-AA2745F66F46}" destId="{39CA03E3-766E-4A10-9908-D48D727D0970}" srcOrd="0" destOrd="0" presId="urn:microsoft.com/office/officeart/2005/8/layout/radial5"/>
    <dgm:cxn modelId="{E70A195F-CADC-449F-ACC8-D94293B12005}" srcId="{DB2110A1-C578-4FF9-BD08-1CF67643EE76}" destId="{1F251472-FE5B-4A12-AB15-5B75E60F55AC}" srcOrd="6" destOrd="0" parTransId="{358A9FB0-ADF4-45F5-8ADD-0788B7EABF42}" sibTransId="{DAA9B16F-B6D2-4C23-8DEE-C18C8133F4A5}"/>
    <dgm:cxn modelId="{7932AC6E-8FEF-49EF-B7F7-B3BED62B32D7}" srcId="{DB2110A1-C578-4FF9-BD08-1CF67643EE76}" destId="{F2A69124-D9B1-4410-B6BF-195E870FAA70}" srcOrd="2" destOrd="0" parTransId="{E51BB1A2-6ED1-4ED7-948C-6F36F10AC62E}" sibTransId="{FEF8ED75-D0A5-4B02-B6C5-48237963086D}"/>
    <dgm:cxn modelId="{94415862-F411-4E44-8ABF-89CE3063764F}" type="presOf" srcId="{47C57530-5D34-42DF-B7E3-AA2745F66F46}" destId="{376ABD1D-F11A-47CF-B167-336CA9BD93EB}" srcOrd="1" destOrd="0" presId="urn:microsoft.com/office/officeart/2005/8/layout/radial5"/>
    <dgm:cxn modelId="{4C9CFABC-F4C2-49FB-B57E-A28CBA5552EF}" type="presParOf" srcId="{5EB3F000-2025-4AA9-8759-15B14E8B3FB5}" destId="{335F9E1F-680F-402E-8863-33708F9B9EC7}" srcOrd="0" destOrd="0" presId="urn:microsoft.com/office/officeart/2005/8/layout/radial5"/>
    <dgm:cxn modelId="{77880AC9-6988-4FC3-9446-31ABF097D88A}" type="presParOf" srcId="{5EB3F000-2025-4AA9-8759-15B14E8B3FB5}" destId="{9D25BF55-2460-4181-AEB4-3BC0ED32E8F1}" srcOrd="1" destOrd="0" presId="urn:microsoft.com/office/officeart/2005/8/layout/radial5"/>
    <dgm:cxn modelId="{3E336949-3A20-4CFF-816C-1DFDAF3D110B}" type="presParOf" srcId="{9D25BF55-2460-4181-AEB4-3BC0ED32E8F1}" destId="{F23C3952-B290-4FB4-A233-A3BC9D561C3C}" srcOrd="0" destOrd="0" presId="urn:microsoft.com/office/officeart/2005/8/layout/radial5"/>
    <dgm:cxn modelId="{F2E6F150-D65A-4595-BACD-D050E650F17E}" type="presParOf" srcId="{5EB3F000-2025-4AA9-8759-15B14E8B3FB5}" destId="{A9133353-B739-4A1E-8093-C193F887513F}" srcOrd="2" destOrd="0" presId="urn:microsoft.com/office/officeart/2005/8/layout/radial5"/>
    <dgm:cxn modelId="{A09D870D-3848-42D1-B0F7-CA92CA26F699}" type="presParOf" srcId="{5EB3F000-2025-4AA9-8759-15B14E8B3FB5}" destId="{39CA03E3-766E-4A10-9908-D48D727D0970}" srcOrd="3" destOrd="0" presId="urn:microsoft.com/office/officeart/2005/8/layout/radial5"/>
    <dgm:cxn modelId="{75470E4E-A057-414A-BD36-1A18D9E57E59}" type="presParOf" srcId="{39CA03E3-766E-4A10-9908-D48D727D0970}" destId="{376ABD1D-F11A-47CF-B167-336CA9BD93EB}" srcOrd="0" destOrd="0" presId="urn:microsoft.com/office/officeart/2005/8/layout/radial5"/>
    <dgm:cxn modelId="{28C7CDC6-50F2-4138-9600-B8D6A9F241E6}" type="presParOf" srcId="{5EB3F000-2025-4AA9-8759-15B14E8B3FB5}" destId="{A3B2E2A5-F62A-4BB0-AA5E-575DBC6880F5}" srcOrd="4" destOrd="0" presId="urn:microsoft.com/office/officeart/2005/8/layout/radial5"/>
    <dgm:cxn modelId="{5C5EAFAC-4BAE-4E1A-AAC0-F0B6CCE436C3}" type="presParOf" srcId="{5EB3F000-2025-4AA9-8759-15B14E8B3FB5}" destId="{AE73B982-87F1-4C61-8009-F075AF57ACE0}" srcOrd="5" destOrd="0" presId="urn:microsoft.com/office/officeart/2005/8/layout/radial5"/>
    <dgm:cxn modelId="{3753AFF4-D59B-422F-9979-E19F4CD3B32B}" type="presParOf" srcId="{AE73B982-87F1-4C61-8009-F075AF57ACE0}" destId="{F3782173-90E9-4201-819D-656A787A412C}" srcOrd="0" destOrd="0" presId="urn:microsoft.com/office/officeart/2005/8/layout/radial5"/>
    <dgm:cxn modelId="{777F5F2E-644E-4CA2-B54A-F16E897E20B2}" type="presParOf" srcId="{5EB3F000-2025-4AA9-8759-15B14E8B3FB5}" destId="{2DECDFBE-23CB-4BB0-A749-47D1D9CD8A4F}" srcOrd="6" destOrd="0" presId="urn:microsoft.com/office/officeart/2005/8/layout/radial5"/>
    <dgm:cxn modelId="{185E7A57-1AD7-471E-93A8-1AAD63667914}" type="presParOf" srcId="{5EB3F000-2025-4AA9-8759-15B14E8B3FB5}" destId="{637CE502-A942-4621-9672-AE8FF40F31E6}" srcOrd="7" destOrd="0" presId="urn:microsoft.com/office/officeart/2005/8/layout/radial5"/>
    <dgm:cxn modelId="{C6711D59-07BD-4104-9F60-0641C124F09B}" type="presParOf" srcId="{637CE502-A942-4621-9672-AE8FF40F31E6}" destId="{3E69F504-F722-4C58-A30C-72D24DDA06B5}" srcOrd="0" destOrd="0" presId="urn:microsoft.com/office/officeart/2005/8/layout/radial5"/>
    <dgm:cxn modelId="{B004C624-64CD-4E03-941E-48FA8D4A397B}" type="presParOf" srcId="{5EB3F000-2025-4AA9-8759-15B14E8B3FB5}" destId="{8588130C-6FC1-4456-91D7-CCBBF9C7C985}" srcOrd="8" destOrd="0" presId="urn:microsoft.com/office/officeart/2005/8/layout/radial5"/>
    <dgm:cxn modelId="{0DCD25E6-B026-4EB6-A142-A86FE57E3094}" type="presParOf" srcId="{5EB3F000-2025-4AA9-8759-15B14E8B3FB5}" destId="{DD74C635-766F-4B52-BB52-E423C62A1B58}" srcOrd="9" destOrd="0" presId="urn:microsoft.com/office/officeart/2005/8/layout/radial5"/>
    <dgm:cxn modelId="{F46A7EB8-E5F1-4864-A036-B374AA40A7B2}" type="presParOf" srcId="{DD74C635-766F-4B52-BB52-E423C62A1B58}" destId="{5B43F3FF-C42E-41EF-8E19-6803828B84D0}" srcOrd="0" destOrd="0" presId="urn:microsoft.com/office/officeart/2005/8/layout/radial5"/>
    <dgm:cxn modelId="{F5BF4A2A-D57F-4AF4-800E-C6740946E03D}" type="presParOf" srcId="{5EB3F000-2025-4AA9-8759-15B14E8B3FB5}" destId="{7EFCE0D3-92AD-4E6D-B76A-A498F5BE04DE}" srcOrd="10" destOrd="0" presId="urn:microsoft.com/office/officeart/2005/8/layout/radial5"/>
    <dgm:cxn modelId="{6F6EDB51-CBC8-4194-BD09-3FECDF15F436}" type="presParOf" srcId="{5EB3F000-2025-4AA9-8759-15B14E8B3FB5}" destId="{9F838B6D-8CE7-4B4E-9F69-42EB551EAC0E}" srcOrd="11" destOrd="0" presId="urn:microsoft.com/office/officeart/2005/8/layout/radial5"/>
    <dgm:cxn modelId="{F9A1974A-1874-4268-B69C-D29C3A775CBF}" type="presParOf" srcId="{9F838B6D-8CE7-4B4E-9F69-42EB551EAC0E}" destId="{E1B2F11A-C4AC-4F79-8B01-13D84BD673A3}" srcOrd="0" destOrd="0" presId="urn:microsoft.com/office/officeart/2005/8/layout/radial5"/>
    <dgm:cxn modelId="{8606E8C9-F33B-4605-9872-A17829088CFF}" type="presParOf" srcId="{5EB3F000-2025-4AA9-8759-15B14E8B3FB5}" destId="{22260EEA-5A88-4237-8000-F678CE94CC3A}" srcOrd="12" destOrd="0" presId="urn:microsoft.com/office/officeart/2005/8/layout/radial5"/>
    <dgm:cxn modelId="{6E925080-D057-47AA-83FC-F4057014C733}" type="presParOf" srcId="{5EB3F000-2025-4AA9-8759-15B14E8B3FB5}" destId="{008BC721-55D2-4709-819F-4A6425D54790}" srcOrd="13" destOrd="0" presId="urn:microsoft.com/office/officeart/2005/8/layout/radial5"/>
    <dgm:cxn modelId="{A584CDEF-EC62-49BB-8F88-45370897DA0D}" type="presParOf" srcId="{008BC721-55D2-4709-819F-4A6425D54790}" destId="{EE8C52BB-1A23-43E5-A6F5-F3280AC9BE32}" srcOrd="0" destOrd="0" presId="urn:microsoft.com/office/officeart/2005/8/layout/radial5"/>
    <dgm:cxn modelId="{C3449246-05E1-46E0-8CC9-54B238FDCC72}" type="presParOf" srcId="{5EB3F000-2025-4AA9-8759-15B14E8B3FB5}" destId="{25E98157-615B-48B6-BD0B-E3663BA8D3ED}" srcOrd="14" destOrd="0" presId="urn:microsoft.com/office/officeart/2005/8/layout/radial5"/>
    <dgm:cxn modelId="{79B7B605-00E4-4C92-B00C-59FF720B758F}" type="presParOf" srcId="{5EB3F000-2025-4AA9-8759-15B14E8B3FB5}" destId="{B48B10B9-964D-4212-99F6-6F248213F80C}" srcOrd="15" destOrd="0" presId="urn:microsoft.com/office/officeart/2005/8/layout/radial5"/>
    <dgm:cxn modelId="{5F3EFE7C-0DFF-4054-AA60-9F8D96B344F6}" type="presParOf" srcId="{B48B10B9-964D-4212-99F6-6F248213F80C}" destId="{087F0CF4-C1BF-45EB-8C60-7B1656DDAE44}" srcOrd="0" destOrd="0" presId="urn:microsoft.com/office/officeart/2005/8/layout/radial5"/>
    <dgm:cxn modelId="{68ABAE25-C6EE-495C-817D-DCB3429A18E2}" type="presParOf" srcId="{5EB3F000-2025-4AA9-8759-15B14E8B3FB5}" destId="{C08EF4DD-0F10-4D2F-8C46-05E12F59E181}" srcOrd="16" destOrd="0" presId="urn:microsoft.com/office/officeart/2005/8/layout/radial5"/>
    <dgm:cxn modelId="{006EE9C1-7DDA-4520-82B9-F006D3DD6172}" type="presParOf" srcId="{5EB3F000-2025-4AA9-8759-15B14E8B3FB5}" destId="{A763F3FF-19E1-41E2-BE13-3C6BB3144B9F}" srcOrd="17" destOrd="0" presId="urn:microsoft.com/office/officeart/2005/8/layout/radial5"/>
    <dgm:cxn modelId="{1A6DBD77-BD93-4E27-8742-A695C86F196B}" type="presParOf" srcId="{A763F3FF-19E1-41E2-BE13-3C6BB3144B9F}" destId="{95A5489C-8458-4E7E-BA9C-7844A235FD27}" srcOrd="0" destOrd="0" presId="urn:microsoft.com/office/officeart/2005/8/layout/radial5"/>
    <dgm:cxn modelId="{1C41917E-0235-48B9-B06D-09C72A8EAD19}" type="presParOf" srcId="{5EB3F000-2025-4AA9-8759-15B14E8B3FB5}" destId="{60BB57BA-F1FB-4663-BFAD-652C0E896761}" srcOrd="18" destOrd="0" presId="urn:microsoft.com/office/officeart/2005/8/layout/radial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FA66EC-D50E-4BCC-8977-879722D98C7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DCCA377-865E-4B0A-AFD2-B18593FC3DDA}">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CGST</a:t>
          </a:r>
        </a:p>
        <a:p>
          <a:r>
            <a:rPr lang="en-US" dirty="0" smtClean="0"/>
            <a:t>LEDGER</a:t>
          </a:r>
          <a:endParaRPr lang="en-US" dirty="0"/>
        </a:p>
      </dgm:t>
    </dgm:pt>
    <dgm:pt modelId="{5D74582C-BA07-4547-BB3A-535F74A9EEC4}" type="parTrans" cxnId="{17EB4FFC-3701-404F-BF31-D7F13EBEC08F}">
      <dgm:prSet/>
      <dgm:spPr/>
      <dgm:t>
        <a:bodyPr/>
        <a:lstStyle/>
        <a:p>
          <a:endParaRPr lang="en-US"/>
        </a:p>
      </dgm:t>
    </dgm:pt>
    <dgm:pt modelId="{C2AAA4F1-8DC4-416C-8AAD-39C62DD25611}" type="sibTrans" cxnId="{17EB4FFC-3701-404F-BF31-D7F13EBEC08F}">
      <dgm:prSet/>
      <dgm:spPr/>
      <dgm:t>
        <a:bodyPr/>
        <a:lstStyle/>
        <a:p>
          <a:endParaRPr lang="en-US"/>
        </a:p>
      </dgm:t>
    </dgm:pt>
    <dgm:pt modelId="{D6451161-8285-481B-983A-A8191A681D3D}">
      <dgm:prSet phldrT="[Text]"/>
      <dgm:spPr/>
      <dgm:t>
        <a:bodyPr/>
        <a:lstStyle/>
        <a:p>
          <a:r>
            <a:rPr lang="en-US" dirty="0" smtClean="0"/>
            <a:t>CX duty</a:t>
          </a:r>
          <a:endParaRPr lang="en-US" dirty="0"/>
        </a:p>
      </dgm:t>
    </dgm:pt>
    <dgm:pt modelId="{5AEED576-0F23-4BD2-A3B5-80EBD39D8D37}" type="parTrans" cxnId="{682736DC-8EF9-4C5E-A5BB-E9CC79502D1A}">
      <dgm:prSet/>
      <dgm:spPr/>
      <dgm:t>
        <a:bodyPr/>
        <a:lstStyle/>
        <a:p>
          <a:endParaRPr lang="en-US"/>
        </a:p>
      </dgm:t>
    </dgm:pt>
    <dgm:pt modelId="{3B7C54E5-FC28-4513-B399-C4A9020DF36E}" type="sibTrans" cxnId="{682736DC-8EF9-4C5E-A5BB-E9CC79502D1A}">
      <dgm:prSet/>
      <dgm:spPr/>
      <dgm:t>
        <a:bodyPr/>
        <a:lstStyle/>
        <a:p>
          <a:endParaRPr lang="en-US"/>
        </a:p>
      </dgm:t>
    </dgm:pt>
    <dgm:pt modelId="{B5C531FA-8D24-4E71-95AE-C11FC671DD5D}">
      <dgm:prSet phldrT="[Text]"/>
      <dgm:spPr/>
      <dgm:t>
        <a:bodyPr/>
        <a:lstStyle/>
        <a:p>
          <a:r>
            <a:rPr lang="en-US" dirty="0" smtClean="0"/>
            <a:t>Service tax</a:t>
          </a:r>
          <a:endParaRPr lang="en-US" dirty="0"/>
        </a:p>
      </dgm:t>
    </dgm:pt>
    <dgm:pt modelId="{B2C8B80C-7E9B-43ED-8A3E-A53464A6C422}" type="parTrans" cxnId="{47460D92-96FD-45EC-87AC-7A75134CA578}">
      <dgm:prSet/>
      <dgm:spPr/>
      <dgm:t>
        <a:bodyPr/>
        <a:lstStyle/>
        <a:p>
          <a:endParaRPr lang="en-US"/>
        </a:p>
      </dgm:t>
    </dgm:pt>
    <dgm:pt modelId="{D64C3F6F-636F-48EB-B654-DA8E5BF3FAB4}" type="sibTrans" cxnId="{47460D92-96FD-45EC-87AC-7A75134CA578}">
      <dgm:prSet/>
      <dgm:spPr/>
      <dgm:t>
        <a:bodyPr/>
        <a:lstStyle/>
        <a:p>
          <a:endParaRPr lang="en-US"/>
        </a:p>
      </dgm:t>
    </dgm:pt>
    <dgm:pt modelId="{3FE39060-8BD0-450A-A6AD-40630F9CE544}">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SGST</a:t>
          </a:r>
        </a:p>
        <a:p>
          <a:r>
            <a:rPr lang="en-US" dirty="0" smtClean="0"/>
            <a:t>LEDGER</a:t>
          </a:r>
          <a:endParaRPr lang="en-US" dirty="0"/>
        </a:p>
      </dgm:t>
    </dgm:pt>
    <dgm:pt modelId="{3BBEF311-8BF8-483A-94A4-F0838B1679F0}" type="parTrans" cxnId="{B4DC0DDD-CA5D-41A4-A67B-6FFC97524D3A}">
      <dgm:prSet/>
      <dgm:spPr/>
      <dgm:t>
        <a:bodyPr/>
        <a:lstStyle/>
        <a:p>
          <a:endParaRPr lang="en-US"/>
        </a:p>
      </dgm:t>
    </dgm:pt>
    <dgm:pt modelId="{26C2BFA9-819A-4E9F-B7BD-0C7A5B47ED31}" type="sibTrans" cxnId="{B4DC0DDD-CA5D-41A4-A67B-6FFC97524D3A}">
      <dgm:prSet/>
      <dgm:spPr/>
      <dgm:t>
        <a:bodyPr/>
        <a:lstStyle/>
        <a:p>
          <a:endParaRPr lang="en-US"/>
        </a:p>
      </dgm:t>
    </dgm:pt>
    <dgm:pt modelId="{36B56EA0-54FF-4A4C-90E6-6786B1BB3006}">
      <dgm:prSet phldrT="[Text]"/>
      <dgm:spPr/>
      <dgm:t>
        <a:bodyPr/>
        <a:lstStyle/>
        <a:p>
          <a:r>
            <a:rPr lang="en-US" dirty="0" smtClean="0"/>
            <a:t>VAT</a:t>
          </a:r>
          <a:endParaRPr lang="en-US" dirty="0"/>
        </a:p>
      </dgm:t>
    </dgm:pt>
    <dgm:pt modelId="{2E61F6C9-8222-4D65-B138-C9BE58B015AD}" type="parTrans" cxnId="{A1109174-C20D-4C9C-8F3A-2CE9278E9C22}">
      <dgm:prSet/>
      <dgm:spPr/>
      <dgm:t>
        <a:bodyPr/>
        <a:lstStyle/>
        <a:p>
          <a:endParaRPr lang="en-US"/>
        </a:p>
      </dgm:t>
    </dgm:pt>
    <dgm:pt modelId="{905B34BE-E24C-4483-8F28-96B056F4FEB8}" type="sibTrans" cxnId="{A1109174-C20D-4C9C-8F3A-2CE9278E9C22}">
      <dgm:prSet/>
      <dgm:spPr/>
      <dgm:t>
        <a:bodyPr/>
        <a:lstStyle/>
        <a:p>
          <a:endParaRPr lang="en-US"/>
        </a:p>
      </dgm:t>
    </dgm:pt>
    <dgm:pt modelId="{EAC69A59-63F6-40D5-88DD-6E200EB7F58E}">
      <dgm:prSet phldrT="[Text]"/>
      <dgm:spPr/>
      <dgm:t>
        <a:bodyPr/>
        <a:lstStyle/>
        <a:p>
          <a:r>
            <a:rPr lang="en-US" dirty="0" smtClean="0"/>
            <a:t>Entry tax</a:t>
          </a:r>
          <a:endParaRPr lang="en-US" dirty="0"/>
        </a:p>
      </dgm:t>
    </dgm:pt>
    <dgm:pt modelId="{90963F4A-CADC-4B50-A896-9CB43E757378}" type="parTrans" cxnId="{5802B08A-B6EE-4F1B-8CC5-584D35FFAE26}">
      <dgm:prSet/>
      <dgm:spPr/>
      <dgm:t>
        <a:bodyPr/>
        <a:lstStyle/>
        <a:p>
          <a:endParaRPr lang="en-US"/>
        </a:p>
      </dgm:t>
    </dgm:pt>
    <dgm:pt modelId="{3616EF30-3D75-4C37-B05A-952BF542ED56}" type="sibTrans" cxnId="{5802B08A-B6EE-4F1B-8CC5-584D35FFAE26}">
      <dgm:prSet/>
      <dgm:spPr/>
      <dgm:t>
        <a:bodyPr/>
        <a:lstStyle/>
        <a:p>
          <a:endParaRPr lang="en-US"/>
        </a:p>
      </dgm:t>
    </dgm:pt>
    <dgm:pt modelId="{7E4E0511-3E27-458F-999A-70D991C27482}" type="pres">
      <dgm:prSet presAssocID="{79FA66EC-D50E-4BCC-8977-879722D98C70}" presName="diagram" presStyleCnt="0">
        <dgm:presLayoutVars>
          <dgm:chPref val="1"/>
          <dgm:dir/>
          <dgm:animOne val="branch"/>
          <dgm:animLvl val="lvl"/>
          <dgm:resizeHandles/>
        </dgm:presLayoutVars>
      </dgm:prSet>
      <dgm:spPr/>
      <dgm:t>
        <a:bodyPr/>
        <a:lstStyle/>
        <a:p>
          <a:endParaRPr lang="en-US"/>
        </a:p>
      </dgm:t>
    </dgm:pt>
    <dgm:pt modelId="{56BD2206-A369-4A62-A71C-344A011ED7A4}" type="pres">
      <dgm:prSet presAssocID="{8DCCA377-865E-4B0A-AFD2-B18593FC3DDA}" presName="root" presStyleCnt="0"/>
      <dgm:spPr/>
    </dgm:pt>
    <dgm:pt modelId="{C3A4C633-76D5-4CAC-A1F6-B61D5C3FBF8A}" type="pres">
      <dgm:prSet presAssocID="{8DCCA377-865E-4B0A-AFD2-B18593FC3DDA}" presName="rootComposite" presStyleCnt="0"/>
      <dgm:spPr/>
    </dgm:pt>
    <dgm:pt modelId="{139D6571-7336-4727-89B2-DCF0BD184563}" type="pres">
      <dgm:prSet presAssocID="{8DCCA377-865E-4B0A-AFD2-B18593FC3DDA}" presName="rootText" presStyleLbl="node1" presStyleIdx="0" presStyleCnt="2"/>
      <dgm:spPr/>
      <dgm:t>
        <a:bodyPr/>
        <a:lstStyle/>
        <a:p>
          <a:endParaRPr lang="en-US"/>
        </a:p>
      </dgm:t>
    </dgm:pt>
    <dgm:pt modelId="{A3899EC1-07D3-49E4-9FC0-78B0CD2F1FD9}" type="pres">
      <dgm:prSet presAssocID="{8DCCA377-865E-4B0A-AFD2-B18593FC3DDA}" presName="rootConnector" presStyleLbl="node1" presStyleIdx="0" presStyleCnt="2"/>
      <dgm:spPr/>
      <dgm:t>
        <a:bodyPr/>
        <a:lstStyle/>
        <a:p>
          <a:endParaRPr lang="en-US"/>
        </a:p>
      </dgm:t>
    </dgm:pt>
    <dgm:pt modelId="{32C78B4B-AD3A-4F8C-B9A0-F8F97B1A87C3}" type="pres">
      <dgm:prSet presAssocID="{8DCCA377-865E-4B0A-AFD2-B18593FC3DDA}" presName="childShape" presStyleCnt="0"/>
      <dgm:spPr/>
    </dgm:pt>
    <dgm:pt modelId="{AE4ED7E1-1618-4D1E-B125-70EAA666A770}" type="pres">
      <dgm:prSet presAssocID="{5AEED576-0F23-4BD2-A3B5-80EBD39D8D37}" presName="Name13" presStyleLbl="parChTrans1D2" presStyleIdx="0" presStyleCnt="4"/>
      <dgm:spPr/>
      <dgm:t>
        <a:bodyPr/>
        <a:lstStyle/>
        <a:p>
          <a:endParaRPr lang="en-US"/>
        </a:p>
      </dgm:t>
    </dgm:pt>
    <dgm:pt modelId="{24376CFF-A043-455A-9A58-0E771198232C}" type="pres">
      <dgm:prSet presAssocID="{D6451161-8285-481B-983A-A8191A681D3D}" presName="childText" presStyleLbl="bgAcc1" presStyleIdx="0" presStyleCnt="4">
        <dgm:presLayoutVars>
          <dgm:bulletEnabled val="1"/>
        </dgm:presLayoutVars>
      </dgm:prSet>
      <dgm:spPr/>
      <dgm:t>
        <a:bodyPr/>
        <a:lstStyle/>
        <a:p>
          <a:endParaRPr lang="en-US"/>
        </a:p>
      </dgm:t>
    </dgm:pt>
    <dgm:pt modelId="{292FD5F3-90E9-4851-83BC-4C2C2296DF2B}" type="pres">
      <dgm:prSet presAssocID="{B2C8B80C-7E9B-43ED-8A3E-A53464A6C422}" presName="Name13" presStyleLbl="parChTrans1D2" presStyleIdx="1" presStyleCnt="4"/>
      <dgm:spPr/>
      <dgm:t>
        <a:bodyPr/>
        <a:lstStyle/>
        <a:p>
          <a:endParaRPr lang="en-US"/>
        </a:p>
      </dgm:t>
    </dgm:pt>
    <dgm:pt modelId="{1A358C2D-F447-4A4F-93BB-78C12876A131}" type="pres">
      <dgm:prSet presAssocID="{B5C531FA-8D24-4E71-95AE-C11FC671DD5D}" presName="childText" presStyleLbl="bgAcc1" presStyleIdx="1" presStyleCnt="4">
        <dgm:presLayoutVars>
          <dgm:bulletEnabled val="1"/>
        </dgm:presLayoutVars>
      </dgm:prSet>
      <dgm:spPr/>
      <dgm:t>
        <a:bodyPr/>
        <a:lstStyle/>
        <a:p>
          <a:endParaRPr lang="en-US"/>
        </a:p>
      </dgm:t>
    </dgm:pt>
    <dgm:pt modelId="{5C47B33E-DBE1-49E9-B50F-41B902CE2CD6}" type="pres">
      <dgm:prSet presAssocID="{3FE39060-8BD0-450A-A6AD-40630F9CE544}" presName="root" presStyleCnt="0"/>
      <dgm:spPr/>
    </dgm:pt>
    <dgm:pt modelId="{183B3230-2190-476A-A9EF-E138CC8BFFC8}" type="pres">
      <dgm:prSet presAssocID="{3FE39060-8BD0-450A-A6AD-40630F9CE544}" presName="rootComposite" presStyleCnt="0"/>
      <dgm:spPr/>
    </dgm:pt>
    <dgm:pt modelId="{5FB63A98-FFFD-4EA7-BC7F-B2AC84DFE6FC}" type="pres">
      <dgm:prSet presAssocID="{3FE39060-8BD0-450A-A6AD-40630F9CE544}" presName="rootText" presStyleLbl="node1" presStyleIdx="1" presStyleCnt="2"/>
      <dgm:spPr/>
      <dgm:t>
        <a:bodyPr/>
        <a:lstStyle/>
        <a:p>
          <a:endParaRPr lang="en-US"/>
        </a:p>
      </dgm:t>
    </dgm:pt>
    <dgm:pt modelId="{EB5D3758-2EFF-40D2-90E5-2C3B35A2469C}" type="pres">
      <dgm:prSet presAssocID="{3FE39060-8BD0-450A-A6AD-40630F9CE544}" presName="rootConnector" presStyleLbl="node1" presStyleIdx="1" presStyleCnt="2"/>
      <dgm:spPr/>
      <dgm:t>
        <a:bodyPr/>
        <a:lstStyle/>
        <a:p>
          <a:endParaRPr lang="en-US"/>
        </a:p>
      </dgm:t>
    </dgm:pt>
    <dgm:pt modelId="{28FDCD33-88D9-485D-9021-5F0C217640FF}" type="pres">
      <dgm:prSet presAssocID="{3FE39060-8BD0-450A-A6AD-40630F9CE544}" presName="childShape" presStyleCnt="0"/>
      <dgm:spPr/>
    </dgm:pt>
    <dgm:pt modelId="{DF560281-DEB0-4A13-9CBC-F909D0B7EC93}" type="pres">
      <dgm:prSet presAssocID="{2E61F6C9-8222-4D65-B138-C9BE58B015AD}" presName="Name13" presStyleLbl="parChTrans1D2" presStyleIdx="2" presStyleCnt="4"/>
      <dgm:spPr/>
      <dgm:t>
        <a:bodyPr/>
        <a:lstStyle/>
        <a:p>
          <a:endParaRPr lang="en-US"/>
        </a:p>
      </dgm:t>
    </dgm:pt>
    <dgm:pt modelId="{51A9D222-AF1D-4C90-A2DB-977BC77C96E0}" type="pres">
      <dgm:prSet presAssocID="{36B56EA0-54FF-4A4C-90E6-6786B1BB3006}" presName="childText" presStyleLbl="bgAcc1" presStyleIdx="2" presStyleCnt="4">
        <dgm:presLayoutVars>
          <dgm:bulletEnabled val="1"/>
        </dgm:presLayoutVars>
      </dgm:prSet>
      <dgm:spPr/>
      <dgm:t>
        <a:bodyPr/>
        <a:lstStyle/>
        <a:p>
          <a:endParaRPr lang="en-US"/>
        </a:p>
      </dgm:t>
    </dgm:pt>
    <dgm:pt modelId="{D6851DFA-B038-4DFA-8E4A-75A46B5262C9}" type="pres">
      <dgm:prSet presAssocID="{90963F4A-CADC-4B50-A896-9CB43E757378}" presName="Name13" presStyleLbl="parChTrans1D2" presStyleIdx="3" presStyleCnt="4"/>
      <dgm:spPr/>
      <dgm:t>
        <a:bodyPr/>
        <a:lstStyle/>
        <a:p>
          <a:endParaRPr lang="en-US"/>
        </a:p>
      </dgm:t>
    </dgm:pt>
    <dgm:pt modelId="{B1DA5475-9D26-4802-9C6F-0D1262CABB25}" type="pres">
      <dgm:prSet presAssocID="{EAC69A59-63F6-40D5-88DD-6E200EB7F58E}" presName="childText" presStyleLbl="bgAcc1" presStyleIdx="3" presStyleCnt="4">
        <dgm:presLayoutVars>
          <dgm:bulletEnabled val="1"/>
        </dgm:presLayoutVars>
      </dgm:prSet>
      <dgm:spPr/>
      <dgm:t>
        <a:bodyPr/>
        <a:lstStyle/>
        <a:p>
          <a:endParaRPr lang="en-US"/>
        </a:p>
      </dgm:t>
    </dgm:pt>
  </dgm:ptLst>
  <dgm:cxnLst>
    <dgm:cxn modelId="{A1109174-C20D-4C9C-8F3A-2CE9278E9C22}" srcId="{3FE39060-8BD0-450A-A6AD-40630F9CE544}" destId="{36B56EA0-54FF-4A4C-90E6-6786B1BB3006}" srcOrd="0" destOrd="0" parTransId="{2E61F6C9-8222-4D65-B138-C9BE58B015AD}" sibTransId="{905B34BE-E24C-4483-8F28-96B056F4FEB8}"/>
    <dgm:cxn modelId="{30687B98-7FC6-4836-898D-0AC64659F92D}" type="presOf" srcId="{EAC69A59-63F6-40D5-88DD-6E200EB7F58E}" destId="{B1DA5475-9D26-4802-9C6F-0D1262CABB25}" srcOrd="0" destOrd="0" presId="urn:microsoft.com/office/officeart/2005/8/layout/hierarchy3"/>
    <dgm:cxn modelId="{27AB59D3-1ED4-4E45-A315-C7C717FA9BE6}" type="presOf" srcId="{B5C531FA-8D24-4E71-95AE-C11FC671DD5D}" destId="{1A358C2D-F447-4A4F-93BB-78C12876A131}" srcOrd="0" destOrd="0" presId="urn:microsoft.com/office/officeart/2005/8/layout/hierarchy3"/>
    <dgm:cxn modelId="{8B41318D-B0D3-4611-A643-AC7C49C3848C}" type="presOf" srcId="{2E61F6C9-8222-4D65-B138-C9BE58B015AD}" destId="{DF560281-DEB0-4A13-9CBC-F909D0B7EC93}" srcOrd="0" destOrd="0" presId="urn:microsoft.com/office/officeart/2005/8/layout/hierarchy3"/>
    <dgm:cxn modelId="{47460D92-96FD-45EC-87AC-7A75134CA578}" srcId="{8DCCA377-865E-4B0A-AFD2-B18593FC3DDA}" destId="{B5C531FA-8D24-4E71-95AE-C11FC671DD5D}" srcOrd="1" destOrd="0" parTransId="{B2C8B80C-7E9B-43ED-8A3E-A53464A6C422}" sibTransId="{D64C3F6F-636F-48EB-B654-DA8E5BF3FAB4}"/>
    <dgm:cxn modelId="{B7CC17E7-C291-4042-A08A-AE9B8F896BF8}" type="presOf" srcId="{5AEED576-0F23-4BD2-A3B5-80EBD39D8D37}" destId="{AE4ED7E1-1618-4D1E-B125-70EAA666A770}" srcOrd="0" destOrd="0" presId="urn:microsoft.com/office/officeart/2005/8/layout/hierarchy3"/>
    <dgm:cxn modelId="{682736DC-8EF9-4C5E-A5BB-E9CC79502D1A}" srcId="{8DCCA377-865E-4B0A-AFD2-B18593FC3DDA}" destId="{D6451161-8285-481B-983A-A8191A681D3D}" srcOrd="0" destOrd="0" parTransId="{5AEED576-0F23-4BD2-A3B5-80EBD39D8D37}" sibTransId="{3B7C54E5-FC28-4513-B399-C4A9020DF36E}"/>
    <dgm:cxn modelId="{032BB559-0266-440E-83A9-CB89FBB40E9C}" type="presOf" srcId="{3FE39060-8BD0-450A-A6AD-40630F9CE544}" destId="{5FB63A98-FFFD-4EA7-BC7F-B2AC84DFE6FC}" srcOrd="0" destOrd="0" presId="urn:microsoft.com/office/officeart/2005/8/layout/hierarchy3"/>
    <dgm:cxn modelId="{B4DC0DDD-CA5D-41A4-A67B-6FFC97524D3A}" srcId="{79FA66EC-D50E-4BCC-8977-879722D98C70}" destId="{3FE39060-8BD0-450A-A6AD-40630F9CE544}" srcOrd="1" destOrd="0" parTransId="{3BBEF311-8BF8-483A-94A4-F0838B1679F0}" sibTransId="{26C2BFA9-819A-4E9F-B7BD-0C7A5B47ED31}"/>
    <dgm:cxn modelId="{0EBFE868-EFCB-4CEE-BB61-CB4F7F96E750}" type="presOf" srcId="{B2C8B80C-7E9B-43ED-8A3E-A53464A6C422}" destId="{292FD5F3-90E9-4851-83BC-4C2C2296DF2B}" srcOrd="0" destOrd="0" presId="urn:microsoft.com/office/officeart/2005/8/layout/hierarchy3"/>
    <dgm:cxn modelId="{9BD81FBD-7844-4AB9-B95D-73A8DA7046FA}" type="presOf" srcId="{3FE39060-8BD0-450A-A6AD-40630F9CE544}" destId="{EB5D3758-2EFF-40D2-90E5-2C3B35A2469C}" srcOrd="1" destOrd="0" presId="urn:microsoft.com/office/officeart/2005/8/layout/hierarchy3"/>
    <dgm:cxn modelId="{5802B08A-B6EE-4F1B-8CC5-584D35FFAE26}" srcId="{3FE39060-8BD0-450A-A6AD-40630F9CE544}" destId="{EAC69A59-63F6-40D5-88DD-6E200EB7F58E}" srcOrd="1" destOrd="0" parTransId="{90963F4A-CADC-4B50-A896-9CB43E757378}" sibTransId="{3616EF30-3D75-4C37-B05A-952BF542ED56}"/>
    <dgm:cxn modelId="{621B9675-275E-4FD5-AC0B-76D0C8D7D8EC}" type="presOf" srcId="{8DCCA377-865E-4B0A-AFD2-B18593FC3DDA}" destId="{139D6571-7336-4727-89B2-DCF0BD184563}" srcOrd="0" destOrd="0" presId="urn:microsoft.com/office/officeart/2005/8/layout/hierarchy3"/>
    <dgm:cxn modelId="{17EB4FFC-3701-404F-BF31-D7F13EBEC08F}" srcId="{79FA66EC-D50E-4BCC-8977-879722D98C70}" destId="{8DCCA377-865E-4B0A-AFD2-B18593FC3DDA}" srcOrd="0" destOrd="0" parTransId="{5D74582C-BA07-4547-BB3A-535F74A9EEC4}" sibTransId="{C2AAA4F1-8DC4-416C-8AAD-39C62DD25611}"/>
    <dgm:cxn modelId="{1ADB493D-11DC-4326-837D-384E76765418}" type="presOf" srcId="{8DCCA377-865E-4B0A-AFD2-B18593FC3DDA}" destId="{A3899EC1-07D3-49E4-9FC0-78B0CD2F1FD9}" srcOrd="1" destOrd="0" presId="urn:microsoft.com/office/officeart/2005/8/layout/hierarchy3"/>
    <dgm:cxn modelId="{A7F5B4F6-DC84-4EAB-AA68-6836D51C4DFC}" type="presOf" srcId="{D6451161-8285-481B-983A-A8191A681D3D}" destId="{24376CFF-A043-455A-9A58-0E771198232C}" srcOrd="0" destOrd="0" presId="urn:microsoft.com/office/officeart/2005/8/layout/hierarchy3"/>
    <dgm:cxn modelId="{0B7A1B5C-F6D9-4155-A06B-BC891F0F4CC4}" type="presOf" srcId="{79FA66EC-D50E-4BCC-8977-879722D98C70}" destId="{7E4E0511-3E27-458F-999A-70D991C27482}" srcOrd="0" destOrd="0" presId="urn:microsoft.com/office/officeart/2005/8/layout/hierarchy3"/>
    <dgm:cxn modelId="{A4081E58-8614-4616-A7FB-32A8E87326DC}" type="presOf" srcId="{36B56EA0-54FF-4A4C-90E6-6786B1BB3006}" destId="{51A9D222-AF1D-4C90-A2DB-977BC77C96E0}" srcOrd="0" destOrd="0" presId="urn:microsoft.com/office/officeart/2005/8/layout/hierarchy3"/>
    <dgm:cxn modelId="{D11A3B6B-ABA9-4624-A33F-EFEE50F263ED}" type="presOf" srcId="{90963F4A-CADC-4B50-A896-9CB43E757378}" destId="{D6851DFA-B038-4DFA-8E4A-75A46B5262C9}" srcOrd="0" destOrd="0" presId="urn:microsoft.com/office/officeart/2005/8/layout/hierarchy3"/>
    <dgm:cxn modelId="{07653459-1FC6-4536-B2CD-B44407863320}" type="presParOf" srcId="{7E4E0511-3E27-458F-999A-70D991C27482}" destId="{56BD2206-A369-4A62-A71C-344A011ED7A4}" srcOrd="0" destOrd="0" presId="urn:microsoft.com/office/officeart/2005/8/layout/hierarchy3"/>
    <dgm:cxn modelId="{FBC0CF61-21A0-4265-8D41-B4AF8379E431}" type="presParOf" srcId="{56BD2206-A369-4A62-A71C-344A011ED7A4}" destId="{C3A4C633-76D5-4CAC-A1F6-B61D5C3FBF8A}" srcOrd="0" destOrd="0" presId="urn:microsoft.com/office/officeart/2005/8/layout/hierarchy3"/>
    <dgm:cxn modelId="{D76BF2F4-90A3-4228-A9B9-0FDC1862D000}" type="presParOf" srcId="{C3A4C633-76D5-4CAC-A1F6-B61D5C3FBF8A}" destId="{139D6571-7336-4727-89B2-DCF0BD184563}" srcOrd="0" destOrd="0" presId="urn:microsoft.com/office/officeart/2005/8/layout/hierarchy3"/>
    <dgm:cxn modelId="{1687577C-6BD4-421C-838A-08FB9164C9EF}" type="presParOf" srcId="{C3A4C633-76D5-4CAC-A1F6-B61D5C3FBF8A}" destId="{A3899EC1-07D3-49E4-9FC0-78B0CD2F1FD9}" srcOrd="1" destOrd="0" presId="urn:microsoft.com/office/officeart/2005/8/layout/hierarchy3"/>
    <dgm:cxn modelId="{6D3FD5D2-0D64-4895-9C79-AE622BEB0FBF}" type="presParOf" srcId="{56BD2206-A369-4A62-A71C-344A011ED7A4}" destId="{32C78B4B-AD3A-4F8C-B9A0-F8F97B1A87C3}" srcOrd="1" destOrd="0" presId="urn:microsoft.com/office/officeart/2005/8/layout/hierarchy3"/>
    <dgm:cxn modelId="{5C6960AC-3347-4240-9605-06806188BB01}" type="presParOf" srcId="{32C78B4B-AD3A-4F8C-B9A0-F8F97B1A87C3}" destId="{AE4ED7E1-1618-4D1E-B125-70EAA666A770}" srcOrd="0" destOrd="0" presId="urn:microsoft.com/office/officeart/2005/8/layout/hierarchy3"/>
    <dgm:cxn modelId="{A5658474-6B18-449C-866A-BEE1907FB9FD}" type="presParOf" srcId="{32C78B4B-AD3A-4F8C-B9A0-F8F97B1A87C3}" destId="{24376CFF-A043-455A-9A58-0E771198232C}" srcOrd="1" destOrd="0" presId="urn:microsoft.com/office/officeart/2005/8/layout/hierarchy3"/>
    <dgm:cxn modelId="{C4D1E801-FB50-4F86-AB33-E451FC22B896}" type="presParOf" srcId="{32C78B4B-AD3A-4F8C-B9A0-F8F97B1A87C3}" destId="{292FD5F3-90E9-4851-83BC-4C2C2296DF2B}" srcOrd="2" destOrd="0" presId="urn:microsoft.com/office/officeart/2005/8/layout/hierarchy3"/>
    <dgm:cxn modelId="{52EB68D7-5ED2-4EE3-8823-864E4876B98F}" type="presParOf" srcId="{32C78B4B-AD3A-4F8C-B9A0-F8F97B1A87C3}" destId="{1A358C2D-F447-4A4F-93BB-78C12876A131}" srcOrd="3" destOrd="0" presId="urn:microsoft.com/office/officeart/2005/8/layout/hierarchy3"/>
    <dgm:cxn modelId="{6A02B9B1-AAEC-4D8F-8505-E2DCAD29A48D}" type="presParOf" srcId="{7E4E0511-3E27-458F-999A-70D991C27482}" destId="{5C47B33E-DBE1-49E9-B50F-41B902CE2CD6}" srcOrd="1" destOrd="0" presId="urn:microsoft.com/office/officeart/2005/8/layout/hierarchy3"/>
    <dgm:cxn modelId="{6B1CB6E8-DF8E-464C-9238-08EEA07F4BA4}" type="presParOf" srcId="{5C47B33E-DBE1-49E9-B50F-41B902CE2CD6}" destId="{183B3230-2190-476A-A9EF-E138CC8BFFC8}" srcOrd="0" destOrd="0" presId="urn:microsoft.com/office/officeart/2005/8/layout/hierarchy3"/>
    <dgm:cxn modelId="{3B55DBB5-2514-4466-A378-E4E4B10A87FE}" type="presParOf" srcId="{183B3230-2190-476A-A9EF-E138CC8BFFC8}" destId="{5FB63A98-FFFD-4EA7-BC7F-B2AC84DFE6FC}" srcOrd="0" destOrd="0" presId="urn:microsoft.com/office/officeart/2005/8/layout/hierarchy3"/>
    <dgm:cxn modelId="{F74A646D-2D7F-4806-9F6A-F958EB8F471A}" type="presParOf" srcId="{183B3230-2190-476A-A9EF-E138CC8BFFC8}" destId="{EB5D3758-2EFF-40D2-90E5-2C3B35A2469C}" srcOrd="1" destOrd="0" presId="urn:microsoft.com/office/officeart/2005/8/layout/hierarchy3"/>
    <dgm:cxn modelId="{1943FB2F-10A0-40AC-8665-40339EE55657}" type="presParOf" srcId="{5C47B33E-DBE1-49E9-B50F-41B902CE2CD6}" destId="{28FDCD33-88D9-485D-9021-5F0C217640FF}" srcOrd="1" destOrd="0" presId="urn:microsoft.com/office/officeart/2005/8/layout/hierarchy3"/>
    <dgm:cxn modelId="{F43155C7-8A06-48EB-B7FE-FB956CAEFB52}" type="presParOf" srcId="{28FDCD33-88D9-485D-9021-5F0C217640FF}" destId="{DF560281-DEB0-4A13-9CBC-F909D0B7EC93}" srcOrd="0" destOrd="0" presId="urn:microsoft.com/office/officeart/2005/8/layout/hierarchy3"/>
    <dgm:cxn modelId="{4BC914C8-6DF6-426E-B0D2-749737E79643}" type="presParOf" srcId="{28FDCD33-88D9-485D-9021-5F0C217640FF}" destId="{51A9D222-AF1D-4C90-A2DB-977BC77C96E0}" srcOrd="1" destOrd="0" presId="urn:microsoft.com/office/officeart/2005/8/layout/hierarchy3"/>
    <dgm:cxn modelId="{3388AD4C-18C1-4699-B1C7-24D82A2335D3}" type="presParOf" srcId="{28FDCD33-88D9-485D-9021-5F0C217640FF}" destId="{D6851DFA-B038-4DFA-8E4A-75A46B5262C9}" srcOrd="2" destOrd="0" presId="urn:microsoft.com/office/officeart/2005/8/layout/hierarchy3"/>
    <dgm:cxn modelId="{4F764777-89FC-42B9-BF7B-3094B7133CEB}" type="presParOf" srcId="{28FDCD33-88D9-485D-9021-5F0C217640FF}" destId="{B1DA5475-9D26-4802-9C6F-0D1262CABB25}" srcOrd="3"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039279-B731-4FA5-A927-0412FD0A452D}" type="doc">
      <dgm:prSet loTypeId="urn:microsoft.com/office/officeart/2005/8/layout/hProcess9" loCatId="process" qsTypeId="urn:microsoft.com/office/officeart/2005/8/quickstyle/simple1" qsCatId="simple" csTypeId="urn:microsoft.com/office/officeart/2005/8/colors/accent1_2" csCatId="accent1" phldr="1"/>
      <dgm:spPr/>
    </dgm:pt>
    <dgm:pt modelId="{CA140FDA-6A6E-4043-B419-D7B7CFE14AC6}">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Removed Before 6 months </a:t>
          </a:r>
          <a:endParaRPr lang="en-US" dirty="0"/>
        </a:p>
      </dgm:t>
    </dgm:pt>
    <dgm:pt modelId="{1F11CA5A-3E2E-4332-B73A-9BC04D704D2A}" type="parTrans" cxnId="{1F787CFE-57BF-44AD-8677-2942AAF04133}">
      <dgm:prSet/>
      <dgm:spPr/>
      <dgm:t>
        <a:bodyPr/>
        <a:lstStyle/>
        <a:p>
          <a:endParaRPr lang="en-US"/>
        </a:p>
      </dgm:t>
    </dgm:pt>
    <dgm:pt modelId="{4F8AFD84-061C-4E3D-88A7-CF7375137CC4}" type="sibTrans" cxnId="{1F787CFE-57BF-44AD-8677-2942AAF04133}">
      <dgm:prSet/>
      <dgm:spPr/>
      <dgm:t>
        <a:bodyPr/>
        <a:lstStyle/>
        <a:p>
          <a:endParaRPr lang="en-US"/>
        </a:p>
      </dgm:t>
    </dgm:pt>
    <dgm:pt modelId="{3F8A94D0-D3F9-4669-BB0D-FF68526E1D11}">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Appointed day </a:t>
          </a:r>
          <a:endParaRPr lang="en-US" dirty="0"/>
        </a:p>
      </dgm:t>
    </dgm:pt>
    <dgm:pt modelId="{B8B8AB6F-52EF-4F9A-89F2-CE41427CFC01}" type="parTrans" cxnId="{81BAD28E-007D-4D76-9A52-54921FB5824F}">
      <dgm:prSet/>
      <dgm:spPr/>
      <dgm:t>
        <a:bodyPr/>
        <a:lstStyle/>
        <a:p>
          <a:endParaRPr lang="en-US"/>
        </a:p>
      </dgm:t>
    </dgm:pt>
    <dgm:pt modelId="{2AC3A57E-5FDA-4FE6-9E2D-59678E8F93B1}" type="sibTrans" cxnId="{81BAD28E-007D-4D76-9A52-54921FB5824F}">
      <dgm:prSet/>
      <dgm:spPr/>
      <dgm:t>
        <a:bodyPr/>
        <a:lstStyle/>
        <a:p>
          <a:endParaRPr lang="en-US"/>
        </a:p>
      </dgm:t>
    </dgm:pt>
    <dgm:pt modelId="{A7650BAC-C574-4412-BB17-0BB60EFC96D9}">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 returned within 6 months</a:t>
          </a:r>
          <a:endParaRPr lang="en-US" dirty="0"/>
        </a:p>
      </dgm:t>
    </dgm:pt>
    <dgm:pt modelId="{8E08FD33-42EC-4F10-96AB-80D64A5B4FB4}" type="parTrans" cxnId="{A008FBD5-4228-48AC-8F2B-2F4993403E31}">
      <dgm:prSet/>
      <dgm:spPr/>
      <dgm:t>
        <a:bodyPr/>
        <a:lstStyle/>
        <a:p>
          <a:endParaRPr lang="en-US"/>
        </a:p>
      </dgm:t>
    </dgm:pt>
    <dgm:pt modelId="{C63F29C8-8003-4F8E-8A36-8F633BA03518}" type="sibTrans" cxnId="{A008FBD5-4228-48AC-8F2B-2F4993403E31}">
      <dgm:prSet/>
      <dgm:spPr/>
      <dgm:t>
        <a:bodyPr/>
        <a:lstStyle/>
        <a:p>
          <a:endParaRPr lang="en-US"/>
        </a:p>
      </dgm:t>
    </dgm:pt>
    <dgm:pt modelId="{C128EF99-0E45-46FE-88F7-9E9038F4F974}" type="pres">
      <dgm:prSet presAssocID="{E0039279-B731-4FA5-A927-0412FD0A452D}" presName="CompostProcess" presStyleCnt="0">
        <dgm:presLayoutVars>
          <dgm:dir/>
          <dgm:resizeHandles val="exact"/>
        </dgm:presLayoutVars>
      </dgm:prSet>
      <dgm:spPr/>
    </dgm:pt>
    <dgm:pt modelId="{897A153C-CB4D-4283-83BE-06882237FA44}" type="pres">
      <dgm:prSet presAssocID="{E0039279-B731-4FA5-A927-0412FD0A452D}" presName="arrow" presStyleLbl="bgShp" presStyleIdx="0" presStyleCnt="1"/>
      <dgm:spPr/>
    </dgm:pt>
    <dgm:pt modelId="{9D03CFB8-2B91-4D59-A3CF-C13994969A9D}" type="pres">
      <dgm:prSet presAssocID="{E0039279-B731-4FA5-A927-0412FD0A452D}" presName="linearProcess" presStyleCnt="0"/>
      <dgm:spPr/>
    </dgm:pt>
    <dgm:pt modelId="{212B6222-A8D4-4837-BE0C-809411053535}" type="pres">
      <dgm:prSet presAssocID="{CA140FDA-6A6E-4043-B419-D7B7CFE14AC6}" presName="textNode" presStyleLbl="node1" presStyleIdx="0" presStyleCnt="3">
        <dgm:presLayoutVars>
          <dgm:bulletEnabled val="1"/>
        </dgm:presLayoutVars>
      </dgm:prSet>
      <dgm:spPr/>
      <dgm:t>
        <a:bodyPr/>
        <a:lstStyle/>
        <a:p>
          <a:endParaRPr lang="en-US"/>
        </a:p>
      </dgm:t>
    </dgm:pt>
    <dgm:pt modelId="{257C17EF-87FE-4EE2-A045-1EDF0CCEFABC}" type="pres">
      <dgm:prSet presAssocID="{4F8AFD84-061C-4E3D-88A7-CF7375137CC4}" presName="sibTrans" presStyleCnt="0"/>
      <dgm:spPr/>
    </dgm:pt>
    <dgm:pt modelId="{36A9AFC8-2D5E-4699-ACF4-C44896A24CA0}" type="pres">
      <dgm:prSet presAssocID="{3F8A94D0-D3F9-4669-BB0D-FF68526E1D11}" presName="textNode" presStyleLbl="node1" presStyleIdx="1" presStyleCnt="3">
        <dgm:presLayoutVars>
          <dgm:bulletEnabled val="1"/>
        </dgm:presLayoutVars>
      </dgm:prSet>
      <dgm:spPr/>
      <dgm:t>
        <a:bodyPr/>
        <a:lstStyle/>
        <a:p>
          <a:endParaRPr lang="en-US"/>
        </a:p>
      </dgm:t>
    </dgm:pt>
    <dgm:pt modelId="{A056AE89-D13F-43F6-82D8-CECBD2F06859}" type="pres">
      <dgm:prSet presAssocID="{2AC3A57E-5FDA-4FE6-9E2D-59678E8F93B1}" presName="sibTrans" presStyleCnt="0"/>
      <dgm:spPr/>
    </dgm:pt>
    <dgm:pt modelId="{4DFBFF4E-6150-4BC1-BAF9-98C763D0FFED}" type="pres">
      <dgm:prSet presAssocID="{A7650BAC-C574-4412-BB17-0BB60EFC96D9}" presName="textNode" presStyleLbl="node1" presStyleIdx="2" presStyleCnt="3">
        <dgm:presLayoutVars>
          <dgm:bulletEnabled val="1"/>
        </dgm:presLayoutVars>
      </dgm:prSet>
      <dgm:spPr/>
      <dgm:t>
        <a:bodyPr/>
        <a:lstStyle/>
        <a:p>
          <a:endParaRPr lang="en-US"/>
        </a:p>
      </dgm:t>
    </dgm:pt>
  </dgm:ptLst>
  <dgm:cxnLst>
    <dgm:cxn modelId="{BB9F4D35-C780-418A-AA2D-CB77FF44B365}" type="presOf" srcId="{CA140FDA-6A6E-4043-B419-D7B7CFE14AC6}" destId="{212B6222-A8D4-4837-BE0C-809411053535}" srcOrd="0" destOrd="0" presId="urn:microsoft.com/office/officeart/2005/8/layout/hProcess9"/>
    <dgm:cxn modelId="{5E2660AD-C8B9-4913-8600-383CA1B4C16E}" type="presOf" srcId="{E0039279-B731-4FA5-A927-0412FD0A452D}" destId="{C128EF99-0E45-46FE-88F7-9E9038F4F974}" srcOrd="0" destOrd="0" presId="urn:microsoft.com/office/officeart/2005/8/layout/hProcess9"/>
    <dgm:cxn modelId="{1F787CFE-57BF-44AD-8677-2942AAF04133}" srcId="{E0039279-B731-4FA5-A927-0412FD0A452D}" destId="{CA140FDA-6A6E-4043-B419-D7B7CFE14AC6}" srcOrd="0" destOrd="0" parTransId="{1F11CA5A-3E2E-4332-B73A-9BC04D704D2A}" sibTransId="{4F8AFD84-061C-4E3D-88A7-CF7375137CC4}"/>
    <dgm:cxn modelId="{E823E093-C76E-40A3-A8F3-137DE300141A}" type="presOf" srcId="{A7650BAC-C574-4412-BB17-0BB60EFC96D9}" destId="{4DFBFF4E-6150-4BC1-BAF9-98C763D0FFED}" srcOrd="0" destOrd="0" presId="urn:microsoft.com/office/officeart/2005/8/layout/hProcess9"/>
    <dgm:cxn modelId="{2916D1F5-B899-4D4C-BD53-DFBD1141EB44}" type="presOf" srcId="{3F8A94D0-D3F9-4669-BB0D-FF68526E1D11}" destId="{36A9AFC8-2D5E-4699-ACF4-C44896A24CA0}" srcOrd="0" destOrd="0" presId="urn:microsoft.com/office/officeart/2005/8/layout/hProcess9"/>
    <dgm:cxn modelId="{81BAD28E-007D-4D76-9A52-54921FB5824F}" srcId="{E0039279-B731-4FA5-A927-0412FD0A452D}" destId="{3F8A94D0-D3F9-4669-BB0D-FF68526E1D11}" srcOrd="1" destOrd="0" parTransId="{B8B8AB6F-52EF-4F9A-89F2-CE41427CFC01}" sibTransId="{2AC3A57E-5FDA-4FE6-9E2D-59678E8F93B1}"/>
    <dgm:cxn modelId="{A008FBD5-4228-48AC-8F2B-2F4993403E31}" srcId="{E0039279-B731-4FA5-A927-0412FD0A452D}" destId="{A7650BAC-C574-4412-BB17-0BB60EFC96D9}" srcOrd="2" destOrd="0" parTransId="{8E08FD33-42EC-4F10-96AB-80D64A5B4FB4}" sibTransId="{C63F29C8-8003-4F8E-8A36-8F633BA03518}"/>
    <dgm:cxn modelId="{CA371646-0D8B-4C36-B9CA-61E61B79A20C}" type="presParOf" srcId="{C128EF99-0E45-46FE-88F7-9E9038F4F974}" destId="{897A153C-CB4D-4283-83BE-06882237FA44}" srcOrd="0" destOrd="0" presId="urn:microsoft.com/office/officeart/2005/8/layout/hProcess9"/>
    <dgm:cxn modelId="{56830230-D62E-4400-907F-D7E6E59F6238}" type="presParOf" srcId="{C128EF99-0E45-46FE-88F7-9E9038F4F974}" destId="{9D03CFB8-2B91-4D59-A3CF-C13994969A9D}" srcOrd="1" destOrd="0" presId="urn:microsoft.com/office/officeart/2005/8/layout/hProcess9"/>
    <dgm:cxn modelId="{757F2B16-E292-46F6-A065-01280BC6121F}" type="presParOf" srcId="{9D03CFB8-2B91-4D59-A3CF-C13994969A9D}" destId="{212B6222-A8D4-4837-BE0C-809411053535}" srcOrd="0" destOrd="0" presId="urn:microsoft.com/office/officeart/2005/8/layout/hProcess9"/>
    <dgm:cxn modelId="{82E3C125-4E9F-44E9-B298-7D2E38B94EAE}" type="presParOf" srcId="{9D03CFB8-2B91-4D59-A3CF-C13994969A9D}" destId="{257C17EF-87FE-4EE2-A045-1EDF0CCEFABC}" srcOrd="1" destOrd="0" presId="urn:microsoft.com/office/officeart/2005/8/layout/hProcess9"/>
    <dgm:cxn modelId="{404D30EA-2B2F-4A26-B946-66CDF4206437}" type="presParOf" srcId="{9D03CFB8-2B91-4D59-A3CF-C13994969A9D}" destId="{36A9AFC8-2D5E-4699-ACF4-C44896A24CA0}" srcOrd="2" destOrd="0" presId="urn:microsoft.com/office/officeart/2005/8/layout/hProcess9"/>
    <dgm:cxn modelId="{5391B2E7-A269-4C87-A8B3-F3871D8006AD}" type="presParOf" srcId="{9D03CFB8-2B91-4D59-A3CF-C13994969A9D}" destId="{A056AE89-D13F-43F6-82D8-CECBD2F06859}" srcOrd="3" destOrd="0" presId="urn:microsoft.com/office/officeart/2005/8/layout/hProcess9"/>
    <dgm:cxn modelId="{99AF2786-63D1-43EF-A089-1AD19D30730E}" type="presParOf" srcId="{9D03CFB8-2B91-4D59-A3CF-C13994969A9D}" destId="{4DFBFF4E-6150-4BC1-BAF9-98C763D0FFED}" srcOrd="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039279-B731-4FA5-A927-0412FD0A452D}" type="doc">
      <dgm:prSet loTypeId="urn:microsoft.com/office/officeart/2005/8/layout/hProcess9" loCatId="process" qsTypeId="urn:microsoft.com/office/officeart/2005/8/quickstyle/simple1" qsCatId="simple" csTypeId="urn:microsoft.com/office/officeart/2005/8/colors/accent1_2" csCatId="accent1" phldr="1"/>
      <dgm:spPr/>
    </dgm:pt>
    <dgm:pt modelId="{CA140FDA-6A6E-4043-B419-D7B7CFE14AC6}">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Removed Before 6 months </a:t>
          </a:r>
          <a:endParaRPr lang="en-US" dirty="0"/>
        </a:p>
      </dgm:t>
    </dgm:pt>
    <dgm:pt modelId="{1F11CA5A-3E2E-4332-B73A-9BC04D704D2A}" type="parTrans" cxnId="{1F787CFE-57BF-44AD-8677-2942AAF04133}">
      <dgm:prSet/>
      <dgm:spPr/>
      <dgm:t>
        <a:bodyPr/>
        <a:lstStyle/>
        <a:p>
          <a:endParaRPr lang="en-US"/>
        </a:p>
      </dgm:t>
    </dgm:pt>
    <dgm:pt modelId="{4F8AFD84-061C-4E3D-88A7-CF7375137CC4}" type="sibTrans" cxnId="{1F787CFE-57BF-44AD-8677-2942AAF04133}">
      <dgm:prSet/>
      <dgm:spPr/>
      <dgm:t>
        <a:bodyPr/>
        <a:lstStyle/>
        <a:p>
          <a:endParaRPr lang="en-US"/>
        </a:p>
      </dgm:t>
    </dgm:pt>
    <dgm:pt modelId="{3F8A94D0-D3F9-4669-BB0D-FF68526E1D11}">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Appointed day </a:t>
          </a:r>
          <a:endParaRPr lang="en-US" dirty="0"/>
        </a:p>
      </dgm:t>
    </dgm:pt>
    <dgm:pt modelId="{B8B8AB6F-52EF-4F9A-89F2-CE41427CFC01}" type="parTrans" cxnId="{81BAD28E-007D-4D76-9A52-54921FB5824F}">
      <dgm:prSet/>
      <dgm:spPr/>
      <dgm:t>
        <a:bodyPr/>
        <a:lstStyle/>
        <a:p>
          <a:endParaRPr lang="en-US"/>
        </a:p>
      </dgm:t>
    </dgm:pt>
    <dgm:pt modelId="{2AC3A57E-5FDA-4FE6-9E2D-59678E8F93B1}" type="sibTrans" cxnId="{81BAD28E-007D-4D76-9A52-54921FB5824F}">
      <dgm:prSet/>
      <dgm:spPr/>
      <dgm:t>
        <a:bodyPr/>
        <a:lstStyle/>
        <a:p>
          <a:endParaRPr lang="en-US"/>
        </a:p>
      </dgm:t>
    </dgm:pt>
    <dgm:pt modelId="{A7650BAC-C574-4412-BB17-0BB60EFC96D9}">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 returned within 6 months</a:t>
          </a:r>
          <a:endParaRPr lang="en-US" dirty="0"/>
        </a:p>
      </dgm:t>
    </dgm:pt>
    <dgm:pt modelId="{8E08FD33-42EC-4F10-96AB-80D64A5B4FB4}" type="parTrans" cxnId="{A008FBD5-4228-48AC-8F2B-2F4993403E31}">
      <dgm:prSet/>
      <dgm:spPr/>
      <dgm:t>
        <a:bodyPr/>
        <a:lstStyle/>
        <a:p>
          <a:endParaRPr lang="en-US"/>
        </a:p>
      </dgm:t>
    </dgm:pt>
    <dgm:pt modelId="{C63F29C8-8003-4F8E-8A36-8F633BA03518}" type="sibTrans" cxnId="{A008FBD5-4228-48AC-8F2B-2F4993403E31}">
      <dgm:prSet/>
      <dgm:spPr/>
      <dgm:t>
        <a:bodyPr/>
        <a:lstStyle/>
        <a:p>
          <a:endParaRPr lang="en-US"/>
        </a:p>
      </dgm:t>
    </dgm:pt>
    <dgm:pt modelId="{C128EF99-0E45-46FE-88F7-9E9038F4F974}" type="pres">
      <dgm:prSet presAssocID="{E0039279-B731-4FA5-A927-0412FD0A452D}" presName="CompostProcess" presStyleCnt="0">
        <dgm:presLayoutVars>
          <dgm:dir/>
          <dgm:resizeHandles val="exact"/>
        </dgm:presLayoutVars>
      </dgm:prSet>
      <dgm:spPr/>
    </dgm:pt>
    <dgm:pt modelId="{897A153C-CB4D-4283-83BE-06882237FA44}" type="pres">
      <dgm:prSet presAssocID="{E0039279-B731-4FA5-A927-0412FD0A452D}" presName="arrow" presStyleLbl="bgShp" presStyleIdx="0" presStyleCnt="1"/>
      <dgm:spPr/>
    </dgm:pt>
    <dgm:pt modelId="{9D03CFB8-2B91-4D59-A3CF-C13994969A9D}" type="pres">
      <dgm:prSet presAssocID="{E0039279-B731-4FA5-A927-0412FD0A452D}" presName="linearProcess" presStyleCnt="0"/>
      <dgm:spPr/>
    </dgm:pt>
    <dgm:pt modelId="{212B6222-A8D4-4837-BE0C-809411053535}" type="pres">
      <dgm:prSet presAssocID="{CA140FDA-6A6E-4043-B419-D7B7CFE14AC6}" presName="textNode" presStyleLbl="node1" presStyleIdx="0" presStyleCnt="3">
        <dgm:presLayoutVars>
          <dgm:bulletEnabled val="1"/>
        </dgm:presLayoutVars>
      </dgm:prSet>
      <dgm:spPr/>
      <dgm:t>
        <a:bodyPr/>
        <a:lstStyle/>
        <a:p>
          <a:endParaRPr lang="en-US"/>
        </a:p>
      </dgm:t>
    </dgm:pt>
    <dgm:pt modelId="{257C17EF-87FE-4EE2-A045-1EDF0CCEFABC}" type="pres">
      <dgm:prSet presAssocID="{4F8AFD84-061C-4E3D-88A7-CF7375137CC4}" presName="sibTrans" presStyleCnt="0"/>
      <dgm:spPr/>
    </dgm:pt>
    <dgm:pt modelId="{36A9AFC8-2D5E-4699-ACF4-C44896A24CA0}" type="pres">
      <dgm:prSet presAssocID="{3F8A94D0-D3F9-4669-BB0D-FF68526E1D11}" presName="textNode" presStyleLbl="node1" presStyleIdx="1" presStyleCnt="3">
        <dgm:presLayoutVars>
          <dgm:bulletEnabled val="1"/>
        </dgm:presLayoutVars>
      </dgm:prSet>
      <dgm:spPr/>
      <dgm:t>
        <a:bodyPr/>
        <a:lstStyle/>
        <a:p>
          <a:endParaRPr lang="en-US"/>
        </a:p>
      </dgm:t>
    </dgm:pt>
    <dgm:pt modelId="{A056AE89-D13F-43F6-82D8-CECBD2F06859}" type="pres">
      <dgm:prSet presAssocID="{2AC3A57E-5FDA-4FE6-9E2D-59678E8F93B1}" presName="sibTrans" presStyleCnt="0"/>
      <dgm:spPr/>
    </dgm:pt>
    <dgm:pt modelId="{4DFBFF4E-6150-4BC1-BAF9-98C763D0FFED}" type="pres">
      <dgm:prSet presAssocID="{A7650BAC-C574-4412-BB17-0BB60EFC96D9}" presName="textNode" presStyleLbl="node1" presStyleIdx="2" presStyleCnt="3">
        <dgm:presLayoutVars>
          <dgm:bulletEnabled val="1"/>
        </dgm:presLayoutVars>
      </dgm:prSet>
      <dgm:spPr/>
      <dgm:t>
        <a:bodyPr/>
        <a:lstStyle/>
        <a:p>
          <a:endParaRPr lang="en-US"/>
        </a:p>
      </dgm:t>
    </dgm:pt>
  </dgm:ptLst>
  <dgm:cxnLst>
    <dgm:cxn modelId="{48AD8C80-0802-4D89-AEC3-A3672C94D66A}" type="presOf" srcId="{3F8A94D0-D3F9-4669-BB0D-FF68526E1D11}" destId="{36A9AFC8-2D5E-4699-ACF4-C44896A24CA0}" srcOrd="0" destOrd="0" presId="urn:microsoft.com/office/officeart/2005/8/layout/hProcess9"/>
    <dgm:cxn modelId="{BFD98807-9EE6-4CA6-BA2D-D07EB4210B19}" type="presOf" srcId="{A7650BAC-C574-4412-BB17-0BB60EFC96D9}" destId="{4DFBFF4E-6150-4BC1-BAF9-98C763D0FFED}" srcOrd="0" destOrd="0" presId="urn:microsoft.com/office/officeart/2005/8/layout/hProcess9"/>
    <dgm:cxn modelId="{5531F665-5B74-41B7-B788-3C8256DADB15}" type="presOf" srcId="{E0039279-B731-4FA5-A927-0412FD0A452D}" destId="{C128EF99-0E45-46FE-88F7-9E9038F4F974}" srcOrd="0" destOrd="0" presId="urn:microsoft.com/office/officeart/2005/8/layout/hProcess9"/>
    <dgm:cxn modelId="{3B60F990-E4DC-4E28-BA44-B8E8A2BBD6EA}" type="presOf" srcId="{CA140FDA-6A6E-4043-B419-D7B7CFE14AC6}" destId="{212B6222-A8D4-4837-BE0C-809411053535}" srcOrd="0" destOrd="0" presId="urn:microsoft.com/office/officeart/2005/8/layout/hProcess9"/>
    <dgm:cxn modelId="{1F787CFE-57BF-44AD-8677-2942AAF04133}" srcId="{E0039279-B731-4FA5-A927-0412FD0A452D}" destId="{CA140FDA-6A6E-4043-B419-D7B7CFE14AC6}" srcOrd="0" destOrd="0" parTransId="{1F11CA5A-3E2E-4332-B73A-9BC04D704D2A}" sibTransId="{4F8AFD84-061C-4E3D-88A7-CF7375137CC4}"/>
    <dgm:cxn modelId="{81BAD28E-007D-4D76-9A52-54921FB5824F}" srcId="{E0039279-B731-4FA5-A927-0412FD0A452D}" destId="{3F8A94D0-D3F9-4669-BB0D-FF68526E1D11}" srcOrd="1" destOrd="0" parTransId="{B8B8AB6F-52EF-4F9A-89F2-CE41427CFC01}" sibTransId="{2AC3A57E-5FDA-4FE6-9E2D-59678E8F93B1}"/>
    <dgm:cxn modelId="{A008FBD5-4228-48AC-8F2B-2F4993403E31}" srcId="{E0039279-B731-4FA5-A927-0412FD0A452D}" destId="{A7650BAC-C574-4412-BB17-0BB60EFC96D9}" srcOrd="2" destOrd="0" parTransId="{8E08FD33-42EC-4F10-96AB-80D64A5B4FB4}" sibTransId="{C63F29C8-8003-4F8E-8A36-8F633BA03518}"/>
    <dgm:cxn modelId="{592F7ABB-C2DC-4873-8991-95E064638556}" type="presParOf" srcId="{C128EF99-0E45-46FE-88F7-9E9038F4F974}" destId="{897A153C-CB4D-4283-83BE-06882237FA44}" srcOrd="0" destOrd="0" presId="urn:microsoft.com/office/officeart/2005/8/layout/hProcess9"/>
    <dgm:cxn modelId="{C1C3228F-EAF4-4970-B605-9E0FFC3A0FF8}" type="presParOf" srcId="{C128EF99-0E45-46FE-88F7-9E9038F4F974}" destId="{9D03CFB8-2B91-4D59-A3CF-C13994969A9D}" srcOrd="1" destOrd="0" presId="urn:microsoft.com/office/officeart/2005/8/layout/hProcess9"/>
    <dgm:cxn modelId="{A6CB51E5-15C2-4157-A918-446C65170AB0}" type="presParOf" srcId="{9D03CFB8-2B91-4D59-A3CF-C13994969A9D}" destId="{212B6222-A8D4-4837-BE0C-809411053535}" srcOrd="0" destOrd="0" presId="urn:microsoft.com/office/officeart/2005/8/layout/hProcess9"/>
    <dgm:cxn modelId="{8FB71C39-4119-475A-AA4F-36AC62381B98}" type="presParOf" srcId="{9D03CFB8-2B91-4D59-A3CF-C13994969A9D}" destId="{257C17EF-87FE-4EE2-A045-1EDF0CCEFABC}" srcOrd="1" destOrd="0" presId="urn:microsoft.com/office/officeart/2005/8/layout/hProcess9"/>
    <dgm:cxn modelId="{9B843B95-0BF5-4A17-9A73-326827A40F00}" type="presParOf" srcId="{9D03CFB8-2B91-4D59-A3CF-C13994969A9D}" destId="{36A9AFC8-2D5E-4699-ACF4-C44896A24CA0}" srcOrd="2" destOrd="0" presId="urn:microsoft.com/office/officeart/2005/8/layout/hProcess9"/>
    <dgm:cxn modelId="{31866A34-6ECF-4088-BE50-E1767D844DB1}" type="presParOf" srcId="{9D03CFB8-2B91-4D59-A3CF-C13994969A9D}" destId="{A056AE89-D13F-43F6-82D8-CECBD2F06859}" srcOrd="3" destOrd="0" presId="urn:microsoft.com/office/officeart/2005/8/layout/hProcess9"/>
    <dgm:cxn modelId="{CEB676B6-AC96-4822-B464-530752C577FA}" type="presParOf" srcId="{9D03CFB8-2B91-4D59-A3CF-C13994969A9D}" destId="{4DFBFF4E-6150-4BC1-BAF9-98C763D0FFED}" srcOrd="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4E5CB9-6905-4BB5-9AB9-F7EC830B7E9C}"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C8F7B7A4-4F1E-4A04-A9FC-BC7C9EE02A7F}">
      <dgm:prSet phldrT="[Text]"/>
      <dgm:spPr/>
      <dgm:t>
        <a:bodyPr/>
        <a:lstStyle/>
        <a:p>
          <a:r>
            <a:rPr lang="en-US" dirty="0" smtClean="0"/>
            <a:t>RETURN REVISED </a:t>
          </a:r>
          <a:endParaRPr lang="en-US" dirty="0"/>
        </a:p>
      </dgm:t>
    </dgm:pt>
    <dgm:pt modelId="{383C60D1-BBCB-4BBA-A3CD-F2ABFCC4B990}" type="parTrans" cxnId="{D9BAFDCE-2B1B-4017-A939-EFB7D16F4A50}">
      <dgm:prSet/>
      <dgm:spPr/>
      <dgm:t>
        <a:bodyPr/>
        <a:lstStyle/>
        <a:p>
          <a:endParaRPr lang="en-US"/>
        </a:p>
      </dgm:t>
    </dgm:pt>
    <dgm:pt modelId="{DB409A1F-A975-446B-B7E7-6D96475CBEF2}" type="sibTrans" cxnId="{D9BAFDCE-2B1B-4017-A939-EFB7D16F4A50}">
      <dgm:prSet/>
      <dgm:spPr/>
      <dgm:t>
        <a:bodyPr/>
        <a:lstStyle/>
        <a:p>
          <a:endParaRPr lang="en-US"/>
        </a:p>
      </dgm:t>
    </dgm:pt>
    <dgm:pt modelId="{B1D5A484-CDD4-43DA-A0E9-47C85B03F409}">
      <dgm:prSet phldrT="[Text]"/>
      <dgm:spPr/>
      <dgm:t>
        <a:bodyPr/>
        <a:lstStyle/>
        <a:p>
          <a:r>
            <a:rPr lang="en-US" dirty="0" smtClean="0"/>
            <a:t>RECOVERY</a:t>
          </a:r>
          <a:endParaRPr lang="en-US" dirty="0"/>
        </a:p>
      </dgm:t>
    </dgm:pt>
    <dgm:pt modelId="{40F1D790-0DC6-4AB9-8A70-9481384156A7}" type="parTrans" cxnId="{C87EA46A-D17A-43EE-9F0D-ECF8B6DF0B68}">
      <dgm:prSet/>
      <dgm:spPr/>
      <dgm:t>
        <a:bodyPr/>
        <a:lstStyle/>
        <a:p>
          <a:endParaRPr lang="en-US"/>
        </a:p>
      </dgm:t>
    </dgm:pt>
    <dgm:pt modelId="{7C9D25AB-C32A-4215-A72E-33B2B9835922}" type="sibTrans" cxnId="{C87EA46A-D17A-43EE-9F0D-ECF8B6DF0B68}">
      <dgm:prSet/>
      <dgm:spPr/>
      <dgm:t>
        <a:bodyPr/>
        <a:lstStyle/>
        <a:p>
          <a:endParaRPr lang="en-US"/>
        </a:p>
      </dgm:t>
    </dgm:pt>
    <dgm:pt modelId="{EC30EA70-83B0-4A5C-9F48-4BB002FE450D}">
      <dgm:prSet phldrT="[Text]"/>
      <dgm:spPr/>
      <dgm:t>
        <a:bodyPr/>
        <a:lstStyle/>
        <a:p>
          <a:r>
            <a:rPr lang="en-US" dirty="0" smtClean="0"/>
            <a:t>REFUND</a:t>
          </a:r>
          <a:endParaRPr lang="en-US" dirty="0"/>
        </a:p>
      </dgm:t>
    </dgm:pt>
    <dgm:pt modelId="{34C75E98-8215-4418-9487-2E38DF05340D}" type="parTrans" cxnId="{95C90DFD-8B77-4AF1-8261-F92D16914D56}">
      <dgm:prSet/>
      <dgm:spPr/>
      <dgm:t>
        <a:bodyPr/>
        <a:lstStyle/>
        <a:p>
          <a:endParaRPr lang="en-US"/>
        </a:p>
      </dgm:t>
    </dgm:pt>
    <dgm:pt modelId="{BFAC3D96-97AE-4887-B096-CB35AA027052}" type="sibTrans" cxnId="{95C90DFD-8B77-4AF1-8261-F92D16914D56}">
      <dgm:prSet/>
      <dgm:spPr/>
      <dgm:t>
        <a:bodyPr/>
        <a:lstStyle/>
        <a:p>
          <a:endParaRPr lang="en-US"/>
        </a:p>
      </dgm:t>
    </dgm:pt>
    <dgm:pt modelId="{5B623E61-4CAF-4D7D-8B88-8F6FEDF8C71A}" type="pres">
      <dgm:prSet presAssocID="{AA4E5CB9-6905-4BB5-9AB9-F7EC830B7E9C}" presName="hierChild1" presStyleCnt="0">
        <dgm:presLayoutVars>
          <dgm:orgChart val="1"/>
          <dgm:chPref val="1"/>
          <dgm:dir/>
          <dgm:animOne val="branch"/>
          <dgm:animLvl val="lvl"/>
          <dgm:resizeHandles/>
        </dgm:presLayoutVars>
      </dgm:prSet>
      <dgm:spPr/>
      <dgm:t>
        <a:bodyPr/>
        <a:lstStyle/>
        <a:p>
          <a:endParaRPr lang="en-US"/>
        </a:p>
      </dgm:t>
    </dgm:pt>
    <dgm:pt modelId="{EE710782-E250-439A-9CF6-CF9928964339}" type="pres">
      <dgm:prSet presAssocID="{C8F7B7A4-4F1E-4A04-A9FC-BC7C9EE02A7F}" presName="hierRoot1" presStyleCnt="0">
        <dgm:presLayoutVars>
          <dgm:hierBranch val="init"/>
        </dgm:presLayoutVars>
      </dgm:prSet>
      <dgm:spPr/>
    </dgm:pt>
    <dgm:pt modelId="{BBC3A477-B31A-49FA-A130-4847872728E9}" type="pres">
      <dgm:prSet presAssocID="{C8F7B7A4-4F1E-4A04-A9FC-BC7C9EE02A7F}" presName="rootComposite1" presStyleCnt="0"/>
      <dgm:spPr/>
    </dgm:pt>
    <dgm:pt modelId="{CBA3166E-A409-4D74-AD32-78E7E6002440}" type="pres">
      <dgm:prSet presAssocID="{C8F7B7A4-4F1E-4A04-A9FC-BC7C9EE02A7F}" presName="rootText1" presStyleLbl="node0" presStyleIdx="0" presStyleCnt="1">
        <dgm:presLayoutVars>
          <dgm:chPref val="3"/>
        </dgm:presLayoutVars>
      </dgm:prSet>
      <dgm:spPr/>
      <dgm:t>
        <a:bodyPr/>
        <a:lstStyle/>
        <a:p>
          <a:endParaRPr lang="en-US"/>
        </a:p>
      </dgm:t>
    </dgm:pt>
    <dgm:pt modelId="{4A553DF8-69B3-40C1-B602-6A725055F137}" type="pres">
      <dgm:prSet presAssocID="{C8F7B7A4-4F1E-4A04-A9FC-BC7C9EE02A7F}" presName="rootConnector1" presStyleLbl="node1" presStyleIdx="0" presStyleCnt="0"/>
      <dgm:spPr/>
      <dgm:t>
        <a:bodyPr/>
        <a:lstStyle/>
        <a:p>
          <a:endParaRPr lang="en-US"/>
        </a:p>
      </dgm:t>
    </dgm:pt>
    <dgm:pt modelId="{F7D59273-4983-421C-B091-9EEBF6F1A34A}" type="pres">
      <dgm:prSet presAssocID="{C8F7B7A4-4F1E-4A04-A9FC-BC7C9EE02A7F}" presName="hierChild2" presStyleCnt="0"/>
      <dgm:spPr/>
    </dgm:pt>
    <dgm:pt modelId="{2CBC1C6B-273B-4E23-B254-1D6DEB9012AC}" type="pres">
      <dgm:prSet presAssocID="{40F1D790-0DC6-4AB9-8A70-9481384156A7}" presName="Name37" presStyleLbl="parChTrans1D2" presStyleIdx="0" presStyleCnt="2"/>
      <dgm:spPr/>
      <dgm:t>
        <a:bodyPr/>
        <a:lstStyle/>
        <a:p>
          <a:endParaRPr lang="en-US"/>
        </a:p>
      </dgm:t>
    </dgm:pt>
    <dgm:pt modelId="{BE50CDDE-25E0-4C93-B595-F4A322D07ADD}" type="pres">
      <dgm:prSet presAssocID="{B1D5A484-CDD4-43DA-A0E9-47C85B03F409}" presName="hierRoot2" presStyleCnt="0">
        <dgm:presLayoutVars>
          <dgm:hierBranch val="init"/>
        </dgm:presLayoutVars>
      </dgm:prSet>
      <dgm:spPr/>
    </dgm:pt>
    <dgm:pt modelId="{83DB47C4-A298-4994-B52E-A927231FA1FB}" type="pres">
      <dgm:prSet presAssocID="{B1D5A484-CDD4-43DA-A0E9-47C85B03F409}" presName="rootComposite" presStyleCnt="0"/>
      <dgm:spPr/>
    </dgm:pt>
    <dgm:pt modelId="{105913E7-12E0-49E7-9CAE-21E60BA7C04A}" type="pres">
      <dgm:prSet presAssocID="{B1D5A484-CDD4-43DA-A0E9-47C85B03F409}" presName="rootText" presStyleLbl="node2" presStyleIdx="0" presStyleCnt="2">
        <dgm:presLayoutVars>
          <dgm:chPref val="3"/>
        </dgm:presLayoutVars>
      </dgm:prSet>
      <dgm:spPr/>
      <dgm:t>
        <a:bodyPr/>
        <a:lstStyle/>
        <a:p>
          <a:endParaRPr lang="en-US"/>
        </a:p>
      </dgm:t>
    </dgm:pt>
    <dgm:pt modelId="{F203FA9A-80E6-4D10-8374-D3B72913250E}" type="pres">
      <dgm:prSet presAssocID="{B1D5A484-CDD4-43DA-A0E9-47C85B03F409}" presName="rootConnector" presStyleLbl="node2" presStyleIdx="0" presStyleCnt="2"/>
      <dgm:spPr/>
      <dgm:t>
        <a:bodyPr/>
        <a:lstStyle/>
        <a:p>
          <a:endParaRPr lang="en-US"/>
        </a:p>
      </dgm:t>
    </dgm:pt>
    <dgm:pt modelId="{80B0A8BB-0947-439E-9D64-8B20FBAA0254}" type="pres">
      <dgm:prSet presAssocID="{B1D5A484-CDD4-43DA-A0E9-47C85B03F409}" presName="hierChild4" presStyleCnt="0"/>
      <dgm:spPr/>
    </dgm:pt>
    <dgm:pt modelId="{D561310E-BB55-4A0F-8186-F61F960F1FCC}" type="pres">
      <dgm:prSet presAssocID="{B1D5A484-CDD4-43DA-A0E9-47C85B03F409}" presName="hierChild5" presStyleCnt="0"/>
      <dgm:spPr/>
    </dgm:pt>
    <dgm:pt modelId="{26DB90D0-0DE7-456F-BF28-D4FA79F66194}" type="pres">
      <dgm:prSet presAssocID="{34C75E98-8215-4418-9487-2E38DF05340D}" presName="Name37" presStyleLbl="parChTrans1D2" presStyleIdx="1" presStyleCnt="2"/>
      <dgm:spPr/>
      <dgm:t>
        <a:bodyPr/>
        <a:lstStyle/>
        <a:p>
          <a:endParaRPr lang="en-US"/>
        </a:p>
      </dgm:t>
    </dgm:pt>
    <dgm:pt modelId="{F7904330-28DA-4841-8560-1B81E540F011}" type="pres">
      <dgm:prSet presAssocID="{EC30EA70-83B0-4A5C-9F48-4BB002FE450D}" presName="hierRoot2" presStyleCnt="0">
        <dgm:presLayoutVars>
          <dgm:hierBranch val="init"/>
        </dgm:presLayoutVars>
      </dgm:prSet>
      <dgm:spPr/>
    </dgm:pt>
    <dgm:pt modelId="{2F891543-7CFE-466D-8A30-5BDE30511B03}" type="pres">
      <dgm:prSet presAssocID="{EC30EA70-83B0-4A5C-9F48-4BB002FE450D}" presName="rootComposite" presStyleCnt="0"/>
      <dgm:spPr/>
    </dgm:pt>
    <dgm:pt modelId="{709181F0-3D03-45B1-9F95-5F06E6419499}" type="pres">
      <dgm:prSet presAssocID="{EC30EA70-83B0-4A5C-9F48-4BB002FE450D}" presName="rootText" presStyleLbl="node2" presStyleIdx="1" presStyleCnt="2">
        <dgm:presLayoutVars>
          <dgm:chPref val="3"/>
        </dgm:presLayoutVars>
      </dgm:prSet>
      <dgm:spPr/>
      <dgm:t>
        <a:bodyPr/>
        <a:lstStyle/>
        <a:p>
          <a:endParaRPr lang="en-US"/>
        </a:p>
      </dgm:t>
    </dgm:pt>
    <dgm:pt modelId="{35944E61-703E-4BB2-89F6-B6DC3A61BB63}" type="pres">
      <dgm:prSet presAssocID="{EC30EA70-83B0-4A5C-9F48-4BB002FE450D}" presName="rootConnector" presStyleLbl="node2" presStyleIdx="1" presStyleCnt="2"/>
      <dgm:spPr/>
      <dgm:t>
        <a:bodyPr/>
        <a:lstStyle/>
        <a:p>
          <a:endParaRPr lang="en-US"/>
        </a:p>
      </dgm:t>
    </dgm:pt>
    <dgm:pt modelId="{84A8B423-4F30-4CB8-B556-75497B3C6D57}" type="pres">
      <dgm:prSet presAssocID="{EC30EA70-83B0-4A5C-9F48-4BB002FE450D}" presName="hierChild4" presStyleCnt="0"/>
      <dgm:spPr/>
    </dgm:pt>
    <dgm:pt modelId="{2C4174F1-3A68-43B8-9295-B69CB495B663}" type="pres">
      <dgm:prSet presAssocID="{EC30EA70-83B0-4A5C-9F48-4BB002FE450D}" presName="hierChild5" presStyleCnt="0"/>
      <dgm:spPr/>
    </dgm:pt>
    <dgm:pt modelId="{94ADE512-90AD-458E-90AB-9B70049CEED4}" type="pres">
      <dgm:prSet presAssocID="{C8F7B7A4-4F1E-4A04-A9FC-BC7C9EE02A7F}" presName="hierChild3" presStyleCnt="0"/>
      <dgm:spPr/>
    </dgm:pt>
  </dgm:ptLst>
  <dgm:cxnLst>
    <dgm:cxn modelId="{BBF5BFCA-E949-4D2E-83F2-1254114F59F9}" type="presOf" srcId="{EC30EA70-83B0-4A5C-9F48-4BB002FE450D}" destId="{35944E61-703E-4BB2-89F6-B6DC3A61BB63}" srcOrd="1" destOrd="0" presId="urn:microsoft.com/office/officeart/2005/8/layout/orgChart1"/>
    <dgm:cxn modelId="{F06C95BE-33FB-4006-AF43-DCB5BD5C42B4}" type="presOf" srcId="{AA4E5CB9-6905-4BB5-9AB9-F7EC830B7E9C}" destId="{5B623E61-4CAF-4D7D-8B88-8F6FEDF8C71A}" srcOrd="0" destOrd="0" presId="urn:microsoft.com/office/officeart/2005/8/layout/orgChart1"/>
    <dgm:cxn modelId="{D9BAFDCE-2B1B-4017-A939-EFB7D16F4A50}" srcId="{AA4E5CB9-6905-4BB5-9AB9-F7EC830B7E9C}" destId="{C8F7B7A4-4F1E-4A04-A9FC-BC7C9EE02A7F}" srcOrd="0" destOrd="0" parTransId="{383C60D1-BBCB-4BBA-A3CD-F2ABFCC4B990}" sibTransId="{DB409A1F-A975-446B-B7E7-6D96475CBEF2}"/>
    <dgm:cxn modelId="{0B552684-F5FC-4B3C-9964-F8275C1220D7}" type="presOf" srcId="{B1D5A484-CDD4-43DA-A0E9-47C85B03F409}" destId="{105913E7-12E0-49E7-9CAE-21E60BA7C04A}" srcOrd="0" destOrd="0" presId="urn:microsoft.com/office/officeart/2005/8/layout/orgChart1"/>
    <dgm:cxn modelId="{50E08984-F926-47E2-9106-FC9844CAFEA7}" type="presOf" srcId="{34C75E98-8215-4418-9487-2E38DF05340D}" destId="{26DB90D0-0DE7-456F-BF28-D4FA79F66194}" srcOrd="0" destOrd="0" presId="urn:microsoft.com/office/officeart/2005/8/layout/orgChart1"/>
    <dgm:cxn modelId="{1DCEBE84-C3A6-4D7D-85DC-C9A89D7A2974}" type="presOf" srcId="{C8F7B7A4-4F1E-4A04-A9FC-BC7C9EE02A7F}" destId="{CBA3166E-A409-4D74-AD32-78E7E6002440}" srcOrd="0" destOrd="0" presId="urn:microsoft.com/office/officeart/2005/8/layout/orgChart1"/>
    <dgm:cxn modelId="{51481E24-E56F-4F9E-84A2-C4FB5116B422}" type="presOf" srcId="{EC30EA70-83B0-4A5C-9F48-4BB002FE450D}" destId="{709181F0-3D03-45B1-9F95-5F06E6419499}" srcOrd="0" destOrd="0" presId="urn:microsoft.com/office/officeart/2005/8/layout/orgChart1"/>
    <dgm:cxn modelId="{CA1A42D0-793C-445F-8922-F4C51D843DBC}" type="presOf" srcId="{B1D5A484-CDD4-43DA-A0E9-47C85B03F409}" destId="{F203FA9A-80E6-4D10-8374-D3B72913250E}" srcOrd="1" destOrd="0" presId="urn:microsoft.com/office/officeart/2005/8/layout/orgChart1"/>
    <dgm:cxn modelId="{1810510E-7365-4AD7-8ACE-13DEF5DBA572}" type="presOf" srcId="{C8F7B7A4-4F1E-4A04-A9FC-BC7C9EE02A7F}" destId="{4A553DF8-69B3-40C1-B602-6A725055F137}" srcOrd="1" destOrd="0" presId="urn:microsoft.com/office/officeart/2005/8/layout/orgChart1"/>
    <dgm:cxn modelId="{A84F4114-F73D-433D-AE18-B041857CA2F1}" type="presOf" srcId="{40F1D790-0DC6-4AB9-8A70-9481384156A7}" destId="{2CBC1C6B-273B-4E23-B254-1D6DEB9012AC}" srcOrd="0" destOrd="0" presId="urn:microsoft.com/office/officeart/2005/8/layout/orgChart1"/>
    <dgm:cxn modelId="{95C90DFD-8B77-4AF1-8261-F92D16914D56}" srcId="{C8F7B7A4-4F1E-4A04-A9FC-BC7C9EE02A7F}" destId="{EC30EA70-83B0-4A5C-9F48-4BB002FE450D}" srcOrd="1" destOrd="0" parTransId="{34C75E98-8215-4418-9487-2E38DF05340D}" sibTransId="{BFAC3D96-97AE-4887-B096-CB35AA027052}"/>
    <dgm:cxn modelId="{C87EA46A-D17A-43EE-9F0D-ECF8B6DF0B68}" srcId="{C8F7B7A4-4F1E-4A04-A9FC-BC7C9EE02A7F}" destId="{B1D5A484-CDD4-43DA-A0E9-47C85B03F409}" srcOrd="0" destOrd="0" parTransId="{40F1D790-0DC6-4AB9-8A70-9481384156A7}" sibTransId="{7C9D25AB-C32A-4215-A72E-33B2B9835922}"/>
    <dgm:cxn modelId="{28CFB52A-F29F-4994-8B40-9B3F3B1F6983}" type="presParOf" srcId="{5B623E61-4CAF-4D7D-8B88-8F6FEDF8C71A}" destId="{EE710782-E250-439A-9CF6-CF9928964339}" srcOrd="0" destOrd="0" presId="urn:microsoft.com/office/officeart/2005/8/layout/orgChart1"/>
    <dgm:cxn modelId="{BEF636B3-7881-4906-A2D9-3B4754065BA4}" type="presParOf" srcId="{EE710782-E250-439A-9CF6-CF9928964339}" destId="{BBC3A477-B31A-49FA-A130-4847872728E9}" srcOrd="0" destOrd="0" presId="urn:microsoft.com/office/officeart/2005/8/layout/orgChart1"/>
    <dgm:cxn modelId="{EC92F942-5C77-4D9C-A502-593FAB8D8AB3}" type="presParOf" srcId="{BBC3A477-B31A-49FA-A130-4847872728E9}" destId="{CBA3166E-A409-4D74-AD32-78E7E6002440}" srcOrd="0" destOrd="0" presId="urn:microsoft.com/office/officeart/2005/8/layout/orgChart1"/>
    <dgm:cxn modelId="{14264A3F-4B5A-4146-AE52-33570F23629B}" type="presParOf" srcId="{BBC3A477-B31A-49FA-A130-4847872728E9}" destId="{4A553DF8-69B3-40C1-B602-6A725055F137}" srcOrd="1" destOrd="0" presId="urn:microsoft.com/office/officeart/2005/8/layout/orgChart1"/>
    <dgm:cxn modelId="{A1CD636E-676A-4E60-84E2-BBED393E3A99}" type="presParOf" srcId="{EE710782-E250-439A-9CF6-CF9928964339}" destId="{F7D59273-4983-421C-B091-9EEBF6F1A34A}" srcOrd="1" destOrd="0" presId="urn:microsoft.com/office/officeart/2005/8/layout/orgChart1"/>
    <dgm:cxn modelId="{C01DD1CF-BAB6-4D4F-85F5-082886E6B3D2}" type="presParOf" srcId="{F7D59273-4983-421C-B091-9EEBF6F1A34A}" destId="{2CBC1C6B-273B-4E23-B254-1D6DEB9012AC}" srcOrd="0" destOrd="0" presId="urn:microsoft.com/office/officeart/2005/8/layout/orgChart1"/>
    <dgm:cxn modelId="{F47E7826-1DC0-499A-91E4-D90766B70F91}" type="presParOf" srcId="{F7D59273-4983-421C-B091-9EEBF6F1A34A}" destId="{BE50CDDE-25E0-4C93-B595-F4A322D07ADD}" srcOrd="1" destOrd="0" presId="urn:microsoft.com/office/officeart/2005/8/layout/orgChart1"/>
    <dgm:cxn modelId="{F1211176-7C82-4DFE-96E2-F5FB05F5861A}" type="presParOf" srcId="{BE50CDDE-25E0-4C93-B595-F4A322D07ADD}" destId="{83DB47C4-A298-4994-B52E-A927231FA1FB}" srcOrd="0" destOrd="0" presId="urn:microsoft.com/office/officeart/2005/8/layout/orgChart1"/>
    <dgm:cxn modelId="{7448DD21-AEE5-40CE-922C-FF2ED4D82B68}" type="presParOf" srcId="{83DB47C4-A298-4994-B52E-A927231FA1FB}" destId="{105913E7-12E0-49E7-9CAE-21E60BA7C04A}" srcOrd="0" destOrd="0" presId="urn:microsoft.com/office/officeart/2005/8/layout/orgChart1"/>
    <dgm:cxn modelId="{38F0FFF9-5031-44AB-BC9D-D9A5E006A957}" type="presParOf" srcId="{83DB47C4-A298-4994-B52E-A927231FA1FB}" destId="{F203FA9A-80E6-4D10-8374-D3B72913250E}" srcOrd="1" destOrd="0" presId="urn:microsoft.com/office/officeart/2005/8/layout/orgChart1"/>
    <dgm:cxn modelId="{F7606122-B0AA-4E52-8838-DFDF618117EE}" type="presParOf" srcId="{BE50CDDE-25E0-4C93-B595-F4A322D07ADD}" destId="{80B0A8BB-0947-439E-9D64-8B20FBAA0254}" srcOrd="1" destOrd="0" presId="urn:microsoft.com/office/officeart/2005/8/layout/orgChart1"/>
    <dgm:cxn modelId="{39D18459-B645-4C4E-97CA-4EB2DE4C2AAC}" type="presParOf" srcId="{BE50CDDE-25E0-4C93-B595-F4A322D07ADD}" destId="{D561310E-BB55-4A0F-8186-F61F960F1FCC}" srcOrd="2" destOrd="0" presId="urn:microsoft.com/office/officeart/2005/8/layout/orgChart1"/>
    <dgm:cxn modelId="{74E8E16D-9AC2-4061-A17B-208B69C32029}" type="presParOf" srcId="{F7D59273-4983-421C-B091-9EEBF6F1A34A}" destId="{26DB90D0-0DE7-456F-BF28-D4FA79F66194}" srcOrd="2" destOrd="0" presId="urn:microsoft.com/office/officeart/2005/8/layout/orgChart1"/>
    <dgm:cxn modelId="{0B029948-1940-40C2-9D91-82DB9AA986D9}" type="presParOf" srcId="{F7D59273-4983-421C-B091-9EEBF6F1A34A}" destId="{F7904330-28DA-4841-8560-1B81E540F011}" srcOrd="3" destOrd="0" presId="urn:microsoft.com/office/officeart/2005/8/layout/orgChart1"/>
    <dgm:cxn modelId="{4E9CC3C0-FE9B-433E-8C9B-28B0F6E9648B}" type="presParOf" srcId="{F7904330-28DA-4841-8560-1B81E540F011}" destId="{2F891543-7CFE-466D-8A30-5BDE30511B03}" srcOrd="0" destOrd="0" presId="urn:microsoft.com/office/officeart/2005/8/layout/orgChart1"/>
    <dgm:cxn modelId="{58703F51-2CDC-4E7B-B21D-E24E9D7F6D45}" type="presParOf" srcId="{2F891543-7CFE-466D-8A30-5BDE30511B03}" destId="{709181F0-3D03-45B1-9F95-5F06E6419499}" srcOrd="0" destOrd="0" presId="urn:microsoft.com/office/officeart/2005/8/layout/orgChart1"/>
    <dgm:cxn modelId="{8B3AA2D2-361A-4690-9D69-65B77257E7B6}" type="presParOf" srcId="{2F891543-7CFE-466D-8A30-5BDE30511B03}" destId="{35944E61-703E-4BB2-89F6-B6DC3A61BB63}" srcOrd="1" destOrd="0" presId="urn:microsoft.com/office/officeart/2005/8/layout/orgChart1"/>
    <dgm:cxn modelId="{5DEA8290-28A8-4399-BC3B-40290FE703CA}" type="presParOf" srcId="{F7904330-28DA-4841-8560-1B81E540F011}" destId="{84A8B423-4F30-4CB8-B556-75497B3C6D57}" srcOrd="1" destOrd="0" presId="urn:microsoft.com/office/officeart/2005/8/layout/orgChart1"/>
    <dgm:cxn modelId="{61777ED4-0048-4DF8-926F-072A7983F251}" type="presParOf" srcId="{F7904330-28DA-4841-8560-1B81E540F011}" destId="{2C4174F1-3A68-43B8-9295-B69CB495B663}" srcOrd="2" destOrd="0" presId="urn:microsoft.com/office/officeart/2005/8/layout/orgChart1"/>
    <dgm:cxn modelId="{780757AA-D7E2-475E-98F5-5E64AB6C9F9A}" type="presParOf" srcId="{EE710782-E250-439A-9CF6-CF9928964339}" destId="{94ADE512-90AD-458E-90AB-9B70049CEED4}"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866F2C-0062-44BC-A669-3449825394B6}" type="doc">
      <dgm:prSet loTypeId="urn:microsoft.com/office/officeart/2005/8/layout/process1" loCatId="process" qsTypeId="urn:microsoft.com/office/officeart/2005/8/quickstyle/simple1" qsCatId="simple" csTypeId="urn:microsoft.com/office/officeart/2005/8/colors/colorful5" csCatId="colorful" phldr="1"/>
      <dgm:spPr/>
    </dgm:pt>
    <dgm:pt modelId="{564A259C-18BB-4E95-81B1-59FD86712FC3}">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200" dirty="0" smtClean="0"/>
            <a:t>SUPPLIER</a:t>
          </a:r>
          <a:endParaRPr lang="en-US" sz="3200" dirty="0"/>
        </a:p>
      </dgm:t>
    </dgm:pt>
    <dgm:pt modelId="{EF38D081-D80E-41BB-8090-C2FF1A32C596}" type="parTrans" cxnId="{2A23CB63-5FC2-4C37-AF71-A3EADFBF745A}">
      <dgm:prSet/>
      <dgm:spPr/>
      <dgm:t>
        <a:bodyPr/>
        <a:lstStyle/>
        <a:p>
          <a:endParaRPr lang="en-US"/>
        </a:p>
      </dgm:t>
    </dgm:pt>
    <dgm:pt modelId="{7E39ECE0-3B7F-4A27-B169-7B5BCF4F3D22}" type="sibTrans" cxnId="{2A23CB63-5FC2-4C37-AF71-A3EADFBF745A}">
      <dgm:prSet/>
      <dgm:spPr/>
      <dgm:t>
        <a:bodyPr/>
        <a:lstStyle/>
        <a:p>
          <a:endParaRPr lang="en-US"/>
        </a:p>
      </dgm:t>
    </dgm:pt>
    <dgm:pt modelId="{62E674BC-6EEE-462D-A1D2-38E08B4D579F}">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400" b="1" dirty="0" smtClean="0"/>
            <a:t>RECIPIENT</a:t>
          </a:r>
          <a:endParaRPr lang="en-US" sz="2400" b="1" dirty="0"/>
        </a:p>
      </dgm:t>
    </dgm:pt>
    <dgm:pt modelId="{81FD233B-068C-4B1A-A310-3BE8BC51DD49}" type="parTrans" cxnId="{1D77F8DE-2609-4F8E-857A-2F13A43FC484}">
      <dgm:prSet/>
      <dgm:spPr/>
      <dgm:t>
        <a:bodyPr/>
        <a:lstStyle/>
        <a:p>
          <a:endParaRPr lang="en-US"/>
        </a:p>
      </dgm:t>
    </dgm:pt>
    <dgm:pt modelId="{9DCADA4F-C166-4C39-9732-8F1B99157775}" type="sibTrans" cxnId="{1D77F8DE-2609-4F8E-857A-2F13A43FC484}">
      <dgm:prSet/>
      <dgm:spPr/>
      <dgm:t>
        <a:bodyPr/>
        <a:lstStyle/>
        <a:p>
          <a:endParaRPr lang="en-US"/>
        </a:p>
      </dgm:t>
    </dgm:pt>
    <dgm:pt modelId="{59715994-3AAE-4F42-ABFB-DCEBF2ECC34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t>TRANSPORTER</a:t>
          </a:r>
          <a:endParaRPr lang="en-US" sz="2000" b="1" dirty="0"/>
        </a:p>
      </dgm:t>
    </dgm:pt>
    <dgm:pt modelId="{A82A0E30-A442-4CD7-993B-51013374D02C}" type="sibTrans" cxnId="{7C6C25B4-85C2-4368-BBF2-5066102FC346}">
      <dgm:prSet/>
      <dgm:spPr/>
      <dgm:t>
        <a:bodyPr/>
        <a:lstStyle/>
        <a:p>
          <a:endParaRPr lang="en-US"/>
        </a:p>
      </dgm:t>
    </dgm:pt>
    <dgm:pt modelId="{EA643D8C-927A-4625-A3DE-383BBB6C8531}" type="parTrans" cxnId="{7C6C25B4-85C2-4368-BBF2-5066102FC346}">
      <dgm:prSet/>
      <dgm:spPr/>
      <dgm:t>
        <a:bodyPr/>
        <a:lstStyle/>
        <a:p>
          <a:endParaRPr lang="en-US"/>
        </a:p>
      </dgm:t>
    </dgm:pt>
    <dgm:pt modelId="{A30E764A-B655-419C-BB6A-E0AE9F383CD0}" type="pres">
      <dgm:prSet presAssocID="{9E866F2C-0062-44BC-A669-3449825394B6}" presName="Name0" presStyleCnt="0">
        <dgm:presLayoutVars>
          <dgm:dir/>
          <dgm:resizeHandles val="exact"/>
        </dgm:presLayoutVars>
      </dgm:prSet>
      <dgm:spPr/>
    </dgm:pt>
    <dgm:pt modelId="{15C09C6C-D4FE-4C87-B9D6-B0C505E0D031}" type="pres">
      <dgm:prSet presAssocID="{564A259C-18BB-4E95-81B1-59FD86712FC3}" presName="node" presStyleLbl="node1" presStyleIdx="0" presStyleCnt="3" custScaleX="115715">
        <dgm:presLayoutVars>
          <dgm:bulletEnabled val="1"/>
        </dgm:presLayoutVars>
      </dgm:prSet>
      <dgm:spPr/>
      <dgm:t>
        <a:bodyPr/>
        <a:lstStyle/>
        <a:p>
          <a:endParaRPr lang="en-IN"/>
        </a:p>
      </dgm:t>
    </dgm:pt>
    <dgm:pt modelId="{B4D92EBB-0296-4E41-8340-9E8025F7D1A1}" type="pres">
      <dgm:prSet presAssocID="{7E39ECE0-3B7F-4A27-B169-7B5BCF4F3D22}" presName="sibTrans" presStyleLbl="sibTrans2D1" presStyleIdx="0" presStyleCnt="2" custAng="818237" custLinFactNeighborX="-26512" custLinFactNeighborY="66454"/>
      <dgm:spPr/>
      <dgm:t>
        <a:bodyPr/>
        <a:lstStyle/>
        <a:p>
          <a:endParaRPr lang="en-IN"/>
        </a:p>
      </dgm:t>
    </dgm:pt>
    <dgm:pt modelId="{EC9C9D59-DEC0-4A58-B7F3-BADC2C38A2A2}" type="pres">
      <dgm:prSet presAssocID="{7E39ECE0-3B7F-4A27-B169-7B5BCF4F3D22}" presName="connectorText" presStyleLbl="sibTrans2D1" presStyleIdx="0" presStyleCnt="2"/>
      <dgm:spPr/>
      <dgm:t>
        <a:bodyPr/>
        <a:lstStyle/>
        <a:p>
          <a:endParaRPr lang="en-IN"/>
        </a:p>
      </dgm:t>
    </dgm:pt>
    <dgm:pt modelId="{C2918E73-159F-42E6-9E9A-3F8CD6CDA7B4}" type="pres">
      <dgm:prSet presAssocID="{59715994-3AAE-4F42-ABFB-DCEBF2ECC344}" presName="node" presStyleLbl="node1" presStyleIdx="1" presStyleCnt="3" custScaleX="123016" custScaleY="44238" custLinFactNeighborX="-31443" custLinFactNeighborY="-69570">
        <dgm:presLayoutVars>
          <dgm:bulletEnabled val="1"/>
        </dgm:presLayoutVars>
      </dgm:prSet>
      <dgm:spPr/>
      <dgm:t>
        <a:bodyPr/>
        <a:lstStyle/>
        <a:p>
          <a:endParaRPr lang="en-US"/>
        </a:p>
      </dgm:t>
    </dgm:pt>
    <dgm:pt modelId="{C63FC6B2-DF7B-4A0D-BEB0-154762C2C182}" type="pres">
      <dgm:prSet presAssocID="{A82A0E30-A442-4CD7-993B-51013374D02C}" presName="sibTrans" presStyleLbl="sibTrans2D1" presStyleIdx="1" presStyleCnt="2" custAng="20938800" custLinFactNeighborX="25910" custLinFactNeighborY="72416"/>
      <dgm:spPr/>
      <dgm:t>
        <a:bodyPr/>
        <a:lstStyle/>
        <a:p>
          <a:endParaRPr lang="en-IN"/>
        </a:p>
      </dgm:t>
    </dgm:pt>
    <dgm:pt modelId="{8605BE39-0DD6-4468-9A8D-E1F80B43D290}" type="pres">
      <dgm:prSet presAssocID="{A82A0E30-A442-4CD7-993B-51013374D02C}" presName="connectorText" presStyleLbl="sibTrans2D1" presStyleIdx="1" presStyleCnt="2"/>
      <dgm:spPr/>
      <dgm:t>
        <a:bodyPr/>
        <a:lstStyle/>
        <a:p>
          <a:endParaRPr lang="en-IN"/>
        </a:p>
      </dgm:t>
    </dgm:pt>
    <dgm:pt modelId="{0DC90B34-F4F0-4464-A446-6FDB01995D19}" type="pres">
      <dgm:prSet presAssocID="{62E674BC-6EEE-462D-A1D2-38E08B4D579F}" presName="node" presStyleLbl="node1" presStyleIdx="2" presStyleCnt="3" custLinFactNeighborX="-7218">
        <dgm:presLayoutVars>
          <dgm:bulletEnabled val="1"/>
        </dgm:presLayoutVars>
      </dgm:prSet>
      <dgm:spPr/>
      <dgm:t>
        <a:bodyPr/>
        <a:lstStyle/>
        <a:p>
          <a:endParaRPr lang="en-US"/>
        </a:p>
      </dgm:t>
    </dgm:pt>
  </dgm:ptLst>
  <dgm:cxnLst>
    <dgm:cxn modelId="{6992F9D2-72FF-46DD-B45A-7EB240EC2BBE}" type="presOf" srcId="{59715994-3AAE-4F42-ABFB-DCEBF2ECC344}" destId="{C2918E73-159F-42E6-9E9A-3F8CD6CDA7B4}" srcOrd="0" destOrd="0" presId="urn:microsoft.com/office/officeart/2005/8/layout/process1"/>
    <dgm:cxn modelId="{D770A494-8792-44BB-A84B-8E5E1E37DC3A}" type="presOf" srcId="{564A259C-18BB-4E95-81B1-59FD86712FC3}" destId="{15C09C6C-D4FE-4C87-B9D6-B0C505E0D031}" srcOrd="0" destOrd="0" presId="urn:microsoft.com/office/officeart/2005/8/layout/process1"/>
    <dgm:cxn modelId="{790D1058-5125-4FBE-86EC-CD1018CA6B1F}" type="presOf" srcId="{A82A0E30-A442-4CD7-993B-51013374D02C}" destId="{8605BE39-0DD6-4468-9A8D-E1F80B43D290}" srcOrd="1" destOrd="0" presId="urn:microsoft.com/office/officeart/2005/8/layout/process1"/>
    <dgm:cxn modelId="{3969838C-14B9-4135-BF83-DB72B49E4A17}" type="presOf" srcId="{A82A0E30-A442-4CD7-993B-51013374D02C}" destId="{C63FC6B2-DF7B-4A0D-BEB0-154762C2C182}" srcOrd="0" destOrd="0" presId="urn:microsoft.com/office/officeart/2005/8/layout/process1"/>
    <dgm:cxn modelId="{5FBBACD2-CC69-4B04-B63A-6BAFDF6B9E2E}" type="presOf" srcId="{7E39ECE0-3B7F-4A27-B169-7B5BCF4F3D22}" destId="{EC9C9D59-DEC0-4A58-B7F3-BADC2C38A2A2}" srcOrd="1" destOrd="0" presId="urn:microsoft.com/office/officeart/2005/8/layout/process1"/>
    <dgm:cxn modelId="{7C6C25B4-85C2-4368-BBF2-5066102FC346}" srcId="{9E866F2C-0062-44BC-A669-3449825394B6}" destId="{59715994-3AAE-4F42-ABFB-DCEBF2ECC344}" srcOrd="1" destOrd="0" parTransId="{EA643D8C-927A-4625-A3DE-383BBB6C8531}" sibTransId="{A82A0E30-A442-4CD7-993B-51013374D02C}"/>
    <dgm:cxn modelId="{1D77F8DE-2609-4F8E-857A-2F13A43FC484}" srcId="{9E866F2C-0062-44BC-A669-3449825394B6}" destId="{62E674BC-6EEE-462D-A1D2-38E08B4D579F}" srcOrd="2" destOrd="0" parTransId="{81FD233B-068C-4B1A-A310-3BE8BC51DD49}" sibTransId="{9DCADA4F-C166-4C39-9732-8F1B99157775}"/>
    <dgm:cxn modelId="{C7F3FE6E-B625-4DCB-B8C6-4E1121199041}" type="presOf" srcId="{62E674BC-6EEE-462D-A1D2-38E08B4D579F}" destId="{0DC90B34-F4F0-4464-A446-6FDB01995D19}" srcOrd="0" destOrd="0" presId="urn:microsoft.com/office/officeart/2005/8/layout/process1"/>
    <dgm:cxn modelId="{2A23CB63-5FC2-4C37-AF71-A3EADFBF745A}" srcId="{9E866F2C-0062-44BC-A669-3449825394B6}" destId="{564A259C-18BB-4E95-81B1-59FD86712FC3}" srcOrd="0" destOrd="0" parTransId="{EF38D081-D80E-41BB-8090-C2FF1A32C596}" sibTransId="{7E39ECE0-3B7F-4A27-B169-7B5BCF4F3D22}"/>
    <dgm:cxn modelId="{ACBCD35A-8893-408D-975C-89F929BFDA47}" type="presOf" srcId="{7E39ECE0-3B7F-4A27-B169-7B5BCF4F3D22}" destId="{B4D92EBB-0296-4E41-8340-9E8025F7D1A1}" srcOrd="0" destOrd="0" presId="urn:microsoft.com/office/officeart/2005/8/layout/process1"/>
    <dgm:cxn modelId="{95312729-87E6-47F6-AB8B-64723F8CCC2D}" type="presOf" srcId="{9E866F2C-0062-44BC-A669-3449825394B6}" destId="{A30E764A-B655-419C-BB6A-E0AE9F383CD0}" srcOrd="0" destOrd="0" presId="urn:microsoft.com/office/officeart/2005/8/layout/process1"/>
    <dgm:cxn modelId="{D06488AD-3F57-49DF-9917-1C8D474F5DD1}" type="presParOf" srcId="{A30E764A-B655-419C-BB6A-E0AE9F383CD0}" destId="{15C09C6C-D4FE-4C87-B9D6-B0C505E0D031}" srcOrd="0" destOrd="0" presId="urn:microsoft.com/office/officeart/2005/8/layout/process1"/>
    <dgm:cxn modelId="{3D0D1B56-7737-416A-AE7E-A2A4B1FDE7F1}" type="presParOf" srcId="{A30E764A-B655-419C-BB6A-E0AE9F383CD0}" destId="{B4D92EBB-0296-4E41-8340-9E8025F7D1A1}" srcOrd="1" destOrd="0" presId="urn:microsoft.com/office/officeart/2005/8/layout/process1"/>
    <dgm:cxn modelId="{AD0D6D9C-F71F-452A-9EA2-33F310B550F5}" type="presParOf" srcId="{B4D92EBB-0296-4E41-8340-9E8025F7D1A1}" destId="{EC9C9D59-DEC0-4A58-B7F3-BADC2C38A2A2}" srcOrd="0" destOrd="0" presId="urn:microsoft.com/office/officeart/2005/8/layout/process1"/>
    <dgm:cxn modelId="{5B2C26C9-D50B-493A-8557-0221620311E1}" type="presParOf" srcId="{A30E764A-B655-419C-BB6A-E0AE9F383CD0}" destId="{C2918E73-159F-42E6-9E9A-3F8CD6CDA7B4}" srcOrd="2" destOrd="0" presId="urn:microsoft.com/office/officeart/2005/8/layout/process1"/>
    <dgm:cxn modelId="{5353E5DB-A0F7-465B-8887-4F89B4B50061}" type="presParOf" srcId="{A30E764A-B655-419C-BB6A-E0AE9F383CD0}" destId="{C63FC6B2-DF7B-4A0D-BEB0-154762C2C182}" srcOrd="3" destOrd="0" presId="urn:microsoft.com/office/officeart/2005/8/layout/process1"/>
    <dgm:cxn modelId="{B4CDDCF1-E575-4C0E-BB4F-DB2FFDF2FD5A}" type="presParOf" srcId="{C63FC6B2-DF7B-4A0D-BEB0-154762C2C182}" destId="{8605BE39-0DD6-4468-9A8D-E1F80B43D290}" srcOrd="0" destOrd="0" presId="urn:microsoft.com/office/officeart/2005/8/layout/process1"/>
    <dgm:cxn modelId="{47FCE516-3E6D-4CD7-9B84-495F786B5C8E}" type="presParOf" srcId="{A30E764A-B655-419C-BB6A-E0AE9F383CD0}" destId="{0DC90B34-F4F0-4464-A446-6FDB01995D19}" srcOrd="4" destOrd="0" presId="urn:microsoft.com/office/officeart/2005/8/layout/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AFEAB-CBF7-4917-91C8-B18735DFFC34}" type="doc">
      <dgm:prSet loTypeId="urn:microsoft.com/office/officeart/2005/8/layout/process1" loCatId="process" qsTypeId="urn:microsoft.com/office/officeart/2005/8/quickstyle/simple1" qsCatId="simple" csTypeId="urn:microsoft.com/office/officeart/2005/8/colors/accent1_2" csCatId="accent1" phldr="1"/>
      <dgm:spPr/>
    </dgm:pt>
    <dgm:pt modelId="{093A2F85-8DA7-437B-9903-C57BCB1D92CF}">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a:t>SUB CONTRACTOR</a:t>
          </a:r>
        </a:p>
      </dgm:t>
    </dgm:pt>
    <dgm:pt modelId="{B35013F9-D4AB-428C-AC3E-56F40CB6EC45}" type="parTrans" cxnId="{62F31E43-DFE0-4119-86EF-4879755B7481}">
      <dgm:prSet/>
      <dgm:spPr/>
      <dgm:t>
        <a:bodyPr/>
        <a:lstStyle/>
        <a:p>
          <a:endParaRPr lang="en-US"/>
        </a:p>
      </dgm:t>
    </dgm:pt>
    <dgm:pt modelId="{04E29A78-C58E-4B6F-81AD-BBAE4EB53AFC}" type="sibTrans" cxnId="{62F31E43-DFE0-4119-86EF-4879755B7481}">
      <dgm:prSet/>
      <dgm:spPr/>
      <dgm:t>
        <a:bodyPr/>
        <a:lstStyle/>
        <a:p>
          <a:endParaRPr lang="en-US"/>
        </a:p>
      </dgm:t>
    </dgm:pt>
    <dgm:pt modelId="{58108615-1AE2-432D-AF52-D7B0E982695C}">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a:t>MAIN CONTRACTOR</a:t>
          </a:r>
        </a:p>
      </dgm:t>
    </dgm:pt>
    <dgm:pt modelId="{BFF0339A-3A94-43A9-8C98-628EEAB62F74}" type="parTrans" cxnId="{A171D4F3-9C34-4682-B0C8-880C25D6DEC2}">
      <dgm:prSet/>
      <dgm:spPr/>
      <dgm:t>
        <a:bodyPr/>
        <a:lstStyle/>
        <a:p>
          <a:endParaRPr lang="en-US"/>
        </a:p>
      </dgm:t>
    </dgm:pt>
    <dgm:pt modelId="{6C5AD942-3202-4AEA-8673-5B0A4F4A7996}" type="sibTrans" cxnId="{A171D4F3-9C34-4682-B0C8-880C25D6DEC2}">
      <dgm:prSet/>
      <dgm:spPr/>
      <dgm:t>
        <a:bodyPr/>
        <a:lstStyle/>
        <a:p>
          <a:endParaRPr lang="en-US"/>
        </a:p>
      </dgm:t>
    </dgm:pt>
    <dgm:pt modelId="{A2F74FF7-CC9B-4157-9C18-75EB6DC232B6}">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a:t>Immovable properties</a:t>
          </a:r>
        </a:p>
      </dgm:t>
    </dgm:pt>
    <dgm:pt modelId="{2F41AF93-79EA-46E3-801A-805E76C34898}" type="parTrans" cxnId="{AE300E4B-5EF4-45B1-A0AB-FF43975FC166}">
      <dgm:prSet/>
      <dgm:spPr/>
      <dgm:t>
        <a:bodyPr/>
        <a:lstStyle/>
        <a:p>
          <a:endParaRPr lang="en-US"/>
        </a:p>
      </dgm:t>
    </dgm:pt>
    <dgm:pt modelId="{962F3F5B-5F79-4C01-8F91-A1C520F32C58}" type="sibTrans" cxnId="{AE300E4B-5EF4-45B1-A0AB-FF43975FC166}">
      <dgm:prSet/>
      <dgm:spPr/>
      <dgm:t>
        <a:bodyPr/>
        <a:lstStyle/>
        <a:p>
          <a:endParaRPr lang="en-US"/>
        </a:p>
      </dgm:t>
    </dgm:pt>
    <dgm:pt modelId="{6F59C330-7089-444C-BE79-09D87640A312}" type="pres">
      <dgm:prSet presAssocID="{680AFEAB-CBF7-4917-91C8-B18735DFFC34}" presName="Name0" presStyleCnt="0">
        <dgm:presLayoutVars>
          <dgm:dir/>
          <dgm:resizeHandles val="exact"/>
        </dgm:presLayoutVars>
      </dgm:prSet>
      <dgm:spPr/>
    </dgm:pt>
    <dgm:pt modelId="{114AB1DF-DA09-485D-9026-0EDF648CC9E6}" type="pres">
      <dgm:prSet presAssocID="{093A2F85-8DA7-437B-9903-C57BCB1D92CF}" presName="node" presStyleLbl="node1" presStyleIdx="0" presStyleCnt="3">
        <dgm:presLayoutVars>
          <dgm:bulletEnabled val="1"/>
        </dgm:presLayoutVars>
      </dgm:prSet>
      <dgm:spPr/>
      <dgm:t>
        <a:bodyPr/>
        <a:lstStyle/>
        <a:p>
          <a:endParaRPr lang="en-US"/>
        </a:p>
      </dgm:t>
    </dgm:pt>
    <dgm:pt modelId="{51354E0A-1978-4495-B053-DA7505899E77}" type="pres">
      <dgm:prSet presAssocID="{04E29A78-C58E-4B6F-81AD-BBAE4EB53AFC}" presName="sibTrans" presStyleLbl="sibTrans2D1" presStyleIdx="0" presStyleCnt="2"/>
      <dgm:spPr/>
      <dgm:t>
        <a:bodyPr/>
        <a:lstStyle/>
        <a:p>
          <a:endParaRPr lang="en-US"/>
        </a:p>
      </dgm:t>
    </dgm:pt>
    <dgm:pt modelId="{EB8FA3F9-CF42-48DA-9C29-D7C3A789AF99}" type="pres">
      <dgm:prSet presAssocID="{04E29A78-C58E-4B6F-81AD-BBAE4EB53AFC}" presName="connectorText" presStyleLbl="sibTrans2D1" presStyleIdx="0" presStyleCnt="2"/>
      <dgm:spPr/>
      <dgm:t>
        <a:bodyPr/>
        <a:lstStyle/>
        <a:p>
          <a:endParaRPr lang="en-US"/>
        </a:p>
      </dgm:t>
    </dgm:pt>
    <dgm:pt modelId="{F145FD8C-1B15-4E20-8720-5F18A317BA68}" type="pres">
      <dgm:prSet presAssocID="{58108615-1AE2-432D-AF52-D7B0E982695C}" presName="node" presStyleLbl="node1" presStyleIdx="1" presStyleCnt="3">
        <dgm:presLayoutVars>
          <dgm:bulletEnabled val="1"/>
        </dgm:presLayoutVars>
      </dgm:prSet>
      <dgm:spPr/>
      <dgm:t>
        <a:bodyPr/>
        <a:lstStyle/>
        <a:p>
          <a:endParaRPr lang="en-US"/>
        </a:p>
      </dgm:t>
    </dgm:pt>
    <dgm:pt modelId="{B495A311-CF3D-4FD4-9948-87ADDABB6A32}" type="pres">
      <dgm:prSet presAssocID="{6C5AD942-3202-4AEA-8673-5B0A4F4A7996}" presName="sibTrans" presStyleLbl="sibTrans2D1" presStyleIdx="1" presStyleCnt="2"/>
      <dgm:spPr/>
      <dgm:t>
        <a:bodyPr/>
        <a:lstStyle/>
        <a:p>
          <a:endParaRPr lang="en-US"/>
        </a:p>
      </dgm:t>
    </dgm:pt>
    <dgm:pt modelId="{66D0B971-A6A3-46C6-901D-47EA76C1F3C1}" type="pres">
      <dgm:prSet presAssocID="{6C5AD942-3202-4AEA-8673-5B0A4F4A7996}" presName="connectorText" presStyleLbl="sibTrans2D1" presStyleIdx="1" presStyleCnt="2"/>
      <dgm:spPr/>
      <dgm:t>
        <a:bodyPr/>
        <a:lstStyle/>
        <a:p>
          <a:endParaRPr lang="en-US"/>
        </a:p>
      </dgm:t>
    </dgm:pt>
    <dgm:pt modelId="{E6071A99-5F7C-44A9-BD5C-1C34F2F270F5}" type="pres">
      <dgm:prSet presAssocID="{A2F74FF7-CC9B-4157-9C18-75EB6DC232B6}" presName="node" presStyleLbl="node1" presStyleIdx="2" presStyleCnt="3">
        <dgm:presLayoutVars>
          <dgm:bulletEnabled val="1"/>
        </dgm:presLayoutVars>
      </dgm:prSet>
      <dgm:spPr/>
      <dgm:t>
        <a:bodyPr/>
        <a:lstStyle/>
        <a:p>
          <a:endParaRPr lang="en-US"/>
        </a:p>
      </dgm:t>
    </dgm:pt>
  </dgm:ptLst>
  <dgm:cxnLst>
    <dgm:cxn modelId="{D6DA630E-A857-4A1F-8CB1-A343675AD660}" type="presOf" srcId="{04E29A78-C58E-4B6F-81AD-BBAE4EB53AFC}" destId="{51354E0A-1978-4495-B053-DA7505899E77}" srcOrd="0" destOrd="0" presId="urn:microsoft.com/office/officeart/2005/8/layout/process1"/>
    <dgm:cxn modelId="{AE300E4B-5EF4-45B1-A0AB-FF43975FC166}" srcId="{680AFEAB-CBF7-4917-91C8-B18735DFFC34}" destId="{A2F74FF7-CC9B-4157-9C18-75EB6DC232B6}" srcOrd="2" destOrd="0" parTransId="{2F41AF93-79EA-46E3-801A-805E76C34898}" sibTransId="{962F3F5B-5F79-4C01-8F91-A1C520F32C58}"/>
    <dgm:cxn modelId="{4A61B9D9-75AE-458C-8A3D-E15B2429DB35}" type="presOf" srcId="{6C5AD942-3202-4AEA-8673-5B0A4F4A7996}" destId="{B495A311-CF3D-4FD4-9948-87ADDABB6A32}" srcOrd="0" destOrd="0" presId="urn:microsoft.com/office/officeart/2005/8/layout/process1"/>
    <dgm:cxn modelId="{A171D4F3-9C34-4682-B0C8-880C25D6DEC2}" srcId="{680AFEAB-CBF7-4917-91C8-B18735DFFC34}" destId="{58108615-1AE2-432D-AF52-D7B0E982695C}" srcOrd="1" destOrd="0" parTransId="{BFF0339A-3A94-43A9-8C98-628EEAB62F74}" sibTransId="{6C5AD942-3202-4AEA-8673-5B0A4F4A7996}"/>
    <dgm:cxn modelId="{3097FA37-93AF-427F-9BA8-DD9CFFB7C93B}" type="presOf" srcId="{58108615-1AE2-432D-AF52-D7B0E982695C}" destId="{F145FD8C-1B15-4E20-8720-5F18A317BA68}" srcOrd="0" destOrd="0" presId="urn:microsoft.com/office/officeart/2005/8/layout/process1"/>
    <dgm:cxn modelId="{2C3960A2-EDE7-479F-AAE6-4627F5081498}" type="presOf" srcId="{A2F74FF7-CC9B-4157-9C18-75EB6DC232B6}" destId="{E6071A99-5F7C-44A9-BD5C-1C34F2F270F5}" srcOrd="0" destOrd="0" presId="urn:microsoft.com/office/officeart/2005/8/layout/process1"/>
    <dgm:cxn modelId="{3E06937D-EEAC-4537-8128-A85B396CBD7F}" type="presOf" srcId="{680AFEAB-CBF7-4917-91C8-B18735DFFC34}" destId="{6F59C330-7089-444C-BE79-09D87640A312}" srcOrd="0" destOrd="0" presId="urn:microsoft.com/office/officeart/2005/8/layout/process1"/>
    <dgm:cxn modelId="{D43EA140-ED3E-4628-A2DE-9E7D3F8BB18F}" type="presOf" srcId="{093A2F85-8DA7-437B-9903-C57BCB1D92CF}" destId="{114AB1DF-DA09-485D-9026-0EDF648CC9E6}" srcOrd="0" destOrd="0" presId="urn:microsoft.com/office/officeart/2005/8/layout/process1"/>
    <dgm:cxn modelId="{5D2D60C6-FDDF-431B-B534-166C888FFC42}" type="presOf" srcId="{6C5AD942-3202-4AEA-8673-5B0A4F4A7996}" destId="{66D0B971-A6A3-46C6-901D-47EA76C1F3C1}" srcOrd="1" destOrd="0" presId="urn:microsoft.com/office/officeart/2005/8/layout/process1"/>
    <dgm:cxn modelId="{62F31E43-DFE0-4119-86EF-4879755B7481}" srcId="{680AFEAB-CBF7-4917-91C8-B18735DFFC34}" destId="{093A2F85-8DA7-437B-9903-C57BCB1D92CF}" srcOrd="0" destOrd="0" parTransId="{B35013F9-D4AB-428C-AC3E-56F40CB6EC45}" sibTransId="{04E29A78-C58E-4B6F-81AD-BBAE4EB53AFC}"/>
    <dgm:cxn modelId="{7F491918-5AE9-456B-90A8-17984ACB65CA}" type="presOf" srcId="{04E29A78-C58E-4B6F-81AD-BBAE4EB53AFC}" destId="{EB8FA3F9-CF42-48DA-9C29-D7C3A789AF99}" srcOrd="1" destOrd="0" presId="urn:microsoft.com/office/officeart/2005/8/layout/process1"/>
    <dgm:cxn modelId="{0BF4471A-4DBF-4B02-9BC0-8642FF813C9E}" type="presParOf" srcId="{6F59C330-7089-444C-BE79-09D87640A312}" destId="{114AB1DF-DA09-485D-9026-0EDF648CC9E6}" srcOrd="0" destOrd="0" presId="urn:microsoft.com/office/officeart/2005/8/layout/process1"/>
    <dgm:cxn modelId="{761744B2-D1FA-4129-A14B-BFC62DE42171}" type="presParOf" srcId="{6F59C330-7089-444C-BE79-09D87640A312}" destId="{51354E0A-1978-4495-B053-DA7505899E77}" srcOrd="1" destOrd="0" presId="urn:microsoft.com/office/officeart/2005/8/layout/process1"/>
    <dgm:cxn modelId="{B157D259-DF3B-4BA6-A314-66E35F6E0FD1}" type="presParOf" srcId="{51354E0A-1978-4495-B053-DA7505899E77}" destId="{EB8FA3F9-CF42-48DA-9C29-D7C3A789AF99}" srcOrd="0" destOrd="0" presId="urn:microsoft.com/office/officeart/2005/8/layout/process1"/>
    <dgm:cxn modelId="{CCB75380-DD9D-4E0F-8E8E-38C16EEDBCDD}" type="presParOf" srcId="{6F59C330-7089-444C-BE79-09D87640A312}" destId="{F145FD8C-1B15-4E20-8720-5F18A317BA68}" srcOrd="2" destOrd="0" presId="urn:microsoft.com/office/officeart/2005/8/layout/process1"/>
    <dgm:cxn modelId="{7B702146-9228-436B-9DED-AA4E3FD0816A}" type="presParOf" srcId="{6F59C330-7089-444C-BE79-09D87640A312}" destId="{B495A311-CF3D-4FD4-9948-87ADDABB6A32}" srcOrd="3" destOrd="0" presId="urn:microsoft.com/office/officeart/2005/8/layout/process1"/>
    <dgm:cxn modelId="{FF450DA1-DAEA-42BC-B2DB-B51A7F8CB4B3}" type="presParOf" srcId="{B495A311-CF3D-4FD4-9948-87ADDABB6A32}" destId="{66D0B971-A6A3-46C6-901D-47EA76C1F3C1}" srcOrd="0" destOrd="0" presId="urn:microsoft.com/office/officeart/2005/8/layout/process1"/>
    <dgm:cxn modelId="{662B3194-2E8A-4821-A312-D489D0DBF4DA}" type="presParOf" srcId="{6F59C330-7089-444C-BE79-09D87640A312}" destId="{E6071A99-5F7C-44A9-BD5C-1C34F2F270F5}"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63968-F86A-4F8F-8452-427E268AAFD2}"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62698CE7-AF4C-429D-8116-F6FC983AE0E4}">
      <dgm:prSet phldrT="[Text]"/>
      <dgm:spPr/>
      <dgm:t>
        <a:bodyPr/>
        <a:lstStyle/>
        <a:p>
          <a:r>
            <a:rPr lang="en-US" dirty="0" smtClean="0"/>
            <a:t>IGST</a:t>
          </a:r>
          <a:endParaRPr lang="en-US" dirty="0"/>
        </a:p>
      </dgm:t>
    </dgm:pt>
    <dgm:pt modelId="{06E4EB05-DE85-48D4-83EA-2A9AADD8A21C}" type="parTrans" cxnId="{2D298DC3-A127-470C-B0AC-CE494509608A}">
      <dgm:prSet/>
      <dgm:spPr/>
      <dgm:t>
        <a:bodyPr/>
        <a:lstStyle/>
        <a:p>
          <a:endParaRPr lang="en-US"/>
        </a:p>
      </dgm:t>
    </dgm:pt>
    <dgm:pt modelId="{54F494B1-4F6B-4DE4-B5DB-F680D4B43D45}" type="sibTrans" cxnId="{2D298DC3-A127-470C-B0AC-CE494509608A}">
      <dgm:prSet/>
      <dgm:spPr/>
      <dgm:t>
        <a:bodyPr/>
        <a:lstStyle/>
        <a:p>
          <a:endParaRPr lang="en-US"/>
        </a:p>
      </dgm:t>
    </dgm:pt>
    <dgm:pt modelId="{214C05FC-108F-41E3-862B-B2C7566F271A}">
      <dgm:prSet phldrT="[Text]"/>
      <dgm:spPr/>
      <dgm:t>
        <a:bodyPr/>
        <a:lstStyle/>
        <a:p>
          <a:r>
            <a:rPr lang="en-US" dirty="0" smtClean="0"/>
            <a:t>CGST</a:t>
          </a:r>
          <a:endParaRPr lang="en-US" dirty="0"/>
        </a:p>
      </dgm:t>
    </dgm:pt>
    <dgm:pt modelId="{9DE089C6-0473-4D10-8834-FD605933DAB8}" type="parTrans" cxnId="{C29B52BC-370F-47D1-9672-9D86B45734F7}">
      <dgm:prSet/>
      <dgm:spPr/>
      <dgm:t>
        <a:bodyPr/>
        <a:lstStyle/>
        <a:p>
          <a:endParaRPr lang="en-US"/>
        </a:p>
      </dgm:t>
    </dgm:pt>
    <dgm:pt modelId="{B0C9376B-A488-44FA-9621-4586C863F180}" type="sibTrans" cxnId="{C29B52BC-370F-47D1-9672-9D86B45734F7}">
      <dgm:prSet/>
      <dgm:spPr/>
      <dgm:t>
        <a:bodyPr/>
        <a:lstStyle/>
        <a:p>
          <a:endParaRPr lang="en-US"/>
        </a:p>
      </dgm:t>
    </dgm:pt>
    <dgm:pt modelId="{A300AF0B-8D6D-451F-A6FE-6EBEB7545728}">
      <dgm:prSet phldrT="[Text]"/>
      <dgm:spPr/>
      <dgm:t>
        <a:bodyPr/>
        <a:lstStyle/>
        <a:p>
          <a:r>
            <a:rPr lang="en-US" dirty="0" smtClean="0"/>
            <a:t>SGST</a:t>
          </a:r>
          <a:endParaRPr lang="en-US" dirty="0"/>
        </a:p>
      </dgm:t>
    </dgm:pt>
    <dgm:pt modelId="{24724D3A-1464-4144-8689-44FC9689FEF5}" type="parTrans" cxnId="{D4CCB6E4-D8EE-44C2-9293-54680432E970}">
      <dgm:prSet/>
      <dgm:spPr/>
      <dgm:t>
        <a:bodyPr/>
        <a:lstStyle/>
        <a:p>
          <a:endParaRPr lang="en-US"/>
        </a:p>
      </dgm:t>
    </dgm:pt>
    <dgm:pt modelId="{713C7115-D79F-4D5E-8CC8-190FAD6423C6}" type="sibTrans" cxnId="{D4CCB6E4-D8EE-44C2-9293-54680432E970}">
      <dgm:prSet/>
      <dgm:spPr/>
      <dgm:t>
        <a:bodyPr/>
        <a:lstStyle/>
        <a:p>
          <a:endParaRPr lang="en-US"/>
        </a:p>
      </dgm:t>
    </dgm:pt>
    <dgm:pt modelId="{3BC1120A-F1B5-4D4C-A0E9-F14E1D09D200}" type="pres">
      <dgm:prSet presAssocID="{04A63968-F86A-4F8F-8452-427E268AAFD2}" presName="Name0" presStyleCnt="0">
        <dgm:presLayoutVars>
          <dgm:dir/>
          <dgm:resizeHandles val="exact"/>
        </dgm:presLayoutVars>
      </dgm:prSet>
      <dgm:spPr/>
      <dgm:t>
        <a:bodyPr/>
        <a:lstStyle/>
        <a:p>
          <a:endParaRPr lang="en-US"/>
        </a:p>
      </dgm:t>
    </dgm:pt>
    <dgm:pt modelId="{286CADE4-46EC-4E01-93CE-4049AEDFE9AA}" type="pres">
      <dgm:prSet presAssocID="{62698CE7-AF4C-429D-8116-F6FC983AE0E4}" presName="node" presStyleLbl="node1" presStyleIdx="0" presStyleCnt="3">
        <dgm:presLayoutVars>
          <dgm:bulletEnabled val="1"/>
        </dgm:presLayoutVars>
      </dgm:prSet>
      <dgm:spPr/>
      <dgm:t>
        <a:bodyPr/>
        <a:lstStyle/>
        <a:p>
          <a:endParaRPr lang="en-US"/>
        </a:p>
      </dgm:t>
    </dgm:pt>
    <dgm:pt modelId="{22E4D174-24AB-4CCE-AB17-2535FC7B4FD3}" type="pres">
      <dgm:prSet presAssocID="{54F494B1-4F6B-4DE4-B5DB-F680D4B43D45}" presName="sibTrans" presStyleLbl="sibTrans2D1" presStyleIdx="0" presStyleCnt="3" custScaleX="200999"/>
      <dgm:spPr/>
      <dgm:t>
        <a:bodyPr/>
        <a:lstStyle/>
        <a:p>
          <a:endParaRPr lang="en-US"/>
        </a:p>
      </dgm:t>
    </dgm:pt>
    <dgm:pt modelId="{11DB5123-0D0A-4B10-AADB-4C4D8D7D7FFD}" type="pres">
      <dgm:prSet presAssocID="{54F494B1-4F6B-4DE4-B5DB-F680D4B43D45}" presName="connectorText" presStyleLbl="sibTrans2D1" presStyleIdx="0" presStyleCnt="3"/>
      <dgm:spPr/>
      <dgm:t>
        <a:bodyPr/>
        <a:lstStyle/>
        <a:p>
          <a:endParaRPr lang="en-US"/>
        </a:p>
      </dgm:t>
    </dgm:pt>
    <dgm:pt modelId="{828989F5-265E-4041-AA43-1BFBEADD3CE5}" type="pres">
      <dgm:prSet presAssocID="{214C05FC-108F-41E3-862B-B2C7566F271A}" presName="node" presStyleLbl="node1" presStyleIdx="1" presStyleCnt="3">
        <dgm:presLayoutVars>
          <dgm:bulletEnabled val="1"/>
        </dgm:presLayoutVars>
      </dgm:prSet>
      <dgm:spPr/>
      <dgm:t>
        <a:bodyPr/>
        <a:lstStyle/>
        <a:p>
          <a:endParaRPr lang="en-US"/>
        </a:p>
      </dgm:t>
    </dgm:pt>
    <dgm:pt modelId="{B18148B2-D37E-4EF8-9467-0E3C28839782}" type="pres">
      <dgm:prSet presAssocID="{B0C9376B-A488-44FA-9621-4586C863F180}" presName="sibTrans" presStyleLbl="sibTrans2D1" presStyleIdx="1" presStyleCnt="3" custScaleX="127592"/>
      <dgm:spPr/>
      <dgm:t>
        <a:bodyPr/>
        <a:lstStyle/>
        <a:p>
          <a:endParaRPr lang="en-US"/>
        </a:p>
      </dgm:t>
    </dgm:pt>
    <dgm:pt modelId="{F9A3132F-4B38-4BF4-8BF5-36B769C11C49}" type="pres">
      <dgm:prSet presAssocID="{B0C9376B-A488-44FA-9621-4586C863F180}" presName="connectorText" presStyleLbl="sibTrans2D1" presStyleIdx="1" presStyleCnt="3"/>
      <dgm:spPr/>
      <dgm:t>
        <a:bodyPr/>
        <a:lstStyle/>
        <a:p>
          <a:endParaRPr lang="en-US"/>
        </a:p>
      </dgm:t>
    </dgm:pt>
    <dgm:pt modelId="{E3D57B2B-5867-4CE6-A312-428C4758B417}" type="pres">
      <dgm:prSet presAssocID="{A300AF0B-8D6D-451F-A6FE-6EBEB7545728}" presName="node" presStyleLbl="node1" presStyleIdx="2" presStyleCnt="3">
        <dgm:presLayoutVars>
          <dgm:bulletEnabled val="1"/>
        </dgm:presLayoutVars>
      </dgm:prSet>
      <dgm:spPr/>
      <dgm:t>
        <a:bodyPr/>
        <a:lstStyle/>
        <a:p>
          <a:endParaRPr lang="en-US"/>
        </a:p>
      </dgm:t>
    </dgm:pt>
    <dgm:pt modelId="{3B6265CB-09EA-47A2-87F7-52072D7AC312}" type="pres">
      <dgm:prSet presAssocID="{713C7115-D79F-4D5E-8CC8-190FAD6423C6}" presName="sibTrans" presStyleLbl="sibTrans2D1" presStyleIdx="2" presStyleCnt="3" custScaleX="197639" custLinFactNeighborY="0" custRadScaleRad="37911" custRadScaleInc="-2147483648"/>
      <dgm:spPr/>
      <dgm:t>
        <a:bodyPr/>
        <a:lstStyle/>
        <a:p>
          <a:endParaRPr lang="en-US"/>
        </a:p>
      </dgm:t>
    </dgm:pt>
    <dgm:pt modelId="{E561FFA3-842D-4CCA-8F98-CDDD4AA886CB}" type="pres">
      <dgm:prSet presAssocID="{713C7115-D79F-4D5E-8CC8-190FAD6423C6}" presName="connectorText" presStyleLbl="sibTrans2D1" presStyleIdx="2" presStyleCnt="3"/>
      <dgm:spPr/>
      <dgm:t>
        <a:bodyPr/>
        <a:lstStyle/>
        <a:p>
          <a:endParaRPr lang="en-US"/>
        </a:p>
      </dgm:t>
    </dgm:pt>
  </dgm:ptLst>
  <dgm:cxnLst>
    <dgm:cxn modelId="{BDF8F26A-3BC4-468A-A7D5-9AA08AA38961}" type="presOf" srcId="{62698CE7-AF4C-429D-8116-F6FC983AE0E4}" destId="{286CADE4-46EC-4E01-93CE-4049AEDFE9AA}" srcOrd="0" destOrd="0" presId="urn:microsoft.com/office/officeart/2005/8/layout/cycle7"/>
    <dgm:cxn modelId="{7E7EDF43-D139-4973-A643-5960693E49CF}" type="presOf" srcId="{713C7115-D79F-4D5E-8CC8-190FAD6423C6}" destId="{E561FFA3-842D-4CCA-8F98-CDDD4AA886CB}" srcOrd="1" destOrd="0" presId="urn:microsoft.com/office/officeart/2005/8/layout/cycle7"/>
    <dgm:cxn modelId="{C29B52BC-370F-47D1-9672-9D86B45734F7}" srcId="{04A63968-F86A-4F8F-8452-427E268AAFD2}" destId="{214C05FC-108F-41E3-862B-B2C7566F271A}" srcOrd="1" destOrd="0" parTransId="{9DE089C6-0473-4D10-8834-FD605933DAB8}" sibTransId="{B0C9376B-A488-44FA-9621-4586C863F180}"/>
    <dgm:cxn modelId="{D4CCB6E4-D8EE-44C2-9293-54680432E970}" srcId="{04A63968-F86A-4F8F-8452-427E268AAFD2}" destId="{A300AF0B-8D6D-451F-A6FE-6EBEB7545728}" srcOrd="2" destOrd="0" parTransId="{24724D3A-1464-4144-8689-44FC9689FEF5}" sibTransId="{713C7115-D79F-4D5E-8CC8-190FAD6423C6}"/>
    <dgm:cxn modelId="{8263F9F3-B02D-4A2A-B96E-9A4A34438206}" type="presOf" srcId="{713C7115-D79F-4D5E-8CC8-190FAD6423C6}" destId="{3B6265CB-09EA-47A2-87F7-52072D7AC312}" srcOrd="0" destOrd="0" presId="urn:microsoft.com/office/officeart/2005/8/layout/cycle7"/>
    <dgm:cxn modelId="{2DC2ED86-3616-4697-A2AE-3C4BDF9505B5}" type="presOf" srcId="{54F494B1-4F6B-4DE4-B5DB-F680D4B43D45}" destId="{11DB5123-0D0A-4B10-AADB-4C4D8D7D7FFD}" srcOrd="1" destOrd="0" presId="urn:microsoft.com/office/officeart/2005/8/layout/cycle7"/>
    <dgm:cxn modelId="{4E06ED56-5046-4F14-9B0F-A9F1A5A1E5BA}" type="presOf" srcId="{A300AF0B-8D6D-451F-A6FE-6EBEB7545728}" destId="{E3D57B2B-5867-4CE6-A312-428C4758B417}" srcOrd="0" destOrd="0" presId="urn:microsoft.com/office/officeart/2005/8/layout/cycle7"/>
    <dgm:cxn modelId="{9F1614F9-80B9-46CA-A536-EA66584C50C2}" type="presOf" srcId="{B0C9376B-A488-44FA-9621-4586C863F180}" destId="{B18148B2-D37E-4EF8-9467-0E3C28839782}" srcOrd="0" destOrd="0" presId="urn:microsoft.com/office/officeart/2005/8/layout/cycle7"/>
    <dgm:cxn modelId="{C84F39C5-802D-4ADB-8B96-EF436C38183F}" type="presOf" srcId="{B0C9376B-A488-44FA-9621-4586C863F180}" destId="{F9A3132F-4B38-4BF4-8BF5-36B769C11C49}" srcOrd="1" destOrd="0" presId="urn:microsoft.com/office/officeart/2005/8/layout/cycle7"/>
    <dgm:cxn modelId="{62D8406F-2E84-4397-8967-88FFAB4E8A93}" type="presOf" srcId="{54F494B1-4F6B-4DE4-B5DB-F680D4B43D45}" destId="{22E4D174-24AB-4CCE-AB17-2535FC7B4FD3}" srcOrd="0" destOrd="0" presId="urn:microsoft.com/office/officeart/2005/8/layout/cycle7"/>
    <dgm:cxn modelId="{2D298DC3-A127-470C-B0AC-CE494509608A}" srcId="{04A63968-F86A-4F8F-8452-427E268AAFD2}" destId="{62698CE7-AF4C-429D-8116-F6FC983AE0E4}" srcOrd="0" destOrd="0" parTransId="{06E4EB05-DE85-48D4-83EA-2A9AADD8A21C}" sibTransId="{54F494B1-4F6B-4DE4-B5DB-F680D4B43D45}"/>
    <dgm:cxn modelId="{6BA80096-74E1-4FB4-9FD9-A5F998DB4219}" type="presOf" srcId="{04A63968-F86A-4F8F-8452-427E268AAFD2}" destId="{3BC1120A-F1B5-4D4C-A0E9-F14E1D09D200}" srcOrd="0" destOrd="0" presId="urn:microsoft.com/office/officeart/2005/8/layout/cycle7"/>
    <dgm:cxn modelId="{09FBFDEA-69ED-42EA-8F9F-2A826B8D1FF4}" type="presOf" srcId="{214C05FC-108F-41E3-862B-B2C7566F271A}" destId="{828989F5-265E-4041-AA43-1BFBEADD3CE5}" srcOrd="0" destOrd="0" presId="urn:microsoft.com/office/officeart/2005/8/layout/cycle7"/>
    <dgm:cxn modelId="{64A05914-FFF0-49B4-B134-14B6A79E18F4}" type="presParOf" srcId="{3BC1120A-F1B5-4D4C-A0E9-F14E1D09D200}" destId="{286CADE4-46EC-4E01-93CE-4049AEDFE9AA}" srcOrd="0" destOrd="0" presId="urn:microsoft.com/office/officeart/2005/8/layout/cycle7"/>
    <dgm:cxn modelId="{6564CFFB-59C9-4690-B082-41D57C65DCDA}" type="presParOf" srcId="{3BC1120A-F1B5-4D4C-A0E9-F14E1D09D200}" destId="{22E4D174-24AB-4CCE-AB17-2535FC7B4FD3}" srcOrd="1" destOrd="0" presId="urn:microsoft.com/office/officeart/2005/8/layout/cycle7"/>
    <dgm:cxn modelId="{F3645571-7A2D-46C5-A80D-A93FB5D49F6F}" type="presParOf" srcId="{22E4D174-24AB-4CCE-AB17-2535FC7B4FD3}" destId="{11DB5123-0D0A-4B10-AADB-4C4D8D7D7FFD}" srcOrd="0" destOrd="0" presId="urn:microsoft.com/office/officeart/2005/8/layout/cycle7"/>
    <dgm:cxn modelId="{B243776F-9BA0-4ED6-8E82-88AE9C01D9E3}" type="presParOf" srcId="{3BC1120A-F1B5-4D4C-A0E9-F14E1D09D200}" destId="{828989F5-265E-4041-AA43-1BFBEADD3CE5}" srcOrd="2" destOrd="0" presId="urn:microsoft.com/office/officeart/2005/8/layout/cycle7"/>
    <dgm:cxn modelId="{65771A34-05D9-43FC-AB92-C7F14E3568BC}" type="presParOf" srcId="{3BC1120A-F1B5-4D4C-A0E9-F14E1D09D200}" destId="{B18148B2-D37E-4EF8-9467-0E3C28839782}" srcOrd="3" destOrd="0" presId="urn:microsoft.com/office/officeart/2005/8/layout/cycle7"/>
    <dgm:cxn modelId="{1529E6CD-96BB-4653-BEA1-CBAF864A9141}" type="presParOf" srcId="{B18148B2-D37E-4EF8-9467-0E3C28839782}" destId="{F9A3132F-4B38-4BF4-8BF5-36B769C11C49}" srcOrd="0" destOrd="0" presId="urn:microsoft.com/office/officeart/2005/8/layout/cycle7"/>
    <dgm:cxn modelId="{4244EED8-F092-414F-B9A1-8279BE1C9787}" type="presParOf" srcId="{3BC1120A-F1B5-4D4C-A0E9-F14E1D09D200}" destId="{E3D57B2B-5867-4CE6-A312-428C4758B417}" srcOrd="4" destOrd="0" presId="urn:microsoft.com/office/officeart/2005/8/layout/cycle7"/>
    <dgm:cxn modelId="{02C586FA-343A-4640-B42F-C6E41C16D3BE}" type="presParOf" srcId="{3BC1120A-F1B5-4D4C-A0E9-F14E1D09D200}" destId="{3B6265CB-09EA-47A2-87F7-52072D7AC312}" srcOrd="5" destOrd="0" presId="urn:microsoft.com/office/officeart/2005/8/layout/cycle7"/>
    <dgm:cxn modelId="{2BA05441-F680-4DE8-B9E7-50A5BCB6F54D}" type="presParOf" srcId="{3B6265CB-09EA-47A2-87F7-52072D7AC312}" destId="{E561FFA3-842D-4CCA-8F98-CDDD4AA886CB}" srcOrd="0" destOrd="0" presId="urn:microsoft.com/office/officeart/2005/8/layout/cycle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EC4E2E-CBF7-4766-96ED-7208F9BD923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F337EE9-E511-4F0A-BC8A-A116DCCC2EE5}">
      <dgm:prSet phldrT="[Text]" custT="1"/>
      <dgm:spPr/>
      <dgm:t>
        <a:bodyPr/>
        <a:lstStyle/>
        <a:p>
          <a:r>
            <a:rPr lang="en-US" sz="2400" b="1" dirty="0" smtClean="0">
              <a:effectLst>
                <a:outerShdw blurRad="38100" dist="38100" dir="2700000" algn="tl">
                  <a:srgbClr val="000000">
                    <a:alpha val="43137"/>
                  </a:srgbClr>
                </a:outerShdw>
              </a:effectLst>
              <a:latin typeface="Garamond" panose="02020404030301010803" pitchFamily="18" charset="0"/>
            </a:rPr>
            <a:t>Immovable property related services,</a:t>
          </a:r>
          <a:endParaRPr lang="en-US" sz="2400" dirty="0"/>
        </a:p>
      </dgm:t>
    </dgm:pt>
    <dgm:pt modelId="{0B6E05CB-ADE0-42B0-9547-6738237847E3}" type="parTrans" cxnId="{FBF9FC34-3500-44E8-B323-5FD67AFDA9D6}">
      <dgm:prSet/>
      <dgm:spPr/>
      <dgm:t>
        <a:bodyPr/>
        <a:lstStyle/>
        <a:p>
          <a:endParaRPr lang="en-US"/>
        </a:p>
      </dgm:t>
    </dgm:pt>
    <dgm:pt modelId="{6D27D7CD-E920-4C29-9757-1C8ECBB5C87A}" type="sibTrans" cxnId="{FBF9FC34-3500-44E8-B323-5FD67AFDA9D6}">
      <dgm:prSet/>
      <dgm:spPr/>
      <dgm:t>
        <a:bodyPr/>
        <a:lstStyle/>
        <a:p>
          <a:endParaRPr lang="en-US"/>
        </a:p>
      </dgm:t>
    </dgm:pt>
    <dgm:pt modelId="{5CDBFE22-5C02-419A-A146-842AEA5F00F5}">
      <dgm:prSet phldrT="[Text]" custT="1"/>
      <dgm:spPr/>
      <dgm:t>
        <a:bodyPr/>
        <a:lstStyle/>
        <a:p>
          <a:r>
            <a:rPr lang="en-US" sz="2000" b="1" dirty="0" smtClean="0">
              <a:effectLst>
                <a:outerShdw blurRad="38100" dist="38100" dir="2700000" algn="tl">
                  <a:srgbClr val="000000">
                    <a:alpha val="43137"/>
                  </a:srgbClr>
                </a:outerShdw>
              </a:effectLst>
              <a:latin typeface="Garamond" panose="02020404030301010803" pitchFamily="18" charset="0"/>
            </a:rPr>
            <a:t>Restaurant and catering services, personal grooming, fitness, beauty treatment, health service,</a:t>
          </a:r>
          <a:endParaRPr lang="en-US" sz="2000" dirty="0"/>
        </a:p>
      </dgm:t>
    </dgm:pt>
    <dgm:pt modelId="{A25A692C-3322-417F-914A-5669174278C0}" type="parTrans" cxnId="{202D1472-71D1-4B2B-9999-33E25B9D95BF}">
      <dgm:prSet/>
      <dgm:spPr/>
      <dgm:t>
        <a:bodyPr/>
        <a:lstStyle/>
        <a:p>
          <a:endParaRPr lang="en-US"/>
        </a:p>
      </dgm:t>
    </dgm:pt>
    <dgm:pt modelId="{E9D7A291-65E2-4F2F-88F7-D22F91577131}" type="sibTrans" cxnId="{202D1472-71D1-4B2B-9999-33E25B9D95BF}">
      <dgm:prSet/>
      <dgm:spPr/>
      <dgm:t>
        <a:bodyPr/>
        <a:lstStyle/>
        <a:p>
          <a:endParaRPr lang="en-US"/>
        </a:p>
      </dgm:t>
    </dgm:pt>
    <dgm:pt modelId="{3F049630-E5B5-4374-B79C-B4D03CD39363}">
      <dgm:prSet phldrT="[Text]" custT="1"/>
      <dgm:spPr/>
      <dgm:t>
        <a:bodyPr/>
        <a:lstStyle/>
        <a:p>
          <a:r>
            <a:rPr lang="en-US" sz="2400" b="1" dirty="0" smtClean="0">
              <a:effectLst>
                <a:outerShdw blurRad="38100" dist="38100" dir="2700000" algn="tl">
                  <a:srgbClr val="000000">
                    <a:alpha val="43137"/>
                  </a:srgbClr>
                </a:outerShdw>
              </a:effectLst>
              <a:latin typeface="Garamond" panose="02020404030301010803" pitchFamily="18" charset="0"/>
            </a:rPr>
            <a:t>Training and performance appraisal , </a:t>
          </a:r>
          <a:endParaRPr lang="en-US" sz="2400" dirty="0"/>
        </a:p>
      </dgm:t>
    </dgm:pt>
    <dgm:pt modelId="{1C6782C8-4110-4CDA-A951-68F4ECE28EFD}" type="parTrans" cxnId="{42A1B4FB-7371-45D0-A772-E965385523EE}">
      <dgm:prSet/>
      <dgm:spPr/>
      <dgm:t>
        <a:bodyPr/>
        <a:lstStyle/>
        <a:p>
          <a:endParaRPr lang="en-US"/>
        </a:p>
      </dgm:t>
    </dgm:pt>
    <dgm:pt modelId="{2CCECF32-36E7-457A-AB36-7CB7D16A4363}" type="sibTrans" cxnId="{42A1B4FB-7371-45D0-A772-E965385523EE}">
      <dgm:prSet/>
      <dgm:spPr/>
      <dgm:t>
        <a:bodyPr/>
        <a:lstStyle/>
        <a:p>
          <a:endParaRPr lang="en-US"/>
        </a:p>
      </dgm:t>
    </dgm:pt>
    <dgm:pt modelId="{0A86A327-AE17-4E48-B6DB-89313E8FEE0E}">
      <dgm:prSet phldrT="[Text]" custT="1"/>
      <dgm:spPr/>
      <dgm:t>
        <a:bodyPr/>
        <a:lstStyle/>
        <a:p>
          <a:r>
            <a:rPr lang="en-US" sz="2400" b="1" dirty="0" smtClean="0">
              <a:effectLst>
                <a:outerShdw blurRad="38100" dist="38100" dir="2700000" algn="tl">
                  <a:srgbClr val="000000">
                    <a:alpha val="43137"/>
                  </a:srgbClr>
                </a:outerShdw>
              </a:effectLst>
              <a:latin typeface="Garamond" panose="02020404030301010803" pitchFamily="18" charset="0"/>
            </a:rPr>
            <a:t>Admission to a event or amusement park </a:t>
          </a:r>
          <a:endParaRPr lang="en-US" sz="2400" dirty="0"/>
        </a:p>
      </dgm:t>
    </dgm:pt>
    <dgm:pt modelId="{AF7860E5-B64E-480E-BA04-60BFC745A5D4}" type="parTrans" cxnId="{5CC44F50-2E24-4386-9B3E-B1DC7E24C536}">
      <dgm:prSet/>
      <dgm:spPr/>
      <dgm:t>
        <a:bodyPr/>
        <a:lstStyle/>
        <a:p>
          <a:endParaRPr lang="en-US"/>
        </a:p>
      </dgm:t>
    </dgm:pt>
    <dgm:pt modelId="{D92AA70B-DFC3-4BBC-BA8B-4FA2DD00EE80}" type="sibTrans" cxnId="{5CC44F50-2E24-4386-9B3E-B1DC7E24C536}">
      <dgm:prSet/>
      <dgm:spPr/>
      <dgm:t>
        <a:bodyPr/>
        <a:lstStyle/>
        <a:p>
          <a:endParaRPr lang="en-US"/>
        </a:p>
      </dgm:t>
    </dgm:pt>
    <dgm:pt modelId="{9FC2E36D-A9FC-4D20-BB5F-3E6B98328656}">
      <dgm:prSet phldrT="[Text]" custT="1"/>
      <dgm:spPr/>
      <dgm:t>
        <a:bodyPr/>
        <a:lstStyle/>
        <a:p>
          <a:r>
            <a:rPr lang="en-US" sz="2800" b="1" dirty="0" smtClean="0">
              <a:effectLst>
                <a:outerShdw blurRad="38100" dist="38100" dir="2700000" algn="tl">
                  <a:srgbClr val="000000">
                    <a:alpha val="43137"/>
                  </a:srgbClr>
                </a:outerShdw>
              </a:effectLst>
              <a:latin typeface="Garamond" panose="02020404030301010803" pitchFamily="18" charset="0"/>
            </a:rPr>
            <a:t>Organization of event.</a:t>
          </a:r>
          <a:endParaRPr lang="en-US" sz="2800" dirty="0"/>
        </a:p>
      </dgm:t>
    </dgm:pt>
    <dgm:pt modelId="{97468734-F002-4907-9B94-61FE6938AA67}" type="parTrans" cxnId="{7F4224E9-BC23-4789-819B-6C53E9EC1B80}">
      <dgm:prSet/>
      <dgm:spPr/>
      <dgm:t>
        <a:bodyPr/>
        <a:lstStyle/>
        <a:p>
          <a:endParaRPr lang="en-US"/>
        </a:p>
      </dgm:t>
    </dgm:pt>
    <dgm:pt modelId="{96084F7B-B409-43B8-B31D-AF17B0B1AF25}" type="sibTrans" cxnId="{7F4224E9-BC23-4789-819B-6C53E9EC1B80}">
      <dgm:prSet/>
      <dgm:spPr/>
      <dgm:t>
        <a:bodyPr/>
        <a:lstStyle/>
        <a:p>
          <a:endParaRPr lang="en-US"/>
        </a:p>
      </dgm:t>
    </dgm:pt>
    <dgm:pt modelId="{895B45CA-8A9D-4B48-B5F5-116EECECF869}">
      <dgm:prSet phldrT="[Text]" custT="1"/>
      <dgm:spPr/>
      <dgm:t>
        <a:bodyPr/>
        <a:lstStyle/>
        <a:p>
          <a:r>
            <a:rPr lang="en-US" sz="2800" b="1" dirty="0" smtClean="0">
              <a:effectLst>
                <a:outerShdw blurRad="38100" dist="38100" dir="2700000" algn="tl">
                  <a:srgbClr val="000000">
                    <a:alpha val="43137"/>
                  </a:srgbClr>
                </a:outerShdw>
              </a:effectLst>
              <a:latin typeface="Garamond" panose="02020404030301010803" pitchFamily="18" charset="0"/>
            </a:rPr>
            <a:t>Transportation of goods. </a:t>
          </a:r>
          <a:endParaRPr lang="en-US" sz="2800" dirty="0"/>
        </a:p>
      </dgm:t>
    </dgm:pt>
    <dgm:pt modelId="{290EFB01-7D2B-4E26-94A0-DE146090C1AD}" type="parTrans" cxnId="{E9BD98DD-686D-4B59-850E-0995151767DF}">
      <dgm:prSet/>
      <dgm:spPr/>
      <dgm:t>
        <a:bodyPr/>
        <a:lstStyle/>
        <a:p>
          <a:endParaRPr lang="en-US"/>
        </a:p>
      </dgm:t>
    </dgm:pt>
    <dgm:pt modelId="{FC00E4D0-7170-484B-9276-233BC32F7714}" type="sibTrans" cxnId="{E9BD98DD-686D-4B59-850E-0995151767DF}">
      <dgm:prSet/>
      <dgm:spPr/>
      <dgm:t>
        <a:bodyPr/>
        <a:lstStyle/>
        <a:p>
          <a:endParaRPr lang="en-US"/>
        </a:p>
      </dgm:t>
    </dgm:pt>
    <dgm:pt modelId="{A0624451-50DD-4102-ADD8-7AC60F53845F}">
      <dgm:prSet phldrT="[Text]" custT="1"/>
      <dgm:spPr/>
      <dgm:t>
        <a:bodyPr/>
        <a:lstStyle/>
        <a:p>
          <a:r>
            <a:rPr lang="en-US" sz="2800" b="1" dirty="0" smtClean="0">
              <a:effectLst>
                <a:outerShdw blurRad="38100" dist="38100" dir="2700000" algn="tl">
                  <a:srgbClr val="000000">
                    <a:alpha val="43137"/>
                  </a:srgbClr>
                </a:outerShdw>
              </a:effectLst>
              <a:latin typeface="Garamond" panose="02020404030301010803" pitchFamily="18" charset="0"/>
            </a:rPr>
            <a:t>Passenger transportation.</a:t>
          </a:r>
          <a:endParaRPr lang="en-US" sz="2800" dirty="0"/>
        </a:p>
      </dgm:t>
    </dgm:pt>
    <dgm:pt modelId="{BA8FFEEB-5269-4A73-B2B6-7129B0B6D91E}" type="parTrans" cxnId="{BCAB8125-58E7-4B96-914D-7C92B264C919}">
      <dgm:prSet/>
      <dgm:spPr/>
      <dgm:t>
        <a:bodyPr/>
        <a:lstStyle/>
        <a:p>
          <a:endParaRPr lang="en-US"/>
        </a:p>
      </dgm:t>
    </dgm:pt>
    <dgm:pt modelId="{E04EB0B6-B496-44DB-BE96-1F85DF0BFA58}" type="sibTrans" cxnId="{BCAB8125-58E7-4B96-914D-7C92B264C919}">
      <dgm:prSet/>
      <dgm:spPr/>
      <dgm:t>
        <a:bodyPr/>
        <a:lstStyle/>
        <a:p>
          <a:endParaRPr lang="en-US"/>
        </a:p>
      </dgm:t>
    </dgm:pt>
    <dgm:pt modelId="{A4CE94D9-6F47-42B6-9045-9F9D9BBAF4FE}">
      <dgm:prSet phldrT="[Text]" custT="1"/>
      <dgm:spPr/>
      <dgm:t>
        <a:bodyPr/>
        <a:lstStyle/>
        <a:p>
          <a:r>
            <a:rPr lang="en-US" sz="2800" b="1" dirty="0" smtClean="0">
              <a:effectLst>
                <a:outerShdw blurRad="38100" dist="38100" dir="2700000" algn="tl">
                  <a:srgbClr val="000000">
                    <a:alpha val="43137"/>
                  </a:srgbClr>
                </a:outerShdw>
              </a:effectLst>
              <a:latin typeface="Garamond" panose="02020404030301010803" pitchFamily="18" charset="0"/>
            </a:rPr>
            <a:t>Services on board a conveyance </a:t>
          </a:r>
          <a:endParaRPr lang="en-US" sz="2800" dirty="0"/>
        </a:p>
      </dgm:t>
    </dgm:pt>
    <dgm:pt modelId="{8809E554-1E57-4E85-8AB9-631A6987A2E0}" type="parTrans" cxnId="{67A0BB5F-96D9-4924-9257-463B974F1800}">
      <dgm:prSet/>
      <dgm:spPr/>
      <dgm:t>
        <a:bodyPr/>
        <a:lstStyle/>
        <a:p>
          <a:endParaRPr lang="en-US"/>
        </a:p>
      </dgm:t>
    </dgm:pt>
    <dgm:pt modelId="{88C6ED26-C9B9-4A5A-AB75-F1A8A044F3E2}" type="sibTrans" cxnId="{67A0BB5F-96D9-4924-9257-463B974F1800}">
      <dgm:prSet/>
      <dgm:spPr/>
      <dgm:t>
        <a:bodyPr/>
        <a:lstStyle/>
        <a:p>
          <a:endParaRPr lang="en-US"/>
        </a:p>
      </dgm:t>
    </dgm:pt>
    <dgm:pt modelId="{C86A7CB1-C75E-404E-A38B-28BA278FA547}">
      <dgm:prSet phldrT="[Text]" custT="1"/>
      <dgm:spPr/>
      <dgm:t>
        <a:bodyPr/>
        <a:lstStyle/>
        <a:p>
          <a:r>
            <a:rPr lang="en-US" sz="2400" b="1" dirty="0" smtClean="0">
              <a:effectLst>
                <a:outerShdw blurRad="38100" dist="38100" dir="2700000" algn="tl">
                  <a:srgbClr val="000000">
                    <a:alpha val="43137"/>
                  </a:srgbClr>
                </a:outerShdw>
              </a:effectLst>
              <a:latin typeface="Garamond" panose="02020404030301010803" pitchFamily="18" charset="0"/>
            </a:rPr>
            <a:t>Tele communication services </a:t>
          </a:r>
          <a:endParaRPr lang="en-US" sz="2400" dirty="0"/>
        </a:p>
      </dgm:t>
    </dgm:pt>
    <dgm:pt modelId="{CEF450B0-B17A-42D9-88E5-DCF6B2249858}" type="parTrans" cxnId="{51A10E9D-D804-4942-9EEA-809660759CD6}">
      <dgm:prSet/>
      <dgm:spPr/>
      <dgm:t>
        <a:bodyPr/>
        <a:lstStyle/>
        <a:p>
          <a:endParaRPr lang="en-US"/>
        </a:p>
      </dgm:t>
    </dgm:pt>
    <dgm:pt modelId="{9F80A719-25DD-4743-B1C8-6AA6F35B0A5F}" type="sibTrans" cxnId="{51A10E9D-D804-4942-9EEA-809660759CD6}">
      <dgm:prSet/>
      <dgm:spPr/>
      <dgm:t>
        <a:bodyPr/>
        <a:lstStyle/>
        <a:p>
          <a:endParaRPr lang="en-US"/>
        </a:p>
      </dgm:t>
    </dgm:pt>
    <dgm:pt modelId="{B3CAADCB-DCDE-4486-966B-484EFCDD26AE}">
      <dgm:prSet phldrT="[Text]" custT="1"/>
      <dgm:spPr/>
      <dgm:t>
        <a:bodyPr/>
        <a:lstStyle/>
        <a:p>
          <a:r>
            <a:rPr lang="en-US" sz="2800" b="1" dirty="0" smtClean="0">
              <a:effectLst>
                <a:outerShdw blurRad="38100" dist="38100" dir="2700000" algn="tl">
                  <a:srgbClr val="000000">
                    <a:alpha val="43137"/>
                  </a:srgbClr>
                </a:outerShdw>
              </a:effectLst>
              <a:latin typeface="Garamond" panose="02020404030301010803" pitchFamily="18" charset="0"/>
            </a:rPr>
            <a:t>Banking and other financial services, </a:t>
          </a:r>
          <a:endParaRPr lang="en-US" sz="2800" dirty="0"/>
        </a:p>
      </dgm:t>
    </dgm:pt>
    <dgm:pt modelId="{57D2567D-0998-4C4A-BC1B-7F10ECDA0511}" type="parTrans" cxnId="{1F0D8E04-3A66-4848-B826-3EE18D3AE248}">
      <dgm:prSet/>
      <dgm:spPr/>
      <dgm:t>
        <a:bodyPr/>
        <a:lstStyle/>
        <a:p>
          <a:endParaRPr lang="en-US"/>
        </a:p>
      </dgm:t>
    </dgm:pt>
    <dgm:pt modelId="{49871FF6-66E4-4FBB-93E5-E9A5A43431AC}" type="sibTrans" cxnId="{1F0D8E04-3A66-4848-B826-3EE18D3AE248}">
      <dgm:prSet/>
      <dgm:spPr/>
      <dgm:t>
        <a:bodyPr/>
        <a:lstStyle/>
        <a:p>
          <a:endParaRPr lang="en-US"/>
        </a:p>
      </dgm:t>
    </dgm:pt>
    <dgm:pt modelId="{FC8C0421-59DC-4DDB-AEC5-9EB244FF8B59}">
      <dgm:prSet phldrT="[Text]" custT="1"/>
      <dgm:spPr/>
      <dgm:t>
        <a:bodyPr/>
        <a:lstStyle/>
        <a:p>
          <a:r>
            <a:rPr lang="en-US" sz="3200" b="1" dirty="0" smtClean="0">
              <a:effectLst>
                <a:outerShdw blurRad="38100" dist="38100" dir="2700000" algn="tl">
                  <a:srgbClr val="000000">
                    <a:alpha val="43137"/>
                  </a:srgbClr>
                </a:outerShdw>
              </a:effectLst>
              <a:latin typeface="Garamond" panose="02020404030301010803" pitchFamily="18" charset="0"/>
            </a:rPr>
            <a:t>Insurance services </a:t>
          </a:r>
          <a:endParaRPr lang="en-US" sz="3200" dirty="0"/>
        </a:p>
      </dgm:t>
    </dgm:pt>
    <dgm:pt modelId="{57A3CD92-17F5-433F-93EC-898B5371C343}" type="parTrans" cxnId="{607D1069-A18C-4152-9A16-C71A35EF3F53}">
      <dgm:prSet/>
      <dgm:spPr/>
      <dgm:t>
        <a:bodyPr/>
        <a:lstStyle/>
        <a:p>
          <a:endParaRPr lang="en-US"/>
        </a:p>
      </dgm:t>
    </dgm:pt>
    <dgm:pt modelId="{C190F661-618E-44A7-80C2-AB4182D27FF4}" type="sibTrans" cxnId="{607D1069-A18C-4152-9A16-C71A35EF3F53}">
      <dgm:prSet/>
      <dgm:spPr/>
      <dgm:t>
        <a:bodyPr/>
        <a:lstStyle/>
        <a:p>
          <a:endParaRPr lang="en-US"/>
        </a:p>
      </dgm:t>
    </dgm:pt>
    <dgm:pt modelId="{9D259E0B-241E-4B00-B98A-7377C8EAD533}">
      <dgm:prSet phldrT="[Text]" custT="1"/>
      <dgm:spPr/>
      <dgm:t>
        <a:bodyPr/>
        <a:lstStyle/>
        <a:p>
          <a:r>
            <a:rPr lang="en-US" sz="2800" b="1" dirty="0" smtClean="0">
              <a:effectLst>
                <a:outerShdw blurRad="38100" dist="38100" dir="2700000" algn="tl">
                  <a:srgbClr val="000000">
                    <a:alpha val="43137"/>
                  </a:srgbClr>
                </a:outerShdw>
              </a:effectLst>
              <a:latin typeface="Garamond" panose="02020404030301010803" pitchFamily="18" charset="0"/>
            </a:rPr>
            <a:t>Advertisement services to the Central Government</a:t>
          </a:r>
          <a:endParaRPr lang="en-US" sz="2800" dirty="0"/>
        </a:p>
      </dgm:t>
    </dgm:pt>
    <dgm:pt modelId="{C78EF614-E704-40F2-82FC-04328D27EF4B}" type="parTrans" cxnId="{A7495F2C-ABB9-452C-9EEF-BAD734E49F4C}">
      <dgm:prSet/>
      <dgm:spPr/>
      <dgm:t>
        <a:bodyPr/>
        <a:lstStyle/>
        <a:p>
          <a:endParaRPr lang="en-US"/>
        </a:p>
      </dgm:t>
    </dgm:pt>
    <dgm:pt modelId="{6DB672AD-3BA4-4BBA-B9C9-4E195F8193F6}" type="sibTrans" cxnId="{A7495F2C-ABB9-452C-9EEF-BAD734E49F4C}">
      <dgm:prSet/>
      <dgm:spPr/>
      <dgm:t>
        <a:bodyPr/>
        <a:lstStyle/>
        <a:p>
          <a:endParaRPr lang="en-US"/>
        </a:p>
      </dgm:t>
    </dgm:pt>
    <dgm:pt modelId="{51E58298-598F-4146-A72C-6FBB90FF6025}" type="pres">
      <dgm:prSet presAssocID="{49EC4E2E-CBF7-4766-96ED-7208F9BD9235}" presName="diagram" presStyleCnt="0">
        <dgm:presLayoutVars>
          <dgm:dir/>
          <dgm:resizeHandles val="exact"/>
        </dgm:presLayoutVars>
      </dgm:prSet>
      <dgm:spPr/>
      <dgm:t>
        <a:bodyPr/>
        <a:lstStyle/>
        <a:p>
          <a:endParaRPr lang="en-US"/>
        </a:p>
      </dgm:t>
    </dgm:pt>
    <dgm:pt modelId="{71E5AF71-5A7A-44AA-A11C-70C409A244BA}" type="pres">
      <dgm:prSet presAssocID="{FF337EE9-E511-4F0A-BC8A-A116DCCC2EE5}" presName="node" presStyleLbl="node1" presStyleIdx="0" presStyleCnt="12">
        <dgm:presLayoutVars>
          <dgm:bulletEnabled val="1"/>
        </dgm:presLayoutVars>
      </dgm:prSet>
      <dgm:spPr/>
      <dgm:t>
        <a:bodyPr/>
        <a:lstStyle/>
        <a:p>
          <a:endParaRPr lang="en-US"/>
        </a:p>
      </dgm:t>
    </dgm:pt>
    <dgm:pt modelId="{C9FC6FBA-7920-4653-BA10-9C6296BD7A47}" type="pres">
      <dgm:prSet presAssocID="{6D27D7CD-E920-4C29-9757-1C8ECBB5C87A}" presName="sibTrans" presStyleCnt="0"/>
      <dgm:spPr/>
    </dgm:pt>
    <dgm:pt modelId="{C9EEF481-A44D-468B-97D8-8359EE8A5192}" type="pres">
      <dgm:prSet presAssocID="{5CDBFE22-5C02-419A-A146-842AEA5F00F5}" presName="node" presStyleLbl="node1" presStyleIdx="1" presStyleCnt="12">
        <dgm:presLayoutVars>
          <dgm:bulletEnabled val="1"/>
        </dgm:presLayoutVars>
      </dgm:prSet>
      <dgm:spPr/>
      <dgm:t>
        <a:bodyPr/>
        <a:lstStyle/>
        <a:p>
          <a:endParaRPr lang="en-US"/>
        </a:p>
      </dgm:t>
    </dgm:pt>
    <dgm:pt modelId="{6B211360-89DB-44FE-ABBA-CE1EFE273A8A}" type="pres">
      <dgm:prSet presAssocID="{E9D7A291-65E2-4F2F-88F7-D22F91577131}" presName="sibTrans" presStyleCnt="0"/>
      <dgm:spPr/>
    </dgm:pt>
    <dgm:pt modelId="{2565764B-1878-4C1B-BB0E-D60E083492BB}" type="pres">
      <dgm:prSet presAssocID="{3F049630-E5B5-4374-B79C-B4D03CD39363}" presName="node" presStyleLbl="node1" presStyleIdx="2" presStyleCnt="12">
        <dgm:presLayoutVars>
          <dgm:bulletEnabled val="1"/>
        </dgm:presLayoutVars>
      </dgm:prSet>
      <dgm:spPr/>
      <dgm:t>
        <a:bodyPr/>
        <a:lstStyle/>
        <a:p>
          <a:endParaRPr lang="en-US"/>
        </a:p>
      </dgm:t>
    </dgm:pt>
    <dgm:pt modelId="{F576C49B-689F-4AAF-9E66-181786E1AF98}" type="pres">
      <dgm:prSet presAssocID="{2CCECF32-36E7-457A-AB36-7CB7D16A4363}" presName="sibTrans" presStyleCnt="0"/>
      <dgm:spPr/>
    </dgm:pt>
    <dgm:pt modelId="{232D36C9-1C76-43A7-9CA6-6D1E556C61C0}" type="pres">
      <dgm:prSet presAssocID="{0A86A327-AE17-4E48-B6DB-89313E8FEE0E}" presName="node" presStyleLbl="node1" presStyleIdx="3" presStyleCnt="12">
        <dgm:presLayoutVars>
          <dgm:bulletEnabled val="1"/>
        </dgm:presLayoutVars>
      </dgm:prSet>
      <dgm:spPr/>
      <dgm:t>
        <a:bodyPr/>
        <a:lstStyle/>
        <a:p>
          <a:endParaRPr lang="en-US"/>
        </a:p>
      </dgm:t>
    </dgm:pt>
    <dgm:pt modelId="{28C7E4BE-43FC-4D94-8C0F-AAD556945B99}" type="pres">
      <dgm:prSet presAssocID="{D92AA70B-DFC3-4BBC-BA8B-4FA2DD00EE80}" presName="sibTrans" presStyleCnt="0"/>
      <dgm:spPr/>
    </dgm:pt>
    <dgm:pt modelId="{2BEC94FE-2C52-4633-8A56-381F996BB463}" type="pres">
      <dgm:prSet presAssocID="{9FC2E36D-A9FC-4D20-BB5F-3E6B98328656}" presName="node" presStyleLbl="node1" presStyleIdx="4" presStyleCnt="12">
        <dgm:presLayoutVars>
          <dgm:bulletEnabled val="1"/>
        </dgm:presLayoutVars>
      </dgm:prSet>
      <dgm:spPr/>
      <dgm:t>
        <a:bodyPr/>
        <a:lstStyle/>
        <a:p>
          <a:endParaRPr lang="en-US"/>
        </a:p>
      </dgm:t>
    </dgm:pt>
    <dgm:pt modelId="{FF714661-CDA3-4C40-AF5E-8563812A0D31}" type="pres">
      <dgm:prSet presAssocID="{96084F7B-B409-43B8-B31D-AF17B0B1AF25}" presName="sibTrans" presStyleCnt="0"/>
      <dgm:spPr/>
    </dgm:pt>
    <dgm:pt modelId="{3B66AB80-B8B2-4FB3-88D2-BC2A64FE461A}" type="pres">
      <dgm:prSet presAssocID="{895B45CA-8A9D-4B48-B5F5-116EECECF869}" presName="node" presStyleLbl="node1" presStyleIdx="5" presStyleCnt="12">
        <dgm:presLayoutVars>
          <dgm:bulletEnabled val="1"/>
        </dgm:presLayoutVars>
      </dgm:prSet>
      <dgm:spPr/>
      <dgm:t>
        <a:bodyPr/>
        <a:lstStyle/>
        <a:p>
          <a:endParaRPr lang="en-US"/>
        </a:p>
      </dgm:t>
    </dgm:pt>
    <dgm:pt modelId="{A3176687-8CBE-4441-88C8-5627AABF0DE0}" type="pres">
      <dgm:prSet presAssocID="{FC00E4D0-7170-484B-9276-233BC32F7714}" presName="sibTrans" presStyleCnt="0"/>
      <dgm:spPr/>
    </dgm:pt>
    <dgm:pt modelId="{05744F0C-DF55-4FF3-B36B-5E9046398D02}" type="pres">
      <dgm:prSet presAssocID="{A0624451-50DD-4102-ADD8-7AC60F53845F}" presName="node" presStyleLbl="node1" presStyleIdx="6" presStyleCnt="12">
        <dgm:presLayoutVars>
          <dgm:bulletEnabled val="1"/>
        </dgm:presLayoutVars>
      </dgm:prSet>
      <dgm:spPr/>
      <dgm:t>
        <a:bodyPr/>
        <a:lstStyle/>
        <a:p>
          <a:endParaRPr lang="en-US"/>
        </a:p>
      </dgm:t>
    </dgm:pt>
    <dgm:pt modelId="{9C3F687D-211C-4C72-8207-AA200FAFBE7D}" type="pres">
      <dgm:prSet presAssocID="{E04EB0B6-B496-44DB-BE96-1F85DF0BFA58}" presName="sibTrans" presStyleCnt="0"/>
      <dgm:spPr/>
    </dgm:pt>
    <dgm:pt modelId="{1352208E-2C11-4AD0-9D96-C3A879C280EB}" type="pres">
      <dgm:prSet presAssocID="{A4CE94D9-6F47-42B6-9045-9F9D9BBAF4FE}" presName="node" presStyleLbl="node1" presStyleIdx="7" presStyleCnt="12">
        <dgm:presLayoutVars>
          <dgm:bulletEnabled val="1"/>
        </dgm:presLayoutVars>
      </dgm:prSet>
      <dgm:spPr/>
      <dgm:t>
        <a:bodyPr/>
        <a:lstStyle/>
        <a:p>
          <a:endParaRPr lang="en-US"/>
        </a:p>
      </dgm:t>
    </dgm:pt>
    <dgm:pt modelId="{5556C0A9-77D2-4F19-8741-AA10D10CF8F7}" type="pres">
      <dgm:prSet presAssocID="{88C6ED26-C9B9-4A5A-AB75-F1A8A044F3E2}" presName="sibTrans" presStyleCnt="0"/>
      <dgm:spPr/>
    </dgm:pt>
    <dgm:pt modelId="{C9732912-A5B7-4EDF-B846-AC2B82567C42}" type="pres">
      <dgm:prSet presAssocID="{C86A7CB1-C75E-404E-A38B-28BA278FA547}" presName="node" presStyleLbl="node1" presStyleIdx="8" presStyleCnt="12">
        <dgm:presLayoutVars>
          <dgm:bulletEnabled val="1"/>
        </dgm:presLayoutVars>
      </dgm:prSet>
      <dgm:spPr/>
      <dgm:t>
        <a:bodyPr/>
        <a:lstStyle/>
        <a:p>
          <a:endParaRPr lang="en-US"/>
        </a:p>
      </dgm:t>
    </dgm:pt>
    <dgm:pt modelId="{7303CB19-64E2-4F2C-A41D-DEAE5D16072B}" type="pres">
      <dgm:prSet presAssocID="{9F80A719-25DD-4743-B1C8-6AA6F35B0A5F}" presName="sibTrans" presStyleCnt="0"/>
      <dgm:spPr/>
    </dgm:pt>
    <dgm:pt modelId="{BFC3F8FE-D953-455B-8ABB-74EACA4AEF14}" type="pres">
      <dgm:prSet presAssocID="{B3CAADCB-DCDE-4486-966B-484EFCDD26AE}" presName="node" presStyleLbl="node1" presStyleIdx="9" presStyleCnt="12">
        <dgm:presLayoutVars>
          <dgm:bulletEnabled val="1"/>
        </dgm:presLayoutVars>
      </dgm:prSet>
      <dgm:spPr/>
      <dgm:t>
        <a:bodyPr/>
        <a:lstStyle/>
        <a:p>
          <a:endParaRPr lang="en-US"/>
        </a:p>
      </dgm:t>
    </dgm:pt>
    <dgm:pt modelId="{627D96A1-0165-4BC9-8BBA-639F7627BD6D}" type="pres">
      <dgm:prSet presAssocID="{49871FF6-66E4-4FBB-93E5-E9A5A43431AC}" presName="sibTrans" presStyleCnt="0"/>
      <dgm:spPr/>
    </dgm:pt>
    <dgm:pt modelId="{09B5361A-453E-4667-854F-E01F7A4D677F}" type="pres">
      <dgm:prSet presAssocID="{FC8C0421-59DC-4DDB-AEC5-9EB244FF8B59}" presName="node" presStyleLbl="node1" presStyleIdx="10" presStyleCnt="12">
        <dgm:presLayoutVars>
          <dgm:bulletEnabled val="1"/>
        </dgm:presLayoutVars>
      </dgm:prSet>
      <dgm:spPr/>
      <dgm:t>
        <a:bodyPr/>
        <a:lstStyle/>
        <a:p>
          <a:endParaRPr lang="en-US"/>
        </a:p>
      </dgm:t>
    </dgm:pt>
    <dgm:pt modelId="{1CBB9F44-CA1F-4E7F-BCE8-352F6AC396C4}" type="pres">
      <dgm:prSet presAssocID="{C190F661-618E-44A7-80C2-AB4182D27FF4}" presName="sibTrans" presStyleCnt="0"/>
      <dgm:spPr/>
    </dgm:pt>
    <dgm:pt modelId="{52C00BED-550C-4EDD-A281-89BD811EE1D4}" type="pres">
      <dgm:prSet presAssocID="{9D259E0B-241E-4B00-B98A-7377C8EAD533}" presName="node" presStyleLbl="node1" presStyleIdx="11" presStyleCnt="12">
        <dgm:presLayoutVars>
          <dgm:bulletEnabled val="1"/>
        </dgm:presLayoutVars>
      </dgm:prSet>
      <dgm:spPr/>
      <dgm:t>
        <a:bodyPr/>
        <a:lstStyle/>
        <a:p>
          <a:endParaRPr lang="en-US"/>
        </a:p>
      </dgm:t>
    </dgm:pt>
  </dgm:ptLst>
  <dgm:cxnLst>
    <dgm:cxn modelId="{D1C5BFA0-6896-407C-B774-25E71648FEF6}" type="presOf" srcId="{A0624451-50DD-4102-ADD8-7AC60F53845F}" destId="{05744F0C-DF55-4FF3-B36B-5E9046398D02}" srcOrd="0" destOrd="0" presId="urn:microsoft.com/office/officeart/2005/8/layout/default"/>
    <dgm:cxn modelId="{F2378C82-0947-4B06-A4EA-6478AD3B67BD}" type="presOf" srcId="{5CDBFE22-5C02-419A-A146-842AEA5F00F5}" destId="{C9EEF481-A44D-468B-97D8-8359EE8A5192}" srcOrd="0" destOrd="0" presId="urn:microsoft.com/office/officeart/2005/8/layout/default"/>
    <dgm:cxn modelId="{EA8DBDFF-A11A-410D-B1AA-CEF19F94B7B7}" type="presOf" srcId="{B3CAADCB-DCDE-4486-966B-484EFCDD26AE}" destId="{BFC3F8FE-D953-455B-8ABB-74EACA4AEF14}" srcOrd="0" destOrd="0" presId="urn:microsoft.com/office/officeart/2005/8/layout/default"/>
    <dgm:cxn modelId="{5E97C91F-597F-4452-A5E0-90AD8BCD99CA}" type="presOf" srcId="{0A86A327-AE17-4E48-B6DB-89313E8FEE0E}" destId="{232D36C9-1C76-43A7-9CA6-6D1E556C61C0}" srcOrd="0" destOrd="0" presId="urn:microsoft.com/office/officeart/2005/8/layout/default"/>
    <dgm:cxn modelId="{BCAB8125-58E7-4B96-914D-7C92B264C919}" srcId="{49EC4E2E-CBF7-4766-96ED-7208F9BD9235}" destId="{A0624451-50DD-4102-ADD8-7AC60F53845F}" srcOrd="6" destOrd="0" parTransId="{BA8FFEEB-5269-4A73-B2B6-7129B0B6D91E}" sibTransId="{E04EB0B6-B496-44DB-BE96-1F85DF0BFA58}"/>
    <dgm:cxn modelId="{3B984D26-268D-42E1-9510-272E12C4649D}" type="presOf" srcId="{FC8C0421-59DC-4DDB-AEC5-9EB244FF8B59}" destId="{09B5361A-453E-4667-854F-E01F7A4D677F}" srcOrd="0" destOrd="0" presId="urn:microsoft.com/office/officeart/2005/8/layout/default"/>
    <dgm:cxn modelId="{015D871B-5660-4A96-B16B-073E187BC586}" type="presOf" srcId="{FF337EE9-E511-4F0A-BC8A-A116DCCC2EE5}" destId="{71E5AF71-5A7A-44AA-A11C-70C409A244BA}" srcOrd="0" destOrd="0" presId="urn:microsoft.com/office/officeart/2005/8/layout/default"/>
    <dgm:cxn modelId="{FBF9FC34-3500-44E8-B323-5FD67AFDA9D6}" srcId="{49EC4E2E-CBF7-4766-96ED-7208F9BD9235}" destId="{FF337EE9-E511-4F0A-BC8A-A116DCCC2EE5}" srcOrd="0" destOrd="0" parTransId="{0B6E05CB-ADE0-42B0-9547-6738237847E3}" sibTransId="{6D27D7CD-E920-4C29-9757-1C8ECBB5C87A}"/>
    <dgm:cxn modelId="{6E250688-7E3B-4849-9EC1-F9263EABB112}" type="presOf" srcId="{9D259E0B-241E-4B00-B98A-7377C8EAD533}" destId="{52C00BED-550C-4EDD-A281-89BD811EE1D4}" srcOrd="0" destOrd="0" presId="urn:microsoft.com/office/officeart/2005/8/layout/default"/>
    <dgm:cxn modelId="{0E90A660-A629-4CF3-A81B-906A800E9230}" type="presOf" srcId="{3F049630-E5B5-4374-B79C-B4D03CD39363}" destId="{2565764B-1878-4C1B-BB0E-D60E083492BB}" srcOrd="0" destOrd="0" presId="urn:microsoft.com/office/officeart/2005/8/layout/default"/>
    <dgm:cxn modelId="{5CC44F50-2E24-4386-9B3E-B1DC7E24C536}" srcId="{49EC4E2E-CBF7-4766-96ED-7208F9BD9235}" destId="{0A86A327-AE17-4E48-B6DB-89313E8FEE0E}" srcOrd="3" destOrd="0" parTransId="{AF7860E5-B64E-480E-BA04-60BFC745A5D4}" sibTransId="{D92AA70B-DFC3-4BBC-BA8B-4FA2DD00EE80}"/>
    <dgm:cxn modelId="{F61EA076-27EE-4861-AAB0-77DD4A059A16}" type="presOf" srcId="{49EC4E2E-CBF7-4766-96ED-7208F9BD9235}" destId="{51E58298-598F-4146-A72C-6FBB90FF6025}" srcOrd="0" destOrd="0" presId="urn:microsoft.com/office/officeart/2005/8/layout/default"/>
    <dgm:cxn modelId="{607D1069-A18C-4152-9A16-C71A35EF3F53}" srcId="{49EC4E2E-CBF7-4766-96ED-7208F9BD9235}" destId="{FC8C0421-59DC-4DDB-AEC5-9EB244FF8B59}" srcOrd="10" destOrd="0" parTransId="{57A3CD92-17F5-433F-93EC-898B5371C343}" sibTransId="{C190F661-618E-44A7-80C2-AB4182D27FF4}"/>
    <dgm:cxn modelId="{1F0D8E04-3A66-4848-B826-3EE18D3AE248}" srcId="{49EC4E2E-CBF7-4766-96ED-7208F9BD9235}" destId="{B3CAADCB-DCDE-4486-966B-484EFCDD26AE}" srcOrd="9" destOrd="0" parTransId="{57D2567D-0998-4C4A-BC1B-7F10ECDA0511}" sibTransId="{49871FF6-66E4-4FBB-93E5-E9A5A43431AC}"/>
    <dgm:cxn modelId="{F0AAAC95-B11B-458F-B65C-D5FA7D71F80B}" type="presOf" srcId="{895B45CA-8A9D-4B48-B5F5-116EECECF869}" destId="{3B66AB80-B8B2-4FB3-88D2-BC2A64FE461A}" srcOrd="0" destOrd="0" presId="urn:microsoft.com/office/officeart/2005/8/layout/default"/>
    <dgm:cxn modelId="{202D1472-71D1-4B2B-9999-33E25B9D95BF}" srcId="{49EC4E2E-CBF7-4766-96ED-7208F9BD9235}" destId="{5CDBFE22-5C02-419A-A146-842AEA5F00F5}" srcOrd="1" destOrd="0" parTransId="{A25A692C-3322-417F-914A-5669174278C0}" sibTransId="{E9D7A291-65E2-4F2F-88F7-D22F91577131}"/>
    <dgm:cxn modelId="{719B11F6-38F5-498A-81FA-1A630EC0D3B7}" type="presOf" srcId="{A4CE94D9-6F47-42B6-9045-9F9D9BBAF4FE}" destId="{1352208E-2C11-4AD0-9D96-C3A879C280EB}" srcOrd="0" destOrd="0" presId="urn:microsoft.com/office/officeart/2005/8/layout/default"/>
    <dgm:cxn modelId="{67A0BB5F-96D9-4924-9257-463B974F1800}" srcId="{49EC4E2E-CBF7-4766-96ED-7208F9BD9235}" destId="{A4CE94D9-6F47-42B6-9045-9F9D9BBAF4FE}" srcOrd="7" destOrd="0" parTransId="{8809E554-1E57-4E85-8AB9-631A6987A2E0}" sibTransId="{88C6ED26-C9B9-4A5A-AB75-F1A8A044F3E2}"/>
    <dgm:cxn modelId="{E9BD98DD-686D-4B59-850E-0995151767DF}" srcId="{49EC4E2E-CBF7-4766-96ED-7208F9BD9235}" destId="{895B45CA-8A9D-4B48-B5F5-116EECECF869}" srcOrd="5" destOrd="0" parTransId="{290EFB01-7D2B-4E26-94A0-DE146090C1AD}" sibTransId="{FC00E4D0-7170-484B-9276-233BC32F7714}"/>
    <dgm:cxn modelId="{FDDD4BB6-1553-497A-A1C9-20B6D45BBA5C}" type="presOf" srcId="{9FC2E36D-A9FC-4D20-BB5F-3E6B98328656}" destId="{2BEC94FE-2C52-4633-8A56-381F996BB463}" srcOrd="0" destOrd="0" presId="urn:microsoft.com/office/officeart/2005/8/layout/default"/>
    <dgm:cxn modelId="{A7495F2C-ABB9-452C-9EEF-BAD734E49F4C}" srcId="{49EC4E2E-CBF7-4766-96ED-7208F9BD9235}" destId="{9D259E0B-241E-4B00-B98A-7377C8EAD533}" srcOrd="11" destOrd="0" parTransId="{C78EF614-E704-40F2-82FC-04328D27EF4B}" sibTransId="{6DB672AD-3BA4-4BBA-B9C9-4E195F8193F6}"/>
    <dgm:cxn modelId="{7F4224E9-BC23-4789-819B-6C53E9EC1B80}" srcId="{49EC4E2E-CBF7-4766-96ED-7208F9BD9235}" destId="{9FC2E36D-A9FC-4D20-BB5F-3E6B98328656}" srcOrd="4" destOrd="0" parTransId="{97468734-F002-4907-9B94-61FE6938AA67}" sibTransId="{96084F7B-B409-43B8-B31D-AF17B0B1AF25}"/>
    <dgm:cxn modelId="{42A1B4FB-7371-45D0-A772-E965385523EE}" srcId="{49EC4E2E-CBF7-4766-96ED-7208F9BD9235}" destId="{3F049630-E5B5-4374-B79C-B4D03CD39363}" srcOrd="2" destOrd="0" parTransId="{1C6782C8-4110-4CDA-A951-68F4ECE28EFD}" sibTransId="{2CCECF32-36E7-457A-AB36-7CB7D16A4363}"/>
    <dgm:cxn modelId="{AC9C171E-C4B1-43A6-BF32-721C273284F3}" type="presOf" srcId="{C86A7CB1-C75E-404E-A38B-28BA278FA547}" destId="{C9732912-A5B7-4EDF-B846-AC2B82567C42}" srcOrd="0" destOrd="0" presId="urn:microsoft.com/office/officeart/2005/8/layout/default"/>
    <dgm:cxn modelId="{51A10E9D-D804-4942-9EEA-809660759CD6}" srcId="{49EC4E2E-CBF7-4766-96ED-7208F9BD9235}" destId="{C86A7CB1-C75E-404E-A38B-28BA278FA547}" srcOrd="8" destOrd="0" parTransId="{CEF450B0-B17A-42D9-88E5-DCF6B2249858}" sibTransId="{9F80A719-25DD-4743-B1C8-6AA6F35B0A5F}"/>
    <dgm:cxn modelId="{1F70882D-B857-449F-889C-6D5345D3F87B}" type="presParOf" srcId="{51E58298-598F-4146-A72C-6FBB90FF6025}" destId="{71E5AF71-5A7A-44AA-A11C-70C409A244BA}" srcOrd="0" destOrd="0" presId="urn:microsoft.com/office/officeart/2005/8/layout/default"/>
    <dgm:cxn modelId="{7707FD99-C036-4D2F-BE63-773748CCFB63}" type="presParOf" srcId="{51E58298-598F-4146-A72C-6FBB90FF6025}" destId="{C9FC6FBA-7920-4653-BA10-9C6296BD7A47}" srcOrd="1" destOrd="0" presId="urn:microsoft.com/office/officeart/2005/8/layout/default"/>
    <dgm:cxn modelId="{971686DA-C286-4EDE-A644-8026E6943894}" type="presParOf" srcId="{51E58298-598F-4146-A72C-6FBB90FF6025}" destId="{C9EEF481-A44D-468B-97D8-8359EE8A5192}" srcOrd="2" destOrd="0" presId="urn:microsoft.com/office/officeart/2005/8/layout/default"/>
    <dgm:cxn modelId="{81383A43-5A24-4BBD-830D-C49BC54EA8C4}" type="presParOf" srcId="{51E58298-598F-4146-A72C-6FBB90FF6025}" destId="{6B211360-89DB-44FE-ABBA-CE1EFE273A8A}" srcOrd="3" destOrd="0" presId="urn:microsoft.com/office/officeart/2005/8/layout/default"/>
    <dgm:cxn modelId="{752F4412-7EA9-409C-B5C8-15CB407223EC}" type="presParOf" srcId="{51E58298-598F-4146-A72C-6FBB90FF6025}" destId="{2565764B-1878-4C1B-BB0E-D60E083492BB}" srcOrd="4" destOrd="0" presId="urn:microsoft.com/office/officeart/2005/8/layout/default"/>
    <dgm:cxn modelId="{873C66A6-B98D-4F5D-B6C1-5B432F5B6577}" type="presParOf" srcId="{51E58298-598F-4146-A72C-6FBB90FF6025}" destId="{F576C49B-689F-4AAF-9E66-181786E1AF98}" srcOrd="5" destOrd="0" presId="urn:microsoft.com/office/officeart/2005/8/layout/default"/>
    <dgm:cxn modelId="{BDAE3E7C-2095-48A2-9468-5FC9187C3683}" type="presParOf" srcId="{51E58298-598F-4146-A72C-6FBB90FF6025}" destId="{232D36C9-1C76-43A7-9CA6-6D1E556C61C0}" srcOrd="6" destOrd="0" presId="urn:microsoft.com/office/officeart/2005/8/layout/default"/>
    <dgm:cxn modelId="{72BF2BAD-F466-46B6-9364-1DB4141C1871}" type="presParOf" srcId="{51E58298-598F-4146-A72C-6FBB90FF6025}" destId="{28C7E4BE-43FC-4D94-8C0F-AAD556945B99}" srcOrd="7" destOrd="0" presId="urn:microsoft.com/office/officeart/2005/8/layout/default"/>
    <dgm:cxn modelId="{31E1D1F6-9F3C-470F-B4CE-E6C4342BC368}" type="presParOf" srcId="{51E58298-598F-4146-A72C-6FBB90FF6025}" destId="{2BEC94FE-2C52-4633-8A56-381F996BB463}" srcOrd="8" destOrd="0" presId="urn:microsoft.com/office/officeart/2005/8/layout/default"/>
    <dgm:cxn modelId="{426E091B-8E15-476A-8A8D-F9DE8128DC13}" type="presParOf" srcId="{51E58298-598F-4146-A72C-6FBB90FF6025}" destId="{FF714661-CDA3-4C40-AF5E-8563812A0D31}" srcOrd="9" destOrd="0" presId="urn:microsoft.com/office/officeart/2005/8/layout/default"/>
    <dgm:cxn modelId="{8DED0016-DA7D-46E8-BEE7-69650F2CAE00}" type="presParOf" srcId="{51E58298-598F-4146-A72C-6FBB90FF6025}" destId="{3B66AB80-B8B2-4FB3-88D2-BC2A64FE461A}" srcOrd="10" destOrd="0" presId="urn:microsoft.com/office/officeart/2005/8/layout/default"/>
    <dgm:cxn modelId="{DE644F54-FB29-450F-B475-8CB384F6488C}" type="presParOf" srcId="{51E58298-598F-4146-A72C-6FBB90FF6025}" destId="{A3176687-8CBE-4441-88C8-5627AABF0DE0}" srcOrd="11" destOrd="0" presId="urn:microsoft.com/office/officeart/2005/8/layout/default"/>
    <dgm:cxn modelId="{F0383F0B-DA75-44A4-AFDB-9952F8CC9CB1}" type="presParOf" srcId="{51E58298-598F-4146-A72C-6FBB90FF6025}" destId="{05744F0C-DF55-4FF3-B36B-5E9046398D02}" srcOrd="12" destOrd="0" presId="urn:microsoft.com/office/officeart/2005/8/layout/default"/>
    <dgm:cxn modelId="{13E7D7CB-F5F0-4F77-975E-7D3DBE12C38E}" type="presParOf" srcId="{51E58298-598F-4146-A72C-6FBB90FF6025}" destId="{9C3F687D-211C-4C72-8207-AA200FAFBE7D}" srcOrd="13" destOrd="0" presId="urn:microsoft.com/office/officeart/2005/8/layout/default"/>
    <dgm:cxn modelId="{C16F7325-AD60-49C1-A4F8-39298A1857E4}" type="presParOf" srcId="{51E58298-598F-4146-A72C-6FBB90FF6025}" destId="{1352208E-2C11-4AD0-9D96-C3A879C280EB}" srcOrd="14" destOrd="0" presId="urn:microsoft.com/office/officeart/2005/8/layout/default"/>
    <dgm:cxn modelId="{9DEF3C21-CAEC-4423-934F-D6826E9DAF5D}" type="presParOf" srcId="{51E58298-598F-4146-A72C-6FBB90FF6025}" destId="{5556C0A9-77D2-4F19-8741-AA10D10CF8F7}" srcOrd="15" destOrd="0" presId="urn:microsoft.com/office/officeart/2005/8/layout/default"/>
    <dgm:cxn modelId="{A04C54E1-AB7E-4CEB-BCDD-48C70CB2E5C1}" type="presParOf" srcId="{51E58298-598F-4146-A72C-6FBB90FF6025}" destId="{C9732912-A5B7-4EDF-B846-AC2B82567C42}" srcOrd="16" destOrd="0" presId="urn:microsoft.com/office/officeart/2005/8/layout/default"/>
    <dgm:cxn modelId="{62E11421-2B90-4B57-8566-43C53701151E}" type="presParOf" srcId="{51E58298-598F-4146-A72C-6FBB90FF6025}" destId="{7303CB19-64E2-4F2C-A41D-DEAE5D16072B}" srcOrd="17" destOrd="0" presId="urn:microsoft.com/office/officeart/2005/8/layout/default"/>
    <dgm:cxn modelId="{C13ABAD0-D156-4397-A348-3611512DE8CF}" type="presParOf" srcId="{51E58298-598F-4146-A72C-6FBB90FF6025}" destId="{BFC3F8FE-D953-455B-8ABB-74EACA4AEF14}" srcOrd="18" destOrd="0" presId="urn:microsoft.com/office/officeart/2005/8/layout/default"/>
    <dgm:cxn modelId="{EBCF8CA7-B6E1-4DDB-8CA2-17F5244254D1}" type="presParOf" srcId="{51E58298-598F-4146-A72C-6FBB90FF6025}" destId="{627D96A1-0165-4BC9-8BBA-639F7627BD6D}" srcOrd="19" destOrd="0" presId="urn:microsoft.com/office/officeart/2005/8/layout/default"/>
    <dgm:cxn modelId="{73767A01-5B97-4ADD-A7B4-CF8AB30A8FB7}" type="presParOf" srcId="{51E58298-598F-4146-A72C-6FBB90FF6025}" destId="{09B5361A-453E-4667-854F-E01F7A4D677F}" srcOrd="20" destOrd="0" presId="urn:microsoft.com/office/officeart/2005/8/layout/default"/>
    <dgm:cxn modelId="{D8343DC2-6944-416F-9367-F93486902C6D}" type="presParOf" srcId="{51E58298-598F-4146-A72C-6FBB90FF6025}" destId="{1CBB9F44-CA1F-4E7F-BCE8-352F6AC396C4}" srcOrd="21" destOrd="0" presId="urn:microsoft.com/office/officeart/2005/8/layout/default"/>
    <dgm:cxn modelId="{A9C3F8AC-2E65-417C-8B99-E6A21C26BB82}" type="presParOf" srcId="{51E58298-598F-4146-A72C-6FBB90FF6025}" destId="{52C00BED-550C-4EDD-A281-89BD811EE1D4}" srcOrd="22"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124F96-A51F-4DBC-85EC-E5E9BA1D303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9A7AF9A-4699-451C-94E5-8642CEE72BBB}">
      <dgm:prSet phldrT="[Text]"/>
      <dgm:spPr/>
      <dgm:t>
        <a:bodyPr/>
        <a:lstStyle/>
        <a:p>
          <a:r>
            <a:rPr lang="en-US" dirty="0" smtClean="0"/>
            <a:t>Credit Note</a:t>
          </a:r>
          <a:endParaRPr lang="en-US" dirty="0"/>
        </a:p>
      </dgm:t>
    </dgm:pt>
    <dgm:pt modelId="{1403CE34-AF75-41F5-96CC-DE03390E5281}" type="parTrans" cxnId="{DC891B30-6C82-4CC7-9257-01E59652C74C}">
      <dgm:prSet/>
      <dgm:spPr/>
      <dgm:t>
        <a:bodyPr/>
        <a:lstStyle/>
        <a:p>
          <a:endParaRPr lang="en-US"/>
        </a:p>
      </dgm:t>
    </dgm:pt>
    <dgm:pt modelId="{AB4E2266-DD6B-4F34-B83D-1939198851A7}" type="sibTrans" cxnId="{DC891B30-6C82-4CC7-9257-01E59652C74C}">
      <dgm:prSet/>
      <dgm:spPr/>
      <dgm:t>
        <a:bodyPr/>
        <a:lstStyle/>
        <a:p>
          <a:endParaRPr lang="en-US"/>
        </a:p>
      </dgm:t>
    </dgm:pt>
    <dgm:pt modelId="{309B1294-0DCB-4B8F-A0A4-2FF60F71A677}">
      <dgm:prSet phldrT="[Text]"/>
      <dgm:spPr/>
      <dgm:t>
        <a:bodyPr/>
        <a:lstStyle/>
        <a:p>
          <a:r>
            <a:rPr lang="en-US" dirty="0" smtClean="0"/>
            <a:t>Excess</a:t>
          </a:r>
          <a:endParaRPr lang="en-US" dirty="0"/>
        </a:p>
      </dgm:t>
    </dgm:pt>
    <dgm:pt modelId="{63EE028D-9FD0-4645-A1D8-46516C18F4AB}" type="parTrans" cxnId="{4F420C1F-EEBC-4AB1-B46F-737CFA801AB0}">
      <dgm:prSet/>
      <dgm:spPr/>
      <dgm:t>
        <a:bodyPr/>
        <a:lstStyle/>
        <a:p>
          <a:endParaRPr lang="en-US"/>
        </a:p>
      </dgm:t>
    </dgm:pt>
    <dgm:pt modelId="{018B2F3A-1B6D-4AF5-91A4-3A2505B39AB6}" type="sibTrans" cxnId="{4F420C1F-EEBC-4AB1-B46F-737CFA801AB0}">
      <dgm:prSet/>
      <dgm:spPr/>
      <dgm:t>
        <a:bodyPr/>
        <a:lstStyle/>
        <a:p>
          <a:endParaRPr lang="en-US"/>
        </a:p>
      </dgm:t>
    </dgm:pt>
    <dgm:pt modelId="{90D165C6-969B-4FF6-A4A3-0CFA79F7FE28}">
      <dgm:prSet phldrT="[Text]"/>
      <dgm:spPr/>
      <dgm:t>
        <a:bodyPr/>
        <a:lstStyle/>
        <a:p>
          <a:r>
            <a:rPr lang="en-US" dirty="0" smtClean="0"/>
            <a:t>Returned</a:t>
          </a:r>
          <a:endParaRPr lang="en-US" dirty="0"/>
        </a:p>
      </dgm:t>
    </dgm:pt>
    <dgm:pt modelId="{FE42B580-671E-4DC3-8FC5-FBDD4AEC497A}" type="parTrans" cxnId="{EE9261E0-C3A6-4D45-AD71-F7670B90F86B}">
      <dgm:prSet/>
      <dgm:spPr/>
      <dgm:t>
        <a:bodyPr/>
        <a:lstStyle/>
        <a:p>
          <a:endParaRPr lang="en-US"/>
        </a:p>
      </dgm:t>
    </dgm:pt>
    <dgm:pt modelId="{60443959-1F29-402A-A81F-40A7A45E0EF1}" type="sibTrans" cxnId="{EE9261E0-C3A6-4D45-AD71-F7670B90F86B}">
      <dgm:prSet/>
      <dgm:spPr/>
      <dgm:t>
        <a:bodyPr/>
        <a:lstStyle/>
        <a:p>
          <a:endParaRPr lang="en-US"/>
        </a:p>
      </dgm:t>
    </dgm:pt>
    <dgm:pt modelId="{531D4C3D-2DB1-4406-9F95-55EA0D7EF887}">
      <dgm:prSet phldrT="[Text]"/>
      <dgm:spPr/>
      <dgm:t>
        <a:bodyPr/>
        <a:lstStyle/>
        <a:p>
          <a:r>
            <a:rPr lang="en-US" dirty="0" smtClean="0"/>
            <a:t>Debit note</a:t>
          </a:r>
          <a:endParaRPr lang="en-US" dirty="0"/>
        </a:p>
      </dgm:t>
    </dgm:pt>
    <dgm:pt modelId="{51E95C39-CEDA-44A3-A829-552434129EB6}" type="parTrans" cxnId="{844526DD-F470-4E0A-AB4E-D80BE6F6B474}">
      <dgm:prSet/>
      <dgm:spPr/>
      <dgm:t>
        <a:bodyPr/>
        <a:lstStyle/>
        <a:p>
          <a:endParaRPr lang="en-US"/>
        </a:p>
      </dgm:t>
    </dgm:pt>
    <dgm:pt modelId="{8FB8CB69-90EF-43BF-B493-467618740090}" type="sibTrans" cxnId="{844526DD-F470-4E0A-AB4E-D80BE6F6B474}">
      <dgm:prSet/>
      <dgm:spPr/>
      <dgm:t>
        <a:bodyPr/>
        <a:lstStyle/>
        <a:p>
          <a:endParaRPr lang="en-US"/>
        </a:p>
      </dgm:t>
    </dgm:pt>
    <dgm:pt modelId="{B648A810-037A-4D53-BAF3-8BE4B4401C87}">
      <dgm:prSet phldrT="[Text]"/>
      <dgm:spPr/>
      <dgm:t>
        <a:bodyPr/>
        <a:lstStyle/>
        <a:p>
          <a:r>
            <a:rPr lang="en-US" dirty="0" smtClean="0"/>
            <a:t>Less tax paid in the tax invoice</a:t>
          </a:r>
          <a:endParaRPr lang="en-US" dirty="0"/>
        </a:p>
      </dgm:t>
    </dgm:pt>
    <dgm:pt modelId="{1ED7E297-B8E5-481D-95AB-39C44386C043}" type="parTrans" cxnId="{5F24E469-D761-4D55-AAD7-0AC89BDD0760}">
      <dgm:prSet/>
      <dgm:spPr/>
      <dgm:t>
        <a:bodyPr/>
        <a:lstStyle/>
        <a:p>
          <a:endParaRPr lang="en-US"/>
        </a:p>
      </dgm:t>
    </dgm:pt>
    <dgm:pt modelId="{1BCFAB81-0891-4869-8114-8E25E793D593}" type="sibTrans" cxnId="{5F24E469-D761-4D55-AAD7-0AC89BDD0760}">
      <dgm:prSet/>
      <dgm:spPr/>
      <dgm:t>
        <a:bodyPr/>
        <a:lstStyle/>
        <a:p>
          <a:endParaRPr lang="en-US"/>
        </a:p>
      </dgm:t>
    </dgm:pt>
    <dgm:pt modelId="{7C4185D8-E97C-4798-B333-97043C86EBF9}">
      <dgm:prSet phldrT="[Text]"/>
      <dgm:spPr/>
      <dgm:t>
        <a:bodyPr/>
        <a:lstStyle/>
        <a:p>
          <a:r>
            <a:rPr lang="en-US" dirty="0" smtClean="0"/>
            <a:t>Deficient</a:t>
          </a:r>
          <a:endParaRPr lang="en-US" dirty="0"/>
        </a:p>
      </dgm:t>
    </dgm:pt>
    <dgm:pt modelId="{F322C019-B944-4364-BB6A-E52CCAAB439D}" type="parTrans" cxnId="{622CE3A5-6C94-470C-B103-94106F3B587C}">
      <dgm:prSet/>
      <dgm:spPr/>
      <dgm:t>
        <a:bodyPr/>
        <a:lstStyle/>
        <a:p>
          <a:endParaRPr lang="en-US"/>
        </a:p>
      </dgm:t>
    </dgm:pt>
    <dgm:pt modelId="{76651A71-BBF6-483A-9F40-0595E7D6711D}" type="sibTrans" cxnId="{622CE3A5-6C94-470C-B103-94106F3B587C}">
      <dgm:prSet/>
      <dgm:spPr/>
      <dgm:t>
        <a:bodyPr/>
        <a:lstStyle/>
        <a:p>
          <a:endParaRPr lang="en-US"/>
        </a:p>
      </dgm:t>
    </dgm:pt>
    <dgm:pt modelId="{67216693-BE75-4CE6-8899-442CC69EC40A}" type="pres">
      <dgm:prSet presAssocID="{E9124F96-A51F-4DBC-85EC-E5E9BA1D303E}" presName="Name0" presStyleCnt="0">
        <dgm:presLayoutVars>
          <dgm:dir/>
          <dgm:animLvl val="lvl"/>
          <dgm:resizeHandles val="exact"/>
        </dgm:presLayoutVars>
      </dgm:prSet>
      <dgm:spPr/>
      <dgm:t>
        <a:bodyPr/>
        <a:lstStyle/>
        <a:p>
          <a:endParaRPr lang="en-US"/>
        </a:p>
      </dgm:t>
    </dgm:pt>
    <dgm:pt modelId="{40F3CD7A-3637-4A6A-97BF-497B61438F65}" type="pres">
      <dgm:prSet presAssocID="{59A7AF9A-4699-451C-94E5-8642CEE72BBB}" presName="composite" presStyleCnt="0"/>
      <dgm:spPr/>
    </dgm:pt>
    <dgm:pt modelId="{A1D48DCC-8B38-43C4-9828-149983D8E212}" type="pres">
      <dgm:prSet presAssocID="{59A7AF9A-4699-451C-94E5-8642CEE72BBB}" presName="parTx" presStyleLbl="alignNode1" presStyleIdx="0" presStyleCnt="2">
        <dgm:presLayoutVars>
          <dgm:chMax val="0"/>
          <dgm:chPref val="0"/>
          <dgm:bulletEnabled val="1"/>
        </dgm:presLayoutVars>
      </dgm:prSet>
      <dgm:spPr/>
      <dgm:t>
        <a:bodyPr/>
        <a:lstStyle/>
        <a:p>
          <a:endParaRPr lang="en-US"/>
        </a:p>
      </dgm:t>
    </dgm:pt>
    <dgm:pt modelId="{48B10E8F-3FE0-4909-BC70-29DC1D0DF143}" type="pres">
      <dgm:prSet presAssocID="{59A7AF9A-4699-451C-94E5-8642CEE72BBB}" presName="desTx" presStyleLbl="alignAccFollowNode1" presStyleIdx="0" presStyleCnt="2">
        <dgm:presLayoutVars>
          <dgm:bulletEnabled val="1"/>
        </dgm:presLayoutVars>
      </dgm:prSet>
      <dgm:spPr/>
      <dgm:t>
        <a:bodyPr/>
        <a:lstStyle/>
        <a:p>
          <a:endParaRPr lang="en-US"/>
        </a:p>
      </dgm:t>
    </dgm:pt>
    <dgm:pt modelId="{DCAF1A30-5BFE-4BBC-B705-9C9E79AA6684}" type="pres">
      <dgm:prSet presAssocID="{AB4E2266-DD6B-4F34-B83D-1939198851A7}" presName="space" presStyleCnt="0"/>
      <dgm:spPr/>
    </dgm:pt>
    <dgm:pt modelId="{DA149C0D-1EB9-4200-8FDF-482B27F50D97}" type="pres">
      <dgm:prSet presAssocID="{531D4C3D-2DB1-4406-9F95-55EA0D7EF887}" presName="composite" presStyleCnt="0"/>
      <dgm:spPr/>
    </dgm:pt>
    <dgm:pt modelId="{3B99AF15-141B-4023-92B5-ADB6D51F3F3C}" type="pres">
      <dgm:prSet presAssocID="{531D4C3D-2DB1-4406-9F95-55EA0D7EF887}" presName="parTx" presStyleLbl="alignNode1" presStyleIdx="1" presStyleCnt="2">
        <dgm:presLayoutVars>
          <dgm:chMax val="0"/>
          <dgm:chPref val="0"/>
          <dgm:bulletEnabled val="1"/>
        </dgm:presLayoutVars>
      </dgm:prSet>
      <dgm:spPr/>
      <dgm:t>
        <a:bodyPr/>
        <a:lstStyle/>
        <a:p>
          <a:endParaRPr lang="en-US"/>
        </a:p>
      </dgm:t>
    </dgm:pt>
    <dgm:pt modelId="{1E6232AD-D9B9-4A6E-B816-D4719605AD07}" type="pres">
      <dgm:prSet presAssocID="{531D4C3D-2DB1-4406-9F95-55EA0D7EF887}" presName="desTx" presStyleLbl="alignAccFollowNode1" presStyleIdx="1" presStyleCnt="2">
        <dgm:presLayoutVars>
          <dgm:bulletEnabled val="1"/>
        </dgm:presLayoutVars>
      </dgm:prSet>
      <dgm:spPr/>
      <dgm:t>
        <a:bodyPr/>
        <a:lstStyle/>
        <a:p>
          <a:endParaRPr lang="en-US"/>
        </a:p>
      </dgm:t>
    </dgm:pt>
  </dgm:ptLst>
  <dgm:cxnLst>
    <dgm:cxn modelId="{622CE3A5-6C94-470C-B103-94106F3B587C}" srcId="{59A7AF9A-4699-451C-94E5-8642CEE72BBB}" destId="{7C4185D8-E97C-4798-B333-97043C86EBF9}" srcOrd="2" destOrd="0" parTransId="{F322C019-B944-4364-BB6A-E52CCAAB439D}" sibTransId="{76651A71-BBF6-483A-9F40-0595E7D6711D}"/>
    <dgm:cxn modelId="{B5BDD964-C941-43D5-B1C8-0C8675E5298C}" type="presOf" srcId="{531D4C3D-2DB1-4406-9F95-55EA0D7EF887}" destId="{3B99AF15-141B-4023-92B5-ADB6D51F3F3C}" srcOrd="0" destOrd="0" presId="urn:microsoft.com/office/officeart/2005/8/layout/hList1"/>
    <dgm:cxn modelId="{1DFAC387-9231-43DB-96D5-3B40E44A2446}" type="presOf" srcId="{E9124F96-A51F-4DBC-85EC-E5E9BA1D303E}" destId="{67216693-BE75-4CE6-8899-442CC69EC40A}" srcOrd="0" destOrd="0" presId="urn:microsoft.com/office/officeart/2005/8/layout/hList1"/>
    <dgm:cxn modelId="{926D4111-41F3-4C80-B7CE-C727C97DE570}" type="presOf" srcId="{B648A810-037A-4D53-BAF3-8BE4B4401C87}" destId="{1E6232AD-D9B9-4A6E-B816-D4719605AD07}" srcOrd="0" destOrd="0" presId="urn:microsoft.com/office/officeart/2005/8/layout/hList1"/>
    <dgm:cxn modelId="{C9D9644F-2D06-4001-B81F-F51FFCAFACF5}" type="presOf" srcId="{90D165C6-969B-4FF6-A4A3-0CFA79F7FE28}" destId="{48B10E8F-3FE0-4909-BC70-29DC1D0DF143}" srcOrd="0" destOrd="1" presId="urn:microsoft.com/office/officeart/2005/8/layout/hList1"/>
    <dgm:cxn modelId="{F2463195-BAB8-4E8C-8D2D-2AF5D9F0989A}" type="presOf" srcId="{59A7AF9A-4699-451C-94E5-8642CEE72BBB}" destId="{A1D48DCC-8B38-43C4-9828-149983D8E212}" srcOrd="0" destOrd="0" presId="urn:microsoft.com/office/officeart/2005/8/layout/hList1"/>
    <dgm:cxn modelId="{30170E79-1AE0-45E4-B2CB-47BA7D430EB5}" type="presOf" srcId="{309B1294-0DCB-4B8F-A0A4-2FF60F71A677}" destId="{48B10E8F-3FE0-4909-BC70-29DC1D0DF143}" srcOrd="0" destOrd="0" presId="urn:microsoft.com/office/officeart/2005/8/layout/hList1"/>
    <dgm:cxn modelId="{4F420C1F-EEBC-4AB1-B46F-737CFA801AB0}" srcId="{59A7AF9A-4699-451C-94E5-8642CEE72BBB}" destId="{309B1294-0DCB-4B8F-A0A4-2FF60F71A677}" srcOrd="0" destOrd="0" parTransId="{63EE028D-9FD0-4645-A1D8-46516C18F4AB}" sibTransId="{018B2F3A-1B6D-4AF5-91A4-3A2505B39AB6}"/>
    <dgm:cxn modelId="{DC891B30-6C82-4CC7-9257-01E59652C74C}" srcId="{E9124F96-A51F-4DBC-85EC-E5E9BA1D303E}" destId="{59A7AF9A-4699-451C-94E5-8642CEE72BBB}" srcOrd="0" destOrd="0" parTransId="{1403CE34-AF75-41F5-96CC-DE03390E5281}" sibTransId="{AB4E2266-DD6B-4F34-B83D-1939198851A7}"/>
    <dgm:cxn modelId="{844526DD-F470-4E0A-AB4E-D80BE6F6B474}" srcId="{E9124F96-A51F-4DBC-85EC-E5E9BA1D303E}" destId="{531D4C3D-2DB1-4406-9F95-55EA0D7EF887}" srcOrd="1" destOrd="0" parTransId="{51E95C39-CEDA-44A3-A829-552434129EB6}" sibTransId="{8FB8CB69-90EF-43BF-B493-467618740090}"/>
    <dgm:cxn modelId="{81A15563-7ED7-4830-946A-0D4865B49AD8}" type="presOf" srcId="{7C4185D8-E97C-4798-B333-97043C86EBF9}" destId="{48B10E8F-3FE0-4909-BC70-29DC1D0DF143}" srcOrd="0" destOrd="2" presId="urn:microsoft.com/office/officeart/2005/8/layout/hList1"/>
    <dgm:cxn modelId="{EE9261E0-C3A6-4D45-AD71-F7670B90F86B}" srcId="{59A7AF9A-4699-451C-94E5-8642CEE72BBB}" destId="{90D165C6-969B-4FF6-A4A3-0CFA79F7FE28}" srcOrd="1" destOrd="0" parTransId="{FE42B580-671E-4DC3-8FC5-FBDD4AEC497A}" sibTransId="{60443959-1F29-402A-A81F-40A7A45E0EF1}"/>
    <dgm:cxn modelId="{5F24E469-D761-4D55-AAD7-0AC89BDD0760}" srcId="{531D4C3D-2DB1-4406-9F95-55EA0D7EF887}" destId="{B648A810-037A-4D53-BAF3-8BE4B4401C87}" srcOrd="0" destOrd="0" parTransId="{1ED7E297-B8E5-481D-95AB-39C44386C043}" sibTransId="{1BCFAB81-0891-4869-8114-8E25E793D593}"/>
    <dgm:cxn modelId="{010D505C-D6B0-48EE-A9B1-8F76C98F89B1}" type="presParOf" srcId="{67216693-BE75-4CE6-8899-442CC69EC40A}" destId="{40F3CD7A-3637-4A6A-97BF-497B61438F65}" srcOrd="0" destOrd="0" presId="urn:microsoft.com/office/officeart/2005/8/layout/hList1"/>
    <dgm:cxn modelId="{7B0C8DA8-F39E-4440-B76E-DB05E7C8C471}" type="presParOf" srcId="{40F3CD7A-3637-4A6A-97BF-497B61438F65}" destId="{A1D48DCC-8B38-43C4-9828-149983D8E212}" srcOrd="0" destOrd="0" presId="urn:microsoft.com/office/officeart/2005/8/layout/hList1"/>
    <dgm:cxn modelId="{351E3101-1A59-4FB7-BBFA-6A41F58DB705}" type="presParOf" srcId="{40F3CD7A-3637-4A6A-97BF-497B61438F65}" destId="{48B10E8F-3FE0-4909-BC70-29DC1D0DF143}" srcOrd="1" destOrd="0" presId="urn:microsoft.com/office/officeart/2005/8/layout/hList1"/>
    <dgm:cxn modelId="{76DCCEF4-CA44-4BFB-9579-85D4A660A9B2}" type="presParOf" srcId="{67216693-BE75-4CE6-8899-442CC69EC40A}" destId="{DCAF1A30-5BFE-4BBC-B705-9C9E79AA6684}" srcOrd="1" destOrd="0" presId="urn:microsoft.com/office/officeart/2005/8/layout/hList1"/>
    <dgm:cxn modelId="{A84494EF-B592-48C1-9515-59C62444CDFC}" type="presParOf" srcId="{67216693-BE75-4CE6-8899-442CC69EC40A}" destId="{DA149C0D-1EB9-4200-8FDF-482B27F50D97}" srcOrd="2" destOrd="0" presId="urn:microsoft.com/office/officeart/2005/8/layout/hList1"/>
    <dgm:cxn modelId="{F7C1431C-B4B8-44F0-9A0D-1561F539A720}" type="presParOf" srcId="{DA149C0D-1EB9-4200-8FDF-482B27F50D97}" destId="{3B99AF15-141B-4023-92B5-ADB6D51F3F3C}" srcOrd="0" destOrd="0" presId="urn:microsoft.com/office/officeart/2005/8/layout/hList1"/>
    <dgm:cxn modelId="{53A57C37-3ADF-49AE-8B11-E09B38EE2D14}" type="presParOf" srcId="{DA149C0D-1EB9-4200-8FDF-482B27F50D97}" destId="{1E6232AD-D9B9-4A6E-B816-D4719605AD07}"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BB67E8-3F4E-4DB1-86D7-B0FE5910ED5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E24D862-00A3-4589-86D2-1FF7071AA2D0}">
      <dgm:prSet phldrT="[Text]" custT="1"/>
      <dgm:spPr/>
      <dgm:t>
        <a:bodyPr/>
        <a:lstStyle/>
        <a:p>
          <a:r>
            <a:rPr lang="en-US" sz="3200" b="1" dirty="0" smtClean="0">
              <a:solidFill>
                <a:srgbClr val="FF0000"/>
              </a:solidFill>
            </a:rPr>
            <a:t>Zero rated supply</a:t>
          </a:r>
          <a:endParaRPr lang="en-US" sz="3200" dirty="0"/>
        </a:p>
      </dgm:t>
    </dgm:pt>
    <dgm:pt modelId="{88F2C3C0-D90B-4BC0-889E-32C34FF3711D}" type="parTrans" cxnId="{B45E34BC-69B9-4697-AA22-B2745EFC3DFB}">
      <dgm:prSet/>
      <dgm:spPr/>
      <dgm:t>
        <a:bodyPr/>
        <a:lstStyle/>
        <a:p>
          <a:endParaRPr lang="en-US"/>
        </a:p>
      </dgm:t>
    </dgm:pt>
    <dgm:pt modelId="{9CC07A69-E236-4390-82A1-48BB24406B72}" type="sibTrans" cxnId="{B45E34BC-69B9-4697-AA22-B2745EFC3DFB}">
      <dgm:prSet/>
      <dgm:spPr/>
      <dgm:t>
        <a:bodyPr/>
        <a:lstStyle/>
        <a:p>
          <a:endParaRPr lang="en-US"/>
        </a:p>
      </dgm:t>
    </dgm:pt>
    <dgm:pt modelId="{CC87BE4B-555D-405E-9A61-6CED665C6B33}">
      <dgm:prSet phldrT="[Text]"/>
      <dgm:spPr/>
      <dgm:t>
        <a:bodyPr/>
        <a:lstStyle/>
        <a:p>
          <a:r>
            <a:rPr lang="en-US" b="1" dirty="0" smtClean="0"/>
            <a:t>export of goods and/or services;</a:t>
          </a:r>
          <a:endParaRPr lang="en-US" dirty="0"/>
        </a:p>
      </dgm:t>
    </dgm:pt>
    <dgm:pt modelId="{725D3EE9-7071-43DF-8C68-E218765FC56A}" type="parTrans" cxnId="{7DA912F0-438D-474E-AA1E-52BB73FC3292}">
      <dgm:prSet/>
      <dgm:spPr/>
      <dgm:t>
        <a:bodyPr/>
        <a:lstStyle/>
        <a:p>
          <a:endParaRPr lang="en-US"/>
        </a:p>
      </dgm:t>
    </dgm:pt>
    <dgm:pt modelId="{334A1467-A61D-4E45-8464-F45278ADF694}" type="sibTrans" cxnId="{7DA912F0-438D-474E-AA1E-52BB73FC3292}">
      <dgm:prSet/>
      <dgm:spPr/>
      <dgm:t>
        <a:bodyPr/>
        <a:lstStyle/>
        <a:p>
          <a:endParaRPr lang="en-US"/>
        </a:p>
      </dgm:t>
    </dgm:pt>
    <dgm:pt modelId="{8EFD85A2-D7BD-4B40-A3F9-C7B62012B60B}">
      <dgm:prSet phldrT="[Text]"/>
      <dgm:spPr/>
      <dgm:t>
        <a:bodyPr/>
        <a:lstStyle/>
        <a:p>
          <a:r>
            <a:rPr lang="en-US" b="1" dirty="0" smtClean="0"/>
            <a:t>supply of goods and/or services to a SEZ developer or an SEZ unit</a:t>
          </a:r>
          <a:endParaRPr lang="en-US" dirty="0"/>
        </a:p>
      </dgm:t>
    </dgm:pt>
    <dgm:pt modelId="{71F9C925-1D7F-4891-B7CD-0E0C7313E150}" type="parTrans" cxnId="{80277F2D-02DB-412B-883D-568AB4518E62}">
      <dgm:prSet/>
      <dgm:spPr/>
      <dgm:t>
        <a:bodyPr/>
        <a:lstStyle/>
        <a:p>
          <a:endParaRPr lang="en-US"/>
        </a:p>
      </dgm:t>
    </dgm:pt>
    <dgm:pt modelId="{4A49AB25-53A8-40DE-8889-93BE90FC3E2D}" type="sibTrans" cxnId="{80277F2D-02DB-412B-883D-568AB4518E62}">
      <dgm:prSet/>
      <dgm:spPr/>
      <dgm:t>
        <a:bodyPr/>
        <a:lstStyle/>
        <a:p>
          <a:endParaRPr lang="en-US"/>
        </a:p>
      </dgm:t>
    </dgm:pt>
    <dgm:pt modelId="{C13430F6-ACC2-483E-BE3F-0D1811B3A67A}" type="pres">
      <dgm:prSet presAssocID="{D3BB67E8-3F4E-4DB1-86D7-B0FE5910ED5D}" presName="hierChild1" presStyleCnt="0">
        <dgm:presLayoutVars>
          <dgm:chPref val="1"/>
          <dgm:dir/>
          <dgm:animOne val="branch"/>
          <dgm:animLvl val="lvl"/>
          <dgm:resizeHandles/>
        </dgm:presLayoutVars>
      </dgm:prSet>
      <dgm:spPr/>
      <dgm:t>
        <a:bodyPr/>
        <a:lstStyle/>
        <a:p>
          <a:endParaRPr lang="en-US"/>
        </a:p>
      </dgm:t>
    </dgm:pt>
    <dgm:pt modelId="{408B5FA4-D006-4D76-B788-5E931F48ADF8}" type="pres">
      <dgm:prSet presAssocID="{DE24D862-00A3-4589-86D2-1FF7071AA2D0}" presName="hierRoot1" presStyleCnt="0"/>
      <dgm:spPr/>
    </dgm:pt>
    <dgm:pt modelId="{062D2BC9-6296-41C0-9DE5-305B3F0AF99D}" type="pres">
      <dgm:prSet presAssocID="{DE24D862-00A3-4589-86D2-1FF7071AA2D0}" presName="composite" presStyleCnt="0"/>
      <dgm:spPr/>
    </dgm:pt>
    <dgm:pt modelId="{9EB33716-AB11-4AF5-B8ED-2F5EA1066F2C}" type="pres">
      <dgm:prSet presAssocID="{DE24D862-00A3-4589-86D2-1FF7071AA2D0}" presName="background" presStyleLbl="node0" presStyleIdx="0" presStyleCnt="1"/>
      <dgm:spPr/>
    </dgm:pt>
    <dgm:pt modelId="{54708B65-35CB-41E5-88A2-66AE9A8460BC}" type="pres">
      <dgm:prSet presAssocID="{DE24D862-00A3-4589-86D2-1FF7071AA2D0}" presName="text" presStyleLbl="fgAcc0" presStyleIdx="0" presStyleCnt="1" custScaleX="173089">
        <dgm:presLayoutVars>
          <dgm:chPref val="3"/>
        </dgm:presLayoutVars>
      </dgm:prSet>
      <dgm:spPr/>
      <dgm:t>
        <a:bodyPr/>
        <a:lstStyle/>
        <a:p>
          <a:endParaRPr lang="en-US"/>
        </a:p>
      </dgm:t>
    </dgm:pt>
    <dgm:pt modelId="{ADBE2DD4-BDB0-4D31-8135-4DF481575759}" type="pres">
      <dgm:prSet presAssocID="{DE24D862-00A3-4589-86D2-1FF7071AA2D0}" presName="hierChild2" presStyleCnt="0"/>
      <dgm:spPr/>
    </dgm:pt>
    <dgm:pt modelId="{6B3D1697-A91F-48D8-A9A4-CE49E7550C87}" type="pres">
      <dgm:prSet presAssocID="{725D3EE9-7071-43DF-8C68-E218765FC56A}" presName="Name10" presStyleLbl="parChTrans1D2" presStyleIdx="0" presStyleCnt="2"/>
      <dgm:spPr/>
      <dgm:t>
        <a:bodyPr/>
        <a:lstStyle/>
        <a:p>
          <a:endParaRPr lang="en-US"/>
        </a:p>
      </dgm:t>
    </dgm:pt>
    <dgm:pt modelId="{17868C2F-6DD2-47A0-86E2-603AA5ACAE19}" type="pres">
      <dgm:prSet presAssocID="{CC87BE4B-555D-405E-9A61-6CED665C6B33}" presName="hierRoot2" presStyleCnt="0"/>
      <dgm:spPr/>
    </dgm:pt>
    <dgm:pt modelId="{4749AE86-DBC8-4944-8394-F77DC197E4C0}" type="pres">
      <dgm:prSet presAssocID="{CC87BE4B-555D-405E-9A61-6CED665C6B33}" presName="composite2" presStyleCnt="0"/>
      <dgm:spPr/>
    </dgm:pt>
    <dgm:pt modelId="{EFB2E63F-5BC5-4792-A091-A3E9ED70AA35}" type="pres">
      <dgm:prSet presAssocID="{CC87BE4B-555D-405E-9A61-6CED665C6B33}" presName="background2" presStyleLbl="node2" presStyleIdx="0" presStyleCnt="2"/>
      <dgm:spPr/>
    </dgm:pt>
    <dgm:pt modelId="{7E0A9ABC-05E6-4C4F-9698-7F9DA129FB13}" type="pres">
      <dgm:prSet presAssocID="{CC87BE4B-555D-405E-9A61-6CED665C6B33}" presName="text2" presStyleLbl="fgAcc2" presStyleIdx="0" presStyleCnt="2" custScaleX="162697">
        <dgm:presLayoutVars>
          <dgm:chPref val="3"/>
        </dgm:presLayoutVars>
      </dgm:prSet>
      <dgm:spPr/>
      <dgm:t>
        <a:bodyPr/>
        <a:lstStyle/>
        <a:p>
          <a:endParaRPr lang="en-US"/>
        </a:p>
      </dgm:t>
    </dgm:pt>
    <dgm:pt modelId="{C9BBED89-5685-4122-B6F6-7E09221D891D}" type="pres">
      <dgm:prSet presAssocID="{CC87BE4B-555D-405E-9A61-6CED665C6B33}" presName="hierChild3" presStyleCnt="0"/>
      <dgm:spPr/>
    </dgm:pt>
    <dgm:pt modelId="{F89EB4F5-841F-4F7D-BF46-966C4B58678E}" type="pres">
      <dgm:prSet presAssocID="{71F9C925-1D7F-4891-B7CD-0E0C7313E150}" presName="Name10" presStyleLbl="parChTrans1D2" presStyleIdx="1" presStyleCnt="2"/>
      <dgm:spPr/>
      <dgm:t>
        <a:bodyPr/>
        <a:lstStyle/>
        <a:p>
          <a:endParaRPr lang="en-US"/>
        </a:p>
      </dgm:t>
    </dgm:pt>
    <dgm:pt modelId="{E87F3F09-5EF5-46EF-B9DD-B9549D36B937}" type="pres">
      <dgm:prSet presAssocID="{8EFD85A2-D7BD-4B40-A3F9-C7B62012B60B}" presName="hierRoot2" presStyleCnt="0"/>
      <dgm:spPr/>
    </dgm:pt>
    <dgm:pt modelId="{16C0EEC1-4796-475E-B9AF-C9A1701A1871}" type="pres">
      <dgm:prSet presAssocID="{8EFD85A2-D7BD-4B40-A3F9-C7B62012B60B}" presName="composite2" presStyleCnt="0"/>
      <dgm:spPr/>
    </dgm:pt>
    <dgm:pt modelId="{238B6959-457D-4E61-A810-46087798A7CB}" type="pres">
      <dgm:prSet presAssocID="{8EFD85A2-D7BD-4B40-A3F9-C7B62012B60B}" presName="background2" presStyleLbl="node2" presStyleIdx="1" presStyleCnt="2"/>
      <dgm:spPr/>
    </dgm:pt>
    <dgm:pt modelId="{4DB2BA60-7262-4C16-9C56-D7FFAB194C0E}" type="pres">
      <dgm:prSet presAssocID="{8EFD85A2-D7BD-4B40-A3F9-C7B62012B60B}" presName="text2" presStyleLbl="fgAcc2" presStyleIdx="1" presStyleCnt="2" custScaleX="143581">
        <dgm:presLayoutVars>
          <dgm:chPref val="3"/>
        </dgm:presLayoutVars>
      </dgm:prSet>
      <dgm:spPr/>
      <dgm:t>
        <a:bodyPr/>
        <a:lstStyle/>
        <a:p>
          <a:endParaRPr lang="en-US"/>
        </a:p>
      </dgm:t>
    </dgm:pt>
    <dgm:pt modelId="{A342F9AD-2154-498A-A147-0B2368CA24E1}" type="pres">
      <dgm:prSet presAssocID="{8EFD85A2-D7BD-4B40-A3F9-C7B62012B60B}" presName="hierChild3" presStyleCnt="0"/>
      <dgm:spPr/>
    </dgm:pt>
  </dgm:ptLst>
  <dgm:cxnLst>
    <dgm:cxn modelId="{80277F2D-02DB-412B-883D-568AB4518E62}" srcId="{DE24D862-00A3-4589-86D2-1FF7071AA2D0}" destId="{8EFD85A2-D7BD-4B40-A3F9-C7B62012B60B}" srcOrd="1" destOrd="0" parTransId="{71F9C925-1D7F-4891-B7CD-0E0C7313E150}" sibTransId="{4A49AB25-53A8-40DE-8889-93BE90FC3E2D}"/>
    <dgm:cxn modelId="{A97DCE06-0401-49E7-A2A5-5870149B395C}" type="presOf" srcId="{8EFD85A2-D7BD-4B40-A3F9-C7B62012B60B}" destId="{4DB2BA60-7262-4C16-9C56-D7FFAB194C0E}" srcOrd="0" destOrd="0" presId="urn:microsoft.com/office/officeart/2005/8/layout/hierarchy1"/>
    <dgm:cxn modelId="{7DA912F0-438D-474E-AA1E-52BB73FC3292}" srcId="{DE24D862-00A3-4589-86D2-1FF7071AA2D0}" destId="{CC87BE4B-555D-405E-9A61-6CED665C6B33}" srcOrd="0" destOrd="0" parTransId="{725D3EE9-7071-43DF-8C68-E218765FC56A}" sibTransId="{334A1467-A61D-4E45-8464-F45278ADF694}"/>
    <dgm:cxn modelId="{9E05EE14-4C71-4A89-A0BF-F7ABC259376B}" type="presOf" srcId="{71F9C925-1D7F-4891-B7CD-0E0C7313E150}" destId="{F89EB4F5-841F-4F7D-BF46-966C4B58678E}" srcOrd="0" destOrd="0" presId="urn:microsoft.com/office/officeart/2005/8/layout/hierarchy1"/>
    <dgm:cxn modelId="{F5BA355C-0968-4EAA-A33A-D4B3F123EA66}" type="presOf" srcId="{CC87BE4B-555D-405E-9A61-6CED665C6B33}" destId="{7E0A9ABC-05E6-4C4F-9698-7F9DA129FB13}" srcOrd="0" destOrd="0" presId="urn:microsoft.com/office/officeart/2005/8/layout/hierarchy1"/>
    <dgm:cxn modelId="{13982938-CB12-468D-999F-5AE2AA0D23DA}" type="presOf" srcId="{D3BB67E8-3F4E-4DB1-86D7-B0FE5910ED5D}" destId="{C13430F6-ACC2-483E-BE3F-0D1811B3A67A}" srcOrd="0" destOrd="0" presId="urn:microsoft.com/office/officeart/2005/8/layout/hierarchy1"/>
    <dgm:cxn modelId="{DE5F3044-4A75-43CE-86E7-8EC1F7597F1A}" type="presOf" srcId="{725D3EE9-7071-43DF-8C68-E218765FC56A}" destId="{6B3D1697-A91F-48D8-A9A4-CE49E7550C87}" srcOrd="0" destOrd="0" presId="urn:microsoft.com/office/officeart/2005/8/layout/hierarchy1"/>
    <dgm:cxn modelId="{6D5F7430-100D-4980-B9DE-98198C1FFADE}" type="presOf" srcId="{DE24D862-00A3-4589-86D2-1FF7071AA2D0}" destId="{54708B65-35CB-41E5-88A2-66AE9A8460BC}" srcOrd="0" destOrd="0" presId="urn:microsoft.com/office/officeart/2005/8/layout/hierarchy1"/>
    <dgm:cxn modelId="{B45E34BC-69B9-4697-AA22-B2745EFC3DFB}" srcId="{D3BB67E8-3F4E-4DB1-86D7-B0FE5910ED5D}" destId="{DE24D862-00A3-4589-86D2-1FF7071AA2D0}" srcOrd="0" destOrd="0" parTransId="{88F2C3C0-D90B-4BC0-889E-32C34FF3711D}" sibTransId="{9CC07A69-E236-4390-82A1-48BB24406B72}"/>
    <dgm:cxn modelId="{C72D5C03-64CC-4CCC-A16F-AD18C9F43C5B}" type="presParOf" srcId="{C13430F6-ACC2-483E-BE3F-0D1811B3A67A}" destId="{408B5FA4-D006-4D76-B788-5E931F48ADF8}" srcOrd="0" destOrd="0" presId="urn:microsoft.com/office/officeart/2005/8/layout/hierarchy1"/>
    <dgm:cxn modelId="{34CFB37B-4EF6-45A9-A131-550E65AF3D88}" type="presParOf" srcId="{408B5FA4-D006-4D76-B788-5E931F48ADF8}" destId="{062D2BC9-6296-41C0-9DE5-305B3F0AF99D}" srcOrd="0" destOrd="0" presId="urn:microsoft.com/office/officeart/2005/8/layout/hierarchy1"/>
    <dgm:cxn modelId="{AB5AC664-8C39-44B1-B4C9-D0374A0F2E6E}" type="presParOf" srcId="{062D2BC9-6296-41C0-9DE5-305B3F0AF99D}" destId="{9EB33716-AB11-4AF5-B8ED-2F5EA1066F2C}" srcOrd="0" destOrd="0" presId="urn:microsoft.com/office/officeart/2005/8/layout/hierarchy1"/>
    <dgm:cxn modelId="{5F687EFB-0A96-4104-9C03-2B32AF8067B6}" type="presParOf" srcId="{062D2BC9-6296-41C0-9DE5-305B3F0AF99D}" destId="{54708B65-35CB-41E5-88A2-66AE9A8460BC}" srcOrd="1" destOrd="0" presId="urn:microsoft.com/office/officeart/2005/8/layout/hierarchy1"/>
    <dgm:cxn modelId="{42D3AEDE-46A4-4630-8BD7-8A04A390E531}" type="presParOf" srcId="{408B5FA4-D006-4D76-B788-5E931F48ADF8}" destId="{ADBE2DD4-BDB0-4D31-8135-4DF481575759}" srcOrd="1" destOrd="0" presId="urn:microsoft.com/office/officeart/2005/8/layout/hierarchy1"/>
    <dgm:cxn modelId="{7D40D535-8803-4A33-A360-DD358E02A497}" type="presParOf" srcId="{ADBE2DD4-BDB0-4D31-8135-4DF481575759}" destId="{6B3D1697-A91F-48D8-A9A4-CE49E7550C87}" srcOrd="0" destOrd="0" presId="urn:microsoft.com/office/officeart/2005/8/layout/hierarchy1"/>
    <dgm:cxn modelId="{87FF3C97-3FE0-4C2D-BF01-980B53D1A956}" type="presParOf" srcId="{ADBE2DD4-BDB0-4D31-8135-4DF481575759}" destId="{17868C2F-6DD2-47A0-86E2-603AA5ACAE19}" srcOrd="1" destOrd="0" presId="urn:microsoft.com/office/officeart/2005/8/layout/hierarchy1"/>
    <dgm:cxn modelId="{98248789-E73E-41B3-851B-9158BFBD94DB}" type="presParOf" srcId="{17868C2F-6DD2-47A0-86E2-603AA5ACAE19}" destId="{4749AE86-DBC8-4944-8394-F77DC197E4C0}" srcOrd="0" destOrd="0" presId="urn:microsoft.com/office/officeart/2005/8/layout/hierarchy1"/>
    <dgm:cxn modelId="{CCBC0853-C876-4307-A644-039E56E79B6C}" type="presParOf" srcId="{4749AE86-DBC8-4944-8394-F77DC197E4C0}" destId="{EFB2E63F-5BC5-4792-A091-A3E9ED70AA35}" srcOrd="0" destOrd="0" presId="urn:microsoft.com/office/officeart/2005/8/layout/hierarchy1"/>
    <dgm:cxn modelId="{62DA6D90-921F-4C6B-B034-2BFDFE1A6DE8}" type="presParOf" srcId="{4749AE86-DBC8-4944-8394-F77DC197E4C0}" destId="{7E0A9ABC-05E6-4C4F-9698-7F9DA129FB13}" srcOrd="1" destOrd="0" presId="urn:microsoft.com/office/officeart/2005/8/layout/hierarchy1"/>
    <dgm:cxn modelId="{9C804FCB-6456-4C56-AD35-87CBDFC88D7B}" type="presParOf" srcId="{17868C2F-6DD2-47A0-86E2-603AA5ACAE19}" destId="{C9BBED89-5685-4122-B6F6-7E09221D891D}" srcOrd="1" destOrd="0" presId="urn:microsoft.com/office/officeart/2005/8/layout/hierarchy1"/>
    <dgm:cxn modelId="{FBBFB88A-D290-4AC5-8E16-303BF0A71FE3}" type="presParOf" srcId="{ADBE2DD4-BDB0-4D31-8135-4DF481575759}" destId="{F89EB4F5-841F-4F7D-BF46-966C4B58678E}" srcOrd="2" destOrd="0" presId="urn:microsoft.com/office/officeart/2005/8/layout/hierarchy1"/>
    <dgm:cxn modelId="{EC586C51-7A24-4D1B-B8DB-D75840B4BB2C}" type="presParOf" srcId="{ADBE2DD4-BDB0-4D31-8135-4DF481575759}" destId="{E87F3F09-5EF5-46EF-B9DD-B9549D36B937}" srcOrd="3" destOrd="0" presId="urn:microsoft.com/office/officeart/2005/8/layout/hierarchy1"/>
    <dgm:cxn modelId="{349357F8-7799-4D00-ADFB-9E1580011EAC}" type="presParOf" srcId="{E87F3F09-5EF5-46EF-B9DD-B9549D36B937}" destId="{16C0EEC1-4796-475E-B9AF-C9A1701A1871}" srcOrd="0" destOrd="0" presId="urn:microsoft.com/office/officeart/2005/8/layout/hierarchy1"/>
    <dgm:cxn modelId="{21B5ED0B-AC6F-4597-B34D-18CBC0415F5A}" type="presParOf" srcId="{16C0EEC1-4796-475E-B9AF-C9A1701A1871}" destId="{238B6959-457D-4E61-A810-46087798A7CB}" srcOrd="0" destOrd="0" presId="urn:microsoft.com/office/officeart/2005/8/layout/hierarchy1"/>
    <dgm:cxn modelId="{EB89ED0A-A851-4D9D-BB4A-B593ACFCFF49}" type="presParOf" srcId="{16C0EEC1-4796-475E-B9AF-C9A1701A1871}" destId="{4DB2BA60-7262-4C16-9C56-D7FFAB194C0E}" srcOrd="1" destOrd="0" presId="urn:microsoft.com/office/officeart/2005/8/layout/hierarchy1"/>
    <dgm:cxn modelId="{D6705D74-2DCA-4A33-8E13-0B0E964D1389}" type="presParOf" srcId="{E87F3F09-5EF5-46EF-B9DD-B9549D36B937}" destId="{A342F9AD-2154-498A-A147-0B2368CA24E1}"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012F6A-1CC3-4209-B3FD-065B92A6DFB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IN"/>
        </a:p>
      </dgm:t>
    </dgm:pt>
    <dgm:pt modelId="{3BB25AF8-42BD-4432-A7C7-95D3E6BD1E79}">
      <dgm:prSet phldrT="[Text]" custT="1"/>
      <dgm:spPr>
        <a:scene3d>
          <a:camera prst="orthographicFront"/>
          <a:lightRig rig="threePt" dir="t"/>
        </a:scene3d>
        <a:sp3d>
          <a:bevelT/>
        </a:sp3d>
      </dgm:spPr>
      <dgm:t>
        <a:bodyPr/>
        <a:lstStyle/>
        <a:p>
          <a:r>
            <a:rPr lang="en-IN" sz="2800" dirty="0" smtClean="0">
              <a:effectLst>
                <a:outerShdw blurRad="38100" dist="38100" dir="2700000" algn="tl">
                  <a:srgbClr val="000000">
                    <a:alpha val="43137"/>
                  </a:srgbClr>
                </a:outerShdw>
              </a:effectLst>
            </a:rPr>
            <a:t>Taxable Supply</a:t>
          </a:r>
          <a:endParaRPr lang="en-IN" sz="2800" dirty="0">
            <a:effectLst>
              <a:outerShdw blurRad="38100" dist="38100" dir="2700000" algn="tl">
                <a:srgbClr val="000000">
                  <a:alpha val="43137"/>
                </a:srgbClr>
              </a:outerShdw>
            </a:effectLst>
          </a:endParaRPr>
        </a:p>
      </dgm:t>
    </dgm:pt>
    <dgm:pt modelId="{E12F2D04-B802-4C96-AA02-6CA5619F7885}" type="parTrans" cxnId="{F32034B5-7A5C-49C4-9AC0-F22727F410FA}">
      <dgm:prSet/>
      <dgm:spPr/>
      <dgm:t>
        <a:bodyPr/>
        <a:lstStyle/>
        <a:p>
          <a:endParaRPr lang="en-IN"/>
        </a:p>
      </dgm:t>
    </dgm:pt>
    <dgm:pt modelId="{7616BAFB-8450-4927-BE3F-286801C837A7}" type="sibTrans" cxnId="{F32034B5-7A5C-49C4-9AC0-F22727F410FA}">
      <dgm:prSet/>
      <dgm:spPr/>
      <dgm:t>
        <a:bodyPr/>
        <a:lstStyle/>
        <a:p>
          <a:endParaRPr lang="en-IN"/>
        </a:p>
      </dgm:t>
    </dgm:pt>
    <dgm:pt modelId="{31A8F413-E857-4886-AAD8-567E00573A94}">
      <dgm:prSet phldrT="[Text]" custT="1"/>
      <dgm:spPr>
        <a:solidFill>
          <a:srgbClr val="CCFFCC">
            <a:alpha val="90000"/>
          </a:srgbClr>
        </a:solidFill>
        <a:scene3d>
          <a:camera prst="orthographicFront"/>
          <a:lightRig rig="threePt" dir="t"/>
        </a:scene3d>
        <a:sp3d>
          <a:bevelT/>
        </a:sp3d>
      </dgm:spPr>
      <dgm:t>
        <a:bodyPr/>
        <a:lstStyle/>
        <a:p>
          <a:pPr marL="714375" indent="-352425" algn="l">
            <a:spcBef>
              <a:spcPts val="1000"/>
            </a:spcBef>
            <a:spcAft>
              <a:spcPts val="0"/>
            </a:spcAft>
          </a:pPr>
          <a:r>
            <a:rPr lang="en-IN" sz="2800" dirty="0" smtClean="0">
              <a:effectLst>
                <a:outerShdw blurRad="38100" dist="38100" dir="2700000" algn="tl">
                  <a:srgbClr val="000000">
                    <a:alpha val="43137"/>
                  </a:srgbClr>
                </a:outerShdw>
              </a:effectLst>
            </a:rPr>
            <a:t>B2B      B2C   inter/intra</a:t>
          </a:r>
          <a:endParaRPr lang="en-IN" sz="2800" dirty="0">
            <a:effectLst>
              <a:outerShdw blurRad="38100" dist="38100" dir="2700000" algn="tl">
                <a:srgbClr val="000000">
                  <a:alpha val="43137"/>
                </a:srgbClr>
              </a:outerShdw>
            </a:effectLst>
          </a:endParaRPr>
        </a:p>
      </dgm:t>
    </dgm:pt>
    <dgm:pt modelId="{79B63104-EF00-4876-AD66-32ADF777DCEB}" type="parTrans" cxnId="{A1362100-2F24-49D9-8BF9-6D4646DC114A}">
      <dgm:prSet/>
      <dgm:spPr/>
      <dgm:t>
        <a:bodyPr/>
        <a:lstStyle/>
        <a:p>
          <a:endParaRPr lang="en-IN"/>
        </a:p>
      </dgm:t>
    </dgm:pt>
    <dgm:pt modelId="{CC9DAE51-5151-4146-A6A9-814EDB75AD87}" type="sibTrans" cxnId="{A1362100-2F24-49D9-8BF9-6D4646DC114A}">
      <dgm:prSet/>
      <dgm:spPr/>
      <dgm:t>
        <a:bodyPr/>
        <a:lstStyle/>
        <a:p>
          <a:endParaRPr lang="en-IN"/>
        </a:p>
      </dgm:t>
    </dgm:pt>
    <dgm:pt modelId="{AA3DF495-E60F-4B4A-A0E2-79606C9BB559}">
      <dgm:prSet phldrT="[Text]" custT="1"/>
      <dgm:spPr>
        <a:scene3d>
          <a:camera prst="orthographicFront"/>
          <a:lightRig rig="threePt" dir="t"/>
        </a:scene3d>
        <a:sp3d>
          <a:bevelT/>
        </a:sp3d>
      </dgm:spPr>
      <dgm:t>
        <a:bodyPr/>
        <a:lstStyle/>
        <a:p>
          <a:pPr algn="ctr"/>
          <a:r>
            <a:rPr lang="en-IN" sz="2800" dirty="0" smtClean="0">
              <a:effectLst>
                <a:outerShdw blurRad="38100" dist="38100" dir="2700000" algn="tl">
                  <a:srgbClr val="000000">
                    <a:alpha val="43137"/>
                  </a:srgbClr>
                </a:outerShdw>
              </a:effectLst>
            </a:rPr>
            <a:t>Non Taxable Supply</a:t>
          </a:r>
          <a:endParaRPr lang="en-IN" sz="2800" dirty="0">
            <a:effectLst>
              <a:outerShdw blurRad="38100" dist="38100" dir="2700000" algn="tl">
                <a:srgbClr val="000000">
                  <a:alpha val="43137"/>
                </a:srgbClr>
              </a:outerShdw>
            </a:effectLst>
          </a:endParaRPr>
        </a:p>
      </dgm:t>
    </dgm:pt>
    <dgm:pt modelId="{9079B924-8161-4081-8B2C-DA51590EF7CD}" type="sibTrans" cxnId="{8BBFC5B2-9FA4-4503-AA6B-8BAAF0E74993}">
      <dgm:prSet/>
      <dgm:spPr/>
      <dgm:t>
        <a:bodyPr/>
        <a:lstStyle/>
        <a:p>
          <a:endParaRPr lang="en-IN"/>
        </a:p>
      </dgm:t>
    </dgm:pt>
    <dgm:pt modelId="{294587A2-A4AB-4BB1-89D7-50E6639E9EAE}" type="parTrans" cxnId="{8BBFC5B2-9FA4-4503-AA6B-8BAAF0E74993}">
      <dgm:prSet/>
      <dgm:spPr/>
      <dgm:t>
        <a:bodyPr/>
        <a:lstStyle/>
        <a:p>
          <a:endParaRPr lang="en-IN"/>
        </a:p>
      </dgm:t>
    </dgm:pt>
    <dgm:pt modelId="{0D85C31A-ACF5-4DA1-A891-D8419019A9E6}">
      <dgm:prSet phldrT="[Text]" custT="1"/>
      <dgm:spPr>
        <a:solidFill>
          <a:srgbClr val="CCFFCC">
            <a:alpha val="90000"/>
          </a:srgbClr>
        </a:solidFill>
        <a:scene3d>
          <a:camera prst="orthographicFront"/>
          <a:lightRig rig="threePt" dir="t"/>
        </a:scene3d>
        <a:sp3d>
          <a:bevelT/>
        </a:sp3d>
      </dgm:spPr>
      <dgm:t>
        <a:bodyPr/>
        <a:lstStyle/>
        <a:p>
          <a:pPr marL="714375" indent="-352425" algn="l">
            <a:spcBef>
              <a:spcPts val="1000"/>
            </a:spcBef>
            <a:spcAft>
              <a:spcPts val="0"/>
            </a:spcAft>
          </a:pPr>
          <a:endParaRPr lang="en-IN" sz="1800" dirty="0">
            <a:effectLst>
              <a:outerShdw blurRad="38100" dist="38100" dir="2700000" algn="tl">
                <a:srgbClr val="000000">
                  <a:alpha val="43137"/>
                </a:srgbClr>
              </a:outerShdw>
            </a:effectLst>
          </a:endParaRPr>
        </a:p>
      </dgm:t>
    </dgm:pt>
    <dgm:pt modelId="{51B4D9FE-311B-497C-B17E-DF475D7D9E7C}" type="parTrans" cxnId="{BE65EEAD-5F9A-4602-819B-3751E2DE34A2}">
      <dgm:prSet/>
      <dgm:spPr/>
      <dgm:t>
        <a:bodyPr/>
        <a:lstStyle/>
        <a:p>
          <a:endParaRPr lang="en-IN"/>
        </a:p>
      </dgm:t>
    </dgm:pt>
    <dgm:pt modelId="{AB9838E0-2A74-45F2-9149-0149BC060A59}" type="sibTrans" cxnId="{BE65EEAD-5F9A-4602-819B-3751E2DE34A2}">
      <dgm:prSet/>
      <dgm:spPr/>
      <dgm:t>
        <a:bodyPr/>
        <a:lstStyle/>
        <a:p>
          <a:endParaRPr lang="en-IN"/>
        </a:p>
      </dgm:t>
    </dgm:pt>
    <dgm:pt modelId="{FF42294D-BA83-4D34-A8D6-ABC855DA2B3B}">
      <dgm:prSet phldrT="[Text]" custT="1"/>
      <dgm:spPr>
        <a:solidFill>
          <a:schemeClr val="accent6">
            <a:alpha val="90000"/>
          </a:schemeClr>
        </a:solidFill>
        <a:scene3d>
          <a:camera prst="orthographicFront"/>
          <a:lightRig rig="threePt" dir="t"/>
        </a:scene3d>
        <a:sp3d>
          <a:bevelT/>
        </a:sp3d>
      </dgm:spPr>
      <dgm:t>
        <a:bodyPr/>
        <a:lstStyle/>
        <a:p>
          <a:pPr marL="171450" indent="0"/>
          <a:r>
            <a:rPr lang="en-IN" sz="2800" dirty="0" smtClean="0">
              <a:effectLst>
                <a:outerShdw blurRad="38100" dist="38100" dir="2700000" algn="tl">
                  <a:srgbClr val="000000">
                    <a:alpha val="43137"/>
                  </a:srgbClr>
                </a:outerShdw>
              </a:effectLst>
            </a:rPr>
            <a:t>    Exempt Supply</a:t>
          </a:r>
          <a:endParaRPr lang="en-IN" sz="1800" dirty="0">
            <a:effectLst>
              <a:outerShdw blurRad="38100" dist="38100" dir="2700000" algn="tl">
                <a:srgbClr val="000000">
                  <a:alpha val="43137"/>
                </a:srgbClr>
              </a:outerShdw>
            </a:effectLst>
          </a:endParaRPr>
        </a:p>
      </dgm:t>
    </dgm:pt>
    <dgm:pt modelId="{7EE1C568-2CCD-4DB2-A2E5-B80F6A98AF8A}" type="parTrans" cxnId="{F185309E-EC28-4898-8ACA-8F508F3107AA}">
      <dgm:prSet/>
      <dgm:spPr/>
      <dgm:t>
        <a:bodyPr/>
        <a:lstStyle/>
        <a:p>
          <a:endParaRPr lang="en-IN"/>
        </a:p>
      </dgm:t>
    </dgm:pt>
    <dgm:pt modelId="{56005CF7-3F68-4815-BD48-47AA66A0D51D}" type="sibTrans" cxnId="{F185309E-EC28-4898-8ACA-8F508F3107AA}">
      <dgm:prSet/>
      <dgm:spPr/>
      <dgm:t>
        <a:bodyPr/>
        <a:lstStyle/>
        <a:p>
          <a:endParaRPr lang="en-IN"/>
        </a:p>
      </dgm:t>
    </dgm:pt>
    <dgm:pt modelId="{A833A684-6375-4099-B642-80F37D5EF446}">
      <dgm:prSet phldrT="[Text]" custT="1"/>
      <dgm:spPr>
        <a:solidFill>
          <a:schemeClr val="accent6">
            <a:alpha val="90000"/>
          </a:schemeClr>
        </a:solidFill>
        <a:scene3d>
          <a:camera prst="orthographicFront"/>
          <a:lightRig rig="threePt" dir="t"/>
        </a:scene3d>
        <a:sp3d>
          <a:bevelT/>
        </a:sp3d>
      </dgm:spPr>
      <dgm:t>
        <a:bodyPr/>
        <a:lstStyle/>
        <a:p>
          <a:pPr marL="171450" indent="0"/>
          <a:r>
            <a:rPr lang="en-IN" sz="2800" dirty="0" smtClean="0">
              <a:effectLst>
                <a:outerShdw blurRad="38100" dist="38100" dir="2700000" algn="tl">
                  <a:srgbClr val="000000">
                    <a:alpha val="43137"/>
                  </a:srgbClr>
                </a:outerShdw>
              </a:effectLst>
            </a:rPr>
            <a:t>     Non GST Supply</a:t>
          </a:r>
          <a:endParaRPr lang="en-IN" sz="1800" dirty="0">
            <a:effectLst>
              <a:outerShdw blurRad="38100" dist="38100" dir="2700000" algn="tl">
                <a:srgbClr val="000000">
                  <a:alpha val="43137"/>
                </a:srgbClr>
              </a:outerShdw>
            </a:effectLst>
          </a:endParaRPr>
        </a:p>
      </dgm:t>
    </dgm:pt>
    <dgm:pt modelId="{2720C242-5E67-43C7-BE12-1BBDC2932BDB}" type="parTrans" cxnId="{40F7E841-C1D8-4164-B976-53B8440DF377}">
      <dgm:prSet/>
      <dgm:spPr/>
      <dgm:t>
        <a:bodyPr/>
        <a:lstStyle/>
        <a:p>
          <a:endParaRPr lang="en-US"/>
        </a:p>
      </dgm:t>
    </dgm:pt>
    <dgm:pt modelId="{4DEF2278-47DE-4BCC-A839-FF62BB2436FE}" type="sibTrans" cxnId="{40F7E841-C1D8-4164-B976-53B8440DF377}">
      <dgm:prSet/>
      <dgm:spPr/>
      <dgm:t>
        <a:bodyPr/>
        <a:lstStyle/>
        <a:p>
          <a:endParaRPr lang="en-US"/>
        </a:p>
      </dgm:t>
    </dgm:pt>
    <dgm:pt modelId="{84E8BCDD-246E-457C-B602-632C5633D2D1}">
      <dgm:prSet phldrT="[Text]" custT="1"/>
      <dgm:spPr>
        <a:solidFill>
          <a:srgbClr val="CCFFCC">
            <a:alpha val="90000"/>
          </a:srgbClr>
        </a:solidFill>
        <a:scene3d>
          <a:camera prst="orthographicFront"/>
          <a:lightRig rig="threePt" dir="t"/>
        </a:scene3d>
        <a:sp3d>
          <a:bevelT/>
        </a:sp3d>
      </dgm:spPr>
      <dgm:t>
        <a:bodyPr/>
        <a:lstStyle/>
        <a:p>
          <a:pPr marL="714375" indent="-352425" algn="l">
            <a:spcBef>
              <a:spcPts val="1000"/>
            </a:spcBef>
            <a:spcAft>
              <a:spcPts val="0"/>
            </a:spcAft>
          </a:pPr>
          <a:r>
            <a:rPr lang="en-IN" sz="2800" dirty="0" smtClean="0">
              <a:effectLst>
                <a:outerShdw blurRad="38100" dist="38100" dir="2700000" algn="tl">
                  <a:srgbClr val="000000">
                    <a:alpha val="43137"/>
                  </a:srgbClr>
                </a:outerShdw>
              </a:effectLst>
            </a:rPr>
            <a:t>Export – with/ without tax</a:t>
          </a:r>
          <a:endParaRPr lang="en-IN" sz="2800" dirty="0">
            <a:effectLst>
              <a:outerShdw blurRad="38100" dist="38100" dir="2700000" algn="tl">
                <a:srgbClr val="000000">
                  <a:alpha val="43137"/>
                </a:srgbClr>
              </a:outerShdw>
            </a:effectLst>
          </a:endParaRPr>
        </a:p>
      </dgm:t>
    </dgm:pt>
    <dgm:pt modelId="{EC0790E1-ED92-44C3-90A0-6739094DF1D4}" type="parTrans" cxnId="{032DC6E8-FB15-4D88-A9E8-04C7CEECA8D9}">
      <dgm:prSet/>
      <dgm:spPr/>
      <dgm:t>
        <a:bodyPr/>
        <a:lstStyle/>
        <a:p>
          <a:endParaRPr lang="en-US"/>
        </a:p>
      </dgm:t>
    </dgm:pt>
    <dgm:pt modelId="{D987FC2C-1375-44C4-BD3A-D8ACC12AAFDD}" type="sibTrans" cxnId="{032DC6E8-FB15-4D88-A9E8-04C7CEECA8D9}">
      <dgm:prSet/>
      <dgm:spPr/>
      <dgm:t>
        <a:bodyPr/>
        <a:lstStyle/>
        <a:p>
          <a:endParaRPr lang="en-US"/>
        </a:p>
      </dgm:t>
    </dgm:pt>
    <dgm:pt modelId="{619160DD-77D3-4226-BA8F-E41B921D761F}" type="pres">
      <dgm:prSet presAssocID="{BA012F6A-1CC3-4209-B3FD-065B92A6DFB7}" presName="Name0" presStyleCnt="0">
        <dgm:presLayoutVars>
          <dgm:dir/>
          <dgm:animLvl val="lvl"/>
          <dgm:resizeHandles/>
        </dgm:presLayoutVars>
      </dgm:prSet>
      <dgm:spPr/>
      <dgm:t>
        <a:bodyPr/>
        <a:lstStyle/>
        <a:p>
          <a:endParaRPr lang="en-IN"/>
        </a:p>
      </dgm:t>
    </dgm:pt>
    <dgm:pt modelId="{C1E668EA-C696-4D78-8BA6-FFE80D87B7EB}" type="pres">
      <dgm:prSet presAssocID="{3BB25AF8-42BD-4432-A7C7-95D3E6BD1E79}" presName="linNode" presStyleCnt="0"/>
      <dgm:spPr/>
    </dgm:pt>
    <dgm:pt modelId="{C8A74345-1617-4B16-9256-39B53D5D7673}" type="pres">
      <dgm:prSet presAssocID="{3BB25AF8-42BD-4432-A7C7-95D3E6BD1E79}" presName="parentShp" presStyleLbl="node1" presStyleIdx="0" presStyleCnt="2" custScaleX="58641" custScaleY="28884" custLinFactNeighborX="1575" custLinFactNeighborY="-10076">
        <dgm:presLayoutVars>
          <dgm:bulletEnabled val="1"/>
        </dgm:presLayoutVars>
      </dgm:prSet>
      <dgm:spPr/>
      <dgm:t>
        <a:bodyPr/>
        <a:lstStyle/>
        <a:p>
          <a:endParaRPr lang="en-IN"/>
        </a:p>
      </dgm:t>
    </dgm:pt>
    <dgm:pt modelId="{D757DC44-A655-453B-99C1-60E0F2EEDFAC}" type="pres">
      <dgm:prSet presAssocID="{3BB25AF8-42BD-4432-A7C7-95D3E6BD1E79}" presName="childShp" presStyleLbl="bgAccFollowNode1" presStyleIdx="0" presStyleCnt="2" custScaleX="124748" custScaleY="29969" custLinFactNeighborY="-10867">
        <dgm:presLayoutVars>
          <dgm:bulletEnabled val="1"/>
        </dgm:presLayoutVars>
      </dgm:prSet>
      <dgm:spPr/>
      <dgm:t>
        <a:bodyPr/>
        <a:lstStyle/>
        <a:p>
          <a:endParaRPr lang="en-IN"/>
        </a:p>
      </dgm:t>
    </dgm:pt>
    <dgm:pt modelId="{905DCB15-86E2-4F04-828C-A1A969622BB3}" type="pres">
      <dgm:prSet presAssocID="{7616BAFB-8450-4927-BE3F-286801C837A7}" presName="spacing" presStyleCnt="0"/>
      <dgm:spPr/>
    </dgm:pt>
    <dgm:pt modelId="{F77BB6B8-4486-45C1-9C04-0DEA4C6DAD58}" type="pres">
      <dgm:prSet presAssocID="{AA3DF495-E60F-4B4A-A0E2-79606C9BB559}" presName="linNode" presStyleCnt="0"/>
      <dgm:spPr/>
    </dgm:pt>
    <dgm:pt modelId="{30D21D26-562C-4CA1-A795-25B4D636DA3A}" type="pres">
      <dgm:prSet presAssocID="{AA3DF495-E60F-4B4A-A0E2-79606C9BB559}" presName="parentShp" presStyleLbl="node1" presStyleIdx="1" presStyleCnt="2" custScaleX="58642" custScaleY="29396" custLinFactNeighborY="-17675">
        <dgm:presLayoutVars>
          <dgm:bulletEnabled val="1"/>
        </dgm:presLayoutVars>
      </dgm:prSet>
      <dgm:spPr/>
      <dgm:t>
        <a:bodyPr/>
        <a:lstStyle/>
        <a:p>
          <a:endParaRPr lang="en-IN"/>
        </a:p>
      </dgm:t>
    </dgm:pt>
    <dgm:pt modelId="{0CB8A8E9-93A4-46A4-AB38-B89B7C860E19}" type="pres">
      <dgm:prSet presAssocID="{AA3DF495-E60F-4B4A-A0E2-79606C9BB559}" presName="childShp" presStyleLbl="bgAccFollowNode1" presStyleIdx="1" presStyleCnt="2" custScaleX="121283" custScaleY="30297" custLinFactNeighborY="-17133">
        <dgm:presLayoutVars>
          <dgm:bulletEnabled val="1"/>
        </dgm:presLayoutVars>
      </dgm:prSet>
      <dgm:spPr/>
      <dgm:t>
        <a:bodyPr/>
        <a:lstStyle/>
        <a:p>
          <a:endParaRPr lang="en-IN"/>
        </a:p>
      </dgm:t>
    </dgm:pt>
  </dgm:ptLst>
  <dgm:cxnLst>
    <dgm:cxn modelId="{032DC6E8-FB15-4D88-A9E8-04C7CEECA8D9}" srcId="{3BB25AF8-42BD-4432-A7C7-95D3E6BD1E79}" destId="{84E8BCDD-246E-457C-B602-632C5633D2D1}" srcOrd="2" destOrd="0" parTransId="{EC0790E1-ED92-44C3-90A0-6739094DF1D4}" sibTransId="{D987FC2C-1375-44C4-BD3A-D8ACC12AAFDD}"/>
    <dgm:cxn modelId="{F185309E-EC28-4898-8ACA-8F508F3107AA}" srcId="{AA3DF495-E60F-4B4A-A0E2-79606C9BB559}" destId="{FF42294D-BA83-4D34-A8D6-ABC855DA2B3B}" srcOrd="0" destOrd="0" parTransId="{7EE1C568-2CCD-4DB2-A2E5-B80F6A98AF8A}" sibTransId="{56005CF7-3F68-4815-BD48-47AA66A0D51D}"/>
    <dgm:cxn modelId="{D2C881AD-6200-4705-9777-9A3044A5E4E0}" type="presOf" srcId="{A833A684-6375-4099-B642-80F37D5EF446}" destId="{0CB8A8E9-93A4-46A4-AB38-B89B7C860E19}" srcOrd="0" destOrd="1" presId="urn:microsoft.com/office/officeart/2005/8/layout/vList6"/>
    <dgm:cxn modelId="{BE65EEAD-5F9A-4602-819B-3751E2DE34A2}" srcId="{3BB25AF8-42BD-4432-A7C7-95D3E6BD1E79}" destId="{0D85C31A-ACF5-4DA1-A891-D8419019A9E6}" srcOrd="0" destOrd="0" parTransId="{51B4D9FE-311B-497C-B17E-DF475D7D9E7C}" sibTransId="{AB9838E0-2A74-45F2-9149-0149BC060A59}"/>
    <dgm:cxn modelId="{4C69C79F-AA16-49CD-8253-107CDF89A02B}" type="presOf" srcId="{3BB25AF8-42BD-4432-A7C7-95D3E6BD1E79}" destId="{C8A74345-1617-4B16-9256-39B53D5D7673}" srcOrd="0" destOrd="0" presId="urn:microsoft.com/office/officeart/2005/8/layout/vList6"/>
    <dgm:cxn modelId="{8BBFC5B2-9FA4-4503-AA6B-8BAAF0E74993}" srcId="{BA012F6A-1CC3-4209-B3FD-065B92A6DFB7}" destId="{AA3DF495-E60F-4B4A-A0E2-79606C9BB559}" srcOrd="1" destOrd="0" parTransId="{294587A2-A4AB-4BB1-89D7-50E6639E9EAE}" sibTransId="{9079B924-8161-4081-8B2C-DA51590EF7CD}"/>
    <dgm:cxn modelId="{A1362100-2F24-49D9-8BF9-6D4646DC114A}" srcId="{3BB25AF8-42BD-4432-A7C7-95D3E6BD1E79}" destId="{31A8F413-E857-4886-AAD8-567E00573A94}" srcOrd="1" destOrd="0" parTransId="{79B63104-EF00-4876-AD66-32ADF777DCEB}" sibTransId="{CC9DAE51-5151-4146-A6A9-814EDB75AD87}"/>
    <dgm:cxn modelId="{F32034B5-7A5C-49C4-9AC0-F22727F410FA}" srcId="{BA012F6A-1CC3-4209-B3FD-065B92A6DFB7}" destId="{3BB25AF8-42BD-4432-A7C7-95D3E6BD1E79}" srcOrd="0" destOrd="0" parTransId="{E12F2D04-B802-4C96-AA02-6CA5619F7885}" sibTransId="{7616BAFB-8450-4927-BE3F-286801C837A7}"/>
    <dgm:cxn modelId="{23562BA3-544C-420E-8483-F7C1D7CB23B1}" type="presOf" srcId="{84E8BCDD-246E-457C-B602-632C5633D2D1}" destId="{D757DC44-A655-453B-99C1-60E0F2EEDFAC}" srcOrd="0" destOrd="2" presId="urn:microsoft.com/office/officeart/2005/8/layout/vList6"/>
    <dgm:cxn modelId="{521A57DF-FED8-4E31-88D6-83F5D0743619}" type="presOf" srcId="{BA012F6A-1CC3-4209-B3FD-065B92A6DFB7}" destId="{619160DD-77D3-4226-BA8F-E41B921D761F}" srcOrd="0" destOrd="0" presId="urn:microsoft.com/office/officeart/2005/8/layout/vList6"/>
    <dgm:cxn modelId="{C968E600-3D24-4B57-AEB1-7551B7607949}" type="presOf" srcId="{31A8F413-E857-4886-AAD8-567E00573A94}" destId="{D757DC44-A655-453B-99C1-60E0F2EEDFAC}" srcOrd="0" destOrd="1" presId="urn:microsoft.com/office/officeart/2005/8/layout/vList6"/>
    <dgm:cxn modelId="{722800BD-A80C-4ECB-9B8C-7FBA003124A0}" type="presOf" srcId="{0D85C31A-ACF5-4DA1-A891-D8419019A9E6}" destId="{D757DC44-A655-453B-99C1-60E0F2EEDFAC}" srcOrd="0" destOrd="0" presId="urn:microsoft.com/office/officeart/2005/8/layout/vList6"/>
    <dgm:cxn modelId="{40F7E841-C1D8-4164-B976-53B8440DF377}" srcId="{AA3DF495-E60F-4B4A-A0E2-79606C9BB559}" destId="{A833A684-6375-4099-B642-80F37D5EF446}" srcOrd="1" destOrd="0" parTransId="{2720C242-5E67-43C7-BE12-1BBDC2932BDB}" sibTransId="{4DEF2278-47DE-4BCC-A839-FF62BB2436FE}"/>
    <dgm:cxn modelId="{278D2EA0-0D68-4D6D-BF2D-EEDF0F588DB3}" type="presOf" srcId="{FF42294D-BA83-4D34-A8D6-ABC855DA2B3B}" destId="{0CB8A8E9-93A4-46A4-AB38-B89B7C860E19}" srcOrd="0" destOrd="0" presId="urn:microsoft.com/office/officeart/2005/8/layout/vList6"/>
    <dgm:cxn modelId="{23018787-241A-4023-B07F-990273CE901B}" type="presOf" srcId="{AA3DF495-E60F-4B4A-A0E2-79606C9BB559}" destId="{30D21D26-562C-4CA1-A795-25B4D636DA3A}" srcOrd="0" destOrd="0" presId="urn:microsoft.com/office/officeart/2005/8/layout/vList6"/>
    <dgm:cxn modelId="{3703D41A-0D96-4D3D-B768-46FA0B833647}" type="presParOf" srcId="{619160DD-77D3-4226-BA8F-E41B921D761F}" destId="{C1E668EA-C696-4D78-8BA6-FFE80D87B7EB}" srcOrd="0" destOrd="0" presId="urn:microsoft.com/office/officeart/2005/8/layout/vList6"/>
    <dgm:cxn modelId="{24369FB7-EC1A-447B-98E3-617E8889240D}" type="presParOf" srcId="{C1E668EA-C696-4D78-8BA6-FFE80D87B7EB}" destId="{C8A74345-1617-4B16-9256-39B53D5D7673}" srcOrd="0" destOrd="0" presId="urn:microsoft.com/office/officeart/2005/8/layout/vList6"/>
    <dgm:cxn modelId="{BDE190CD-ADD5-4FC5-A8C0-A79CBB89EA8B}" type="presParOf" srcId="{C1E668EA-C696-4D78-8BA6-FFE80D87B7EB}" destId="{D757DC44-A655-453B-99C1-60E0F2EEDFAC}" srcOrd="1" destOrd="0" presId="urn:microsoft.com/office/officeart/2005/8/layout/vList6"/>
    <dgm:cxn modelId="{883F2819-12C0-4AAA-8F03-2287CEF5B790}" type="presParOf" srcId="{619160DD-77D3-4226-BA8F-E41B921D761F}" destId="{905DCB15-86E2-4F04-828C-A1A969622BB3}" srcOrd="1" destOrd="0" presId="urn:microsoft.com/office/officeart/2005/8/layout/vList6"/>
    <dgm:cxn modelId="{8C2B3AFC-ECEB-4FB6-BA28-51DBA1C60DE0}" type="presParOf" srcId="{619160DD-77D3-4226-BA8F-E41B921D761F}" destId="{F77BB6B8-4486-45C1-9C04-0DEA4C6DAD58}" srcOrd="2" destOrd="0" presId="urn:microsoft.com/office/officeart/2005/8/layout/vList6"/>
    <dgm:cxn modelId="{043D0995-E753-45EA-B801-6B2701704DBF}" type="presParOf" srcId="{F77BB6B8-4486-45C1-9C04-0DEA4C6DAD58}" destId="{30D21D26-562C-4CA1-A795-25B4D636DA3A}" srcOrd="0" destOrd="0" presId="urn:microsoft.com/office/officeart/2005/8/layout/vList6"/>
    <dgm:cxn modelId="{A8B09196-06FC-42C1-A1AA-15A07DED6B68}" type="presParOf" srcId="{F77BB6B8-4486-45C1-9C04-0DEA4C6DAD58}" destId="{0CB8A8E9-93A4-46A4-AB38-B89B7C860E19}"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43FB9E-9F3E-4344-92C8-57E9D78FB07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FECE42-3307-47EC-89F9-2CABFD51B78E}">
      <dgm:prSet phldrT="[Text]"/>
      <dgm:spPr/>
      <dgm:t>
        <a:bodyPr/>
        <a:lstStyle/>
        <a:p>
          <a:r>
            <a:rPr lang="en-IN" b="1" dirty="0" smtClean="0">
              <a:ea typeface="Verdana" pitchFamily="34" charset="0"/>
              <a:cs typeface="Calibri" pitchFamily="34" charset="0"/>
            </a:rPr>
            <a:t>MIGRATION, </a:t>
          </a:r>
          <a:endParaRPr lang="en-US" dirty="0"/>
        </a:p>
      </dgm:t>
    </dgm:pt>
    <dgm:pt modelId="{6E0431A0-1FFD-4153-BDDF-C9AF25CF51FA}" type="parTrans" cxnId="{8EEA0E69-ABE2-48D0-AD52-FDB732AFEAAD}">
      <dgm:prSet/>
      <dgm:spPr/>
      <dgm:t>
        <a:bodyPr/>
        <a:lstStyle/>
        <a:p>
          <a:endParaRPr lang="en-US"/>
        </a:p>
      </dgm:t>
    </dgm:pt>
    <dgm:pt modelId="{C932F895-3C47-42F5-B48D-E2A494EE2E73}" type="sibTrans" cxnId="{8EEA0E69-ABE2-48D0-AD52-FDB732AFEAAD}">
      <dgm:prSet/>
      <dgm:spPr/>
      <dgm:t>
        <a:bodyPr/>
        <a:lstStyle/>
        <a:p>
          <a:endParaRPr lang="en-US"/>
        </a:p>
      </dgm:t>
    </dgm:pt>
    <dgm:pt modelId="{34A91AB6-8118-4E5B-80B9-9F2EB02778B9}">
      <dgm:prSet phldrT="[Text]"/>
      <dgm:spPr/>
      <dgm:t>
        <a:bodyPr/>
        <a:lstStyle/>
        <a:p>
          <a:r>
            <a:rPr lang="en-US" b="1" dirty="0" smtClean="0"/>
            <a:t>CREDIT</a:t>
          </a:r>
          <a:endParaRPr lang="en-US" dirty="0"/>
        </a:p>
      </dgm:t>
    </dgm:pt>
    <dgm:pt modelId="{15E8360A-3490-4E0F-96DF-C2761BC4D868}" type="parTrans" cxnId="{725D8275-B1D1-43F4-A479-09C041127179}">
      <dgm:prSet/>
      <dgm:spPr/>
      <dgm:t>
        <a:bodyPr/>
        <a:lstStyle/>
        <a:p>
          <a:endParaRPr lang="en-US"/>
        </a:p>
      </dgm:t>
    </dgm:pt>
    <dgm:pt modelId="{07211C77-E5BB-4024-AD4E-D6BFB6D16E31}" type="sibTrans" cxnId="{725D8275-B1D1-43F4-A479-09C041127179}">
      <dgm:prSet/>
      <dgm:spPr/>
      <dgm:t>
        <a:bodyPr/>
        <a:lstStyle/>
        <a:p>
          <a:endParaRPr lang="en-US"/>
        </a:p>
      </dgm:t>
    </dgm:pt>
    <dgm:pt modelId="{43B485A3-482C-4B62-B7A5-353193C7B4A5}">
      <dgm:prSet phldrT="[Text]"/>
      <dgm:spPr/>
      <dgm:t>
        <a:bodyPr/>
        <a:lstStyle/>
        <a:p>
          <a:r>
            <a:rPr lang="en-US" b="1" dirty="0" smtClean="0"/>
            <a:t>Job work</a:t>
          </a:r>
          <a:endParaRPr lang="en-US" b="1" dirty="0"/>
        </a:p>
      </dgm:t>
    </dgm:pt>
    <dgm:pt modelId="{064E3DFD-0CF1-41A0-96C2-9201026BE134}" type="parTrans" cxnId="{9B71D361-C85C-4291-A20A-C50115EF122A}">
      <dgm:prSet/>
      <dgm:spPr/>
      <dgm:t>
        <a:bodyPr/>
        <a:lstStyle/>
        <a:p>
          <a:endParaRPr lang="en-US"/>
        </a:p>
      </dgm:t>
    </dgm:pt>
    <dgm:pt modelId="{BF9B8407-BBDB-45AE-B2AF-63F599CCC9D2}" type="sibTrans" cxnId="{9B71D361-C85C-4291-A20A-C50115EF122A}">
      <dgm:prSet/>
      <dgm:spPr/>
      <dgm:t>
        <a:bodyPr/>
        <a:lstStyle/>
        <a:p>
          <a:endParaRPr lang="en-US"/>
        </a:p>
      </dgm:t>
    </dgm:pt>
    <dgm:pt modelId="{48165AC8-34A9-41D0-A6FD-018A894CB866}">
      <dgm:prSet phldrT="[Text]"/>
      <dgm:spPr/>
      <dgm:t>
        <a:bodyPr/>
        <a:lstStyle/>
        <a:p>
          <a:r>
            <a:rPr lang="en-IN" b="1" dirty="0" smtClean="0">
              <a:ea typeface="Verdana" pitchFamily="34" charset="0"/>
              <a:cs typeface="Calibri" pitchFamily="34" charset="0"/>
            </a:rPr>
            <a:t>SALES RETURN </a:t>
          </a:r>
          <a:endParaRPr lang="en-US" dirty="0"/>
        </a:p>
      </dgm:t>
    </dgm:pt>
    <dgm:pt modelId="{88923FD2-23CA-4015-87BB-76DE352B0F79}" type="parTrans" cxnId="{40B2BAB8-C01F-476E-B412-597652970E79}">
      <dgm:prSet/>
      <dgm:spPr/>
      <dgm:t>
        <a:bodyPr/>
        <a:lstStyle/>
        <a:p>
          <a:endParaRPr lang="en-US"/>
        </a:p>
      </dgm:t>
    </dgm:pt>
    <dgm:pt modelId="{2E8B360C-C489-440F-8BF5-9571AA10AA5C}" type="sibTrans" cxnId="{40B2BAB8-C01F-476E-B412-597652970E79}">
      <dgm:prSet/>
      <dgm:spPr/>
      <dgm:t>
        <a:bodyPr/>
        <a:lstStyle/>
        <a:p>
          <a:endParaRPr lang="en-US"/>
        </a:p>
      </dgm:t>
    </dgm:pt>
    <dgm:pt modelId="{120198EE-F73B-44C3-956D-6F127CB0165D}">
      <dgm:prSet phldrT="[Text]"/>
      <dgm:spPr/>
      <dgm:t>
        <a:bodyPr/>
        <a:lstStyle/>
        <a:p>
          <a:r>
            <a:rPr lang="en-IN" b="1" dirty="0" smtClean="0">
              <a:ea typeface="Verdana" pitchFamily="34" charset="0"/>
              <a:cs typeface="Calibri" pitchFamily="34" charset="0"/>
            </a:rPr>
            <a:t>PRICE REVISION, </a:t>
          </a:r>
          <a:endParaRPr lang="en-US" dirty="0"/>
        </a:p>
      </dgm:t>
    </dgm:pt>
    <dgm:pt modelId="{978471DB-214E-4F2E-AA40-E95FD12BDBBB}" type="parTrans" cxnId="{DA1B1370-392A-4CBE-A8DC-9C4BB428416F}">
      <dgm:prSet/>
      <dgm:spPr/>
      <dgm:t>
        <a:bodyPr/>
        <a:lstStyle/>
        <a:p>
          <a:endParaRPr lang="en-US"/>
        </a:p>
      </dgm:t>
    </dgm:pt>
    <dgm:pt modelId="{AB5C020D-BDA9-4DEC-84EC-548F933F88E3}" type="sibTrans" cxnId="{DA1B1370-392A-4CBE-A8DC-9C4BB428416F}">
      <dgm:prSet/>
      <dgm:spPr/>
      <dgm:t>
        <a:bodyPr/>
        <a:lstStyle/>
        <a:p>
          <a:endParaRPr lang="en-US"/>
        </a:p>
      </dgm:t>
    </dgm:pt>
    <dgm:pt modelId="{6C7B8212-3202-4A80-96D4-F9E31F01A3D8}">
      <dgm:prSet phldrT="[Text]"/>
      <dgm:spPr/>
      <dgm:t>
        <a:bodyPr/>
        <a:lstStyle/>
        <a:p>
          <a:r>
            <a:rPr lang="en-IN" b="1" dirty="0" smtClean="0">
              <a:ea typeface="Verdana" pitchFamily="34" charset="0"/>
              <a:cs typeface="Calibri" pitchFamily="34" charset="0"/>
            </a:rPr>
            <a:t>Goods sent on approval basis </a:t>
          </a:r>
          <a:endParaRPr lang="en-US" dirty="0"/>
        </a:p>
      </dgm:t>
    </dgm:pt>
    <dgm:pt modelId="{DBBAE887-DAD8-4DAA-ACAE-5E1753D9513F}" type="parTrans" cxnId="{6D8DDDC4-7B89-4EF3-9A9A-3E1799396133}">
      <dgm:prSet/>
      <dgm:spPr/>
      <dgm:t>
        <a:bodyPr/>
        <a:lstStyle/>
        <a:p>
          <a:endParaRPr lang="en-US"/>
        </a:p>
      </dgm:t>
    </dgm:pt>
    <dgm:pt modelId="{BB51767E-DD3E-4082-8F02-DD170095870B}" type="sibTrans" cxnId="{6D8DDDC4-7B89-4EF3-9A9A-3E1799396133}">
      <dgm:prSet/>
      <dgm:spPr/>
      <dgm:t>
        <a:bodyPr/>
        <a:lstStyle/>
        <a:p>
          <a:endParaRPr lang="en-US"/>
        </a:p>
      </dgm:t>
    </dgm:pt>
    <dgm:pt modelId="{7F96872D-ED5F-4492-AB8F-AA64C8D89918}" type="pres">
      <dgm:prSet presAssocID="{FD43FB9E-9F3E-4344-92C8-57E9D78FB07A}" presName="diagram" presStyleCnt="0">
        <dgm:presLayoutVars>
          <dgm:dir/>
          <dgm:resizeHandles val="exact"/>
        </dgm:presLayoutVars>
      </dgm:prSet>
      <dgm:spPr/>
      <dgm:t>
        <a:bodyPr/>
        <a:lstStyle/>
        <a:p>
          <a:endParaRPr lang="en-US"/>
        </a:p>
      </dgm:t>
    </dgm:pt>
    <dgm:pt modelId="{AE702702-1474-4B7D-AF54-BBDD70391E94}" type="pres">
      <dgm:prSet presAssocID="{41FECE42-3307-47EC-89F9-2CABFD51B78E}" presName="node" presStyleLbl="node1" presStyleIdx="0" presStyleCnt="6">
        <dgm:presLayoutVars>
          <dgm:bulletEnabled val="1"/>
        </dgm:presLayoutVars>
      </dgm:prSet>
      <dgm:spPr/>
      <dgm:t>
        <a:bodyPr/>
        <a:lstStyle/>
        <a:p>
          <a:endParaRPr lang="en-US"/>
        </a:p>
      </dgm:t>
    </dgm:pt>
    <dgm:pt modelId="{E7DAC00D-BEE8-43F2-9CA2-E72A8C7A8DAB}" type="pres">
      <dgm:prSet presAssocID="{C932F895-3C47-42F5-B48D-E2A494EE2E73}" presName="sibTrans" presStyleCnt="0"/>
      <dgm:spPr/>
    </dgm:pt>
    <dgm:pt modelId="{29EBA42C-83F6-42FD-93FC-8575BCDFA735}" type="pres">
      <dgm:prSet presAssocID="{34A91AB6-8118-4E5B-80B9-9F2EB02778B9}" presName="node" presStyleLbl="node1" presStyleIdx="1" presStyleCnt="6" custScaleY="103216">
        <dgm:presLayoutVars>
          <dgm:bulletEnabled val="1"/>
        </dgm:presLayoutVars>
      </dgm:prSet>
      <dgm:spPr/>
      <dgm:t>
        <a:bodyPr/>
        <a:lstStyle/>
        <a:p>
          <a:endParaRPr lang="en-US"/>
        </a:p>
      </dgm:t>
    </dgm:pt>
    <dgm:pt modelId="{3EAF3F5E-AB07-45BD-A5C8-582E4D0A5A2A}" type="pres">
      <dgm:prSet presAssocID="{07211C77-E5BB-4024-AD4E-D6BFB6D16E31}" presName="sibTrans" presStyleCnt="0"/>
      <dgm:spPr/>
    </dgm:pt>
    <dgm:pt modelId="{CA67D2BF-8DC9-4387-BDA4-F1E9FCF3AF6A}" type="pres">
      <dgm:prSet presAssocID="{43B485A3-482C-4B62-B7A5-353193C7B4A5}" presName="node" presStyleLbl="node1" presStyleIdx="2" presStyleCnt="6">
        <dgm:presLayoutVars>
          <dgm:bulletEnabled val="1"/>
        </dgm:presLayoutVars>
      </dgm:prSet>
      <dgm:spPr/>
      <dgm:t>
        <a:bodyPr/>
        <a:lstStyle/>
        <a:p>
          <a:endParaRPr lang="en-US"/>
        </a:p>
      </dgm:t>
    </dgm:pt>
    <dgm:pt modelId="{0141C655-32E5-452C-9709-F7E3B89AFE68}" type="pres">
      <dgm:prSet presAssocID="{BF9B8407-BBDB-45AE-B2AF-63F599CCC9D2}" presName="sibTrans" presStyleCnt="0"/>
      <dgm:spPr/>
    </dgm:pt>
    <dgm:pt modelId="{DEA43CF6-CB47-4031-B29B-29F40427F7F4}" type="pres">
      <dgm:prSet presAssocID="{48165AC8-34A9-41D0-A6FD-018A894CB866}" presName="node" presStyleLbl="node1" presStyleIdx="3" presStyleCnt="6">
        <dgm:presLayoutVars>
          <dgm:bulletEnabled val="1"/>
        </dgm:presLayoutVars>
      </dgm:prSet>
      <dgm:spPr/>
      <dgm:t>
        <a:bodyPr/>
        <a:lstStyle/>
        <a:p>
          <a:endParaRPr lang="en-US"/>
        </a:p>
      </dgm:t>
    </dgm:pt>
    <dgm:pt modelId="{8924A5F0-A60C-45BD-AEEB-F43FF8163641}" type="pres">
      <dgm:prSet presAssocID="{2E8B360C-C489-440F-8BF5-9571AA10AA5C}" presName="sibTrans" presStyleCnt="0"/>
      <dgm:spPr/>
    </dgm:pt>
    <dgm:pt modelId="{31F7D5D2-E6CD-4396-9780-DFC61BEDEE7E}" type="pres">
      <dgm:prSet presAssocID="{120198EE-F73B-44C3-956D-6F127CB0165D}" presName="node" presStyleLbl="node1" presStyleIdx="4" presStyleCnt="6">
        <dgm:presLayoutVars>
          <dgm:bulletEnabled val="1"/>
        </dgm:presLayoutVars>
      </dgm:prSet>
      <dgm:spPr/>
      <dgm:t>
        <a:bodyPr/>
        <a:lstStyle/>
        <a:p>
          <a:endParaRPr lang="en-US"/>
        </a:p>
      </dgm:t>
    </dgm:pt>
    <dgm:pt modelId="{6EB529C6-A7C0-4091-AAFE-F937B6A220DC}" type="pres">
      <dgm:prSet presAssocID="{AB5C020D-BDA9-4DEC-84EC-548F933F88E3}" presName="sibTrans" presStyleCnt="0"/>
      <dgm:spPr/>
    </dgm:pt>
    <dgm:pt modelId="{41349B36-2875-419D-B4E1-9F3F207AE682}" type="pres">
      <dgm:prSet presAssocID="{6C7B8212-3202-4A80-96D4-F9E31F01A3D8}" presName="node" presStyleLbl="node1" presStyleIdx="5" presStyleCnt="6">
        <dgm:presLayoutVars>
          <dgm:bulletEnabled val="1"/>
        </dgm:presLayoutVars>
      </dgm:prSet>
      <dgm:spPr/>
      <dgm:t>
        <a:bodyPr/>
        <a:lstStyle/>
        <a:p>
          <a:endParaRPr lang="en-US"/>
        </a:p>
      </dgm:t>
    </dgm:pt>
  </dgm:ptLst>
  <dgm:cxnLst>
    <dgm:cxn modelId="{051431A0-3B78-4CA2-ACD7-B80BACCEAB81}" type="presOf" srcId="{34A91AB6-8118-4E5B-80B9-9F2EB02778B9}" destId="{29EBA42C-83F6-42FD-93FC-8575BCDFA735}" srcOrd="0" destOrd="0" presId="urn:microsoft.com/office/officeart/2005/8/layout/default"/>
    <dgm:cxn modelId="{40B2BAB8-C01F-476E-B412-597652970E79}" srcId="{FD43FB9E-9F3E-4344-92C8-57E9D78FB07A}" destId="{48165AC8-34A9-41D0-A6FD-018A894CB866}" srcOrd="3" destOrd="0" parTransId="{88923FD2-23CA-4015-87BB-76DE352B0F79}" sibTransId="{2E8B360C-C489-440F-8BF5-9571AA10AA5C}"/>
    <dgm:cxn modelId="{6C0D0B9C-FB4B-42F2-AFF8-A6FE20B3D872}" type="presOf" srcId="{120198EE-F73B-44C3-956D-6F127CB0165D}" destId="{31F7D5D2-E6CD-4396-9780-DFC61BEDEE7E}" srcOrd="0" destOrd="0" presId="urn:microsoft.com/office/officeart/2005/8/layout/default"/>
    <dgm:cxn modelId="{725D8275-B1D1-43F4-A479-09C041127179}" srcId="{FD43FB9E-9F3E-4344-92C8-57E9D78FB07A}" destId="{34A91AB6-8118-4E5B-80B9-9F2EB02778B9}" srcOrd="1" destOrd="0" parTransId="{15E8360A-3490-4E0F-96DF-C2761BC4D868}" sibTransId="{07211C77-E5BB-4024-AD4E-D6BFB6D16E31}"/>
    <dgm:cxn modelId="{08471568-4E32-4D0C-975A-32669F3A4FDA}" type="presOf" srcId="{6C7B8212-3202-4A80-96D4-F9E31F01A3D8}" destId="{41349B36-2875-419D-B4E1-9F3F207AE682}" srcOrd="0" destOrd="0" presId="urn:microsoft.com/office/officeart/2005/8/layout/default"/>
    <dgm:cxn modelId="{7133B281-9BA9-4F74-9FC9-BF4366653E1E}" type="presOf" srcId="{FD43FB9E-9F3E-4344-92C8-57E9D78FB07A}" destId="{7F96872D-ED5F-4492-AB8F-AA64C8D89918}" srcOrd="0" destOrd="0" presId="urn:microsoft.com/office/officeart/2005/8/layout/default"/>
    <dgm:cxn modelId="{6D8DDDC4-7B89-4EF3-9A9A-3E1799396133}" srcId="{FD43FB9E-9F3E-4344-92C8-57E9D78FB07A}" destId="{6C7B8212-3202-4A80-96D4-F9E31F01A3D8}" srcOrd="5" destOrd="0" parTransId="{DBBAE887-DAD8-4DAA-ACAE-5E1753D9513F}" sibTransId="{BB51767E-DD3E-4082-8F02-DD170095870B}"/>
    <dgm:cxn modelId="{356B443D-F3C4-4807-90D9-D58A44CCD803}" type="presOf" srcId="{48165AC8-34A9-41D0-A6FD-018A894CB866}" destId="{DEA43CF6-CB47-4031-B29B-29F40427F7F4}" srcOrd="0" destOrd="0" presId="urn:microsoft.com/office/officeart/2005/8/layout/default"/>
    <dgm:cxn modelId="{8EEA0E69-ABE2-48D0-AD52-FDB732AFEAAD}" srcId="{FD43FB9E-9F3E-4344-92C8-57E9D78FB07A}" destId="{41FECE42-3307-47EC-89F9-2CABFD51B78E}" srcOrd="0" destOrd="0" parTransId="{6E0431A0-1FFD-4153-BDDF-C9AF25CF51FA}" sibTransId="{C932F895-3C47-42F5-B48D-E2A494EE2E73}"/>
    <dgm:cxn modelId="{35095DA0-D4B7-49B8-97B0-807A889781DC}" type="presOf" srcId="{41FECE42-3307-47EC-89F9-2CABFD51B78E}" destId="{AE702702-1474-4B7D-AF54-BBDD70391E94}" srcOrd="0" destOrd="0" presId="urn:microsoft.com/office/officeart/2005/8/layout/default"/>
    <dgm:cxn modelId="{DA1B1370-392A-4CBE-A8DC-9C4BB428416F}" srcId="{FD43FB9E-9F3E-4344-92C8-57E9D78FB07A}" destId="{120198EE-F73B-44C3-956D-6F127CB0165D}" srcOrd="4" destOrd="0" parTransId="{978471DB-214E-4F2E-AA40-E95FD12BDBBB}" sibTransId="{AB5C020D-BDA9-4DEC-84EC-548F933F88E3}"/>
    <dgm:cxn modelId="{9B71D361-C85C-4291-A20A-C50115EF122A}" srcId="{FD43FB9E-9F3E-4344-92C8-57E9D78FB07A}" destId="{43B485A3-482C-4B62-B7A5-353193C7B4A5}" srcOrd="2" destOrd="0" parTransId="{064E3DFD-0CF1-41A0-96C2-9201026BE134}" sibTransId="{BF9B8407-BBDB-45AE-B2AF-63F599CCC9D2}"/>
    <dgm:cxn modelId="{935A8D12-D863-4716-AA06-E0C89DE4FE6B}" type="presOf" srcId="{43B485A3-482C-4B62-B7A5-353193C7B4A5}" destId="{CA67D2BF-8DC9-4387-BDA4-F1E9FCF3AF6A}" srcOrd="0" destOrd="0" presId="urn:microsoft.com/office/officeart/2005/8/layout/default"/>
    <dgm:cxn modelId="{51CD0076-A157-4152-98A8-6685E2BD89EF}" type="presParOf" srcId="{7F96872D-ED5F-4492-AB8F-AA64C8D89918}" destId="{AE702702-1474-4B7D-AF54-BBDD70391E94}" srcOrd="0" destOrd="0" presId="urn:microsoft.com/office/officeart/2005/8/layout/default"/>
    <dgm:cxn modelId="{D5423648-EB4E-4D14-9B00-F78F3EF77F75}" type="presParOf" srcId="{7F96872D-ED5F-4492-AB8F-AA64C8D89918}" destId="{E7DAC00D-BEE8-43F2-9CA2-E72A8C7A8DAB}" srcOrd="1" destOrd="0" presId="urn:microsoft.com/office/officeart/2005/8/layout/default"/>
    <dgm:cxn modelId="{A942CF04-6B95-47A4-AADE-2F9B9990F975}" type="presParOf" srcId="{7F96872D-ED5F-4492-AB8F-AA64C8D89918}" destId="{29EBA42C-83F6-42FD-93FC-8575BCDFA735}" srcOrd="2" destOrd="0" presId="urn:microsoft.com/office/officeart/2005/8/layout/default"/>
    <dgm:cxn modelId="{4303C04C-45A8-4636-9CD8-2A74AEEEDF36}" type="presParOf" srcId="{7F96872D-ED5F-4492-AB8F-AA64C8D89918}" destId="{3EAF3F5E-AB07-45BD-A5C8-582E4D0A5A2A}" srcOrd="3" destOrd="0" presId="urn:microsoft.com/office/officeart/2005/8/layout/default"/>
    <dgm:cxn modelId="{E5E4C2E3-C8F9-449F-93D0-30BA5B36E864}" type="presParOf" srcId="{7F96872D-ED5F-4492-AB8F-AA64C8D89918}" destId="{CA67D2BF-8DC9-4387-BDA4-F1E9FCF3AF6A}" srcOrd="4" destOrd="0" presId="urn:microsoft.com/office/officeart/2005/8/layout/default"/>
    <dgm:cxn modelId="{8D189A19-79D1-4506-AC2F-9378757A86C5}" type="presParOf" srcId="{7F96872D-ED5F-4492-AB8F-AA64C8D89918}" destId="{0141C655-32E5-452C-9709-F7E3B89AFE68}" srcOrd="5" destOrd="0" presId="urn:microsoft.com/office/officeart/2005/8/layout/default"/>
    <dgm:cxn modelId="{434A8DFD-6996-4C05-B985-D215CEF1E000}" type="presParOf" srcId="{7F96872D-ED5F-4492-AB8F-AA64C8D89918}" destId="{DEA43CF6-CB47-4031-B29B-29F40427F7F4}" srcOrd="6" destOrd="0" presId="urn:microsoft.com/office/officeart/2005/8/layout/default"/>
    <dgm:cxn modelId="{493F4368-F242-4203-A4B5-1A09CA3E9884}" type="presParOf" srcId="{7F96872D-ED5F-4492-AB8F-AA64C8D89918}" destId="{8924A5F0-A60C-45BD-AEEB-F43FF8163641}" srcOrd="7" destOrd="0" presId="urn:microsoft.com/office/officeart/2005/8/layout/default"/>
    <dgm:cxn modelId="{45653804-FF04-47F2-B9ED-2D0FB24D33D7}" type="presParOf" srcId="{7F96872D-ED5F-4492-AB8F-AA64C8D89918}" destId="{31F7D5D2-E6CD-4396-9780-DFC61BEDEE7E}" srcOrd="8" destOrd="0" presId="urn:microsoft.com/office/officeart/2005/8/layout/default"/>
    <dgm:cxn modelId="{411D5E88-5AA1-46F1-B7E1-B2BE6F2AC407}" type="presParOf" srcId="{7F96872D-ED5F-4492-AB8F-AA64C8D89918}" destId="{6EB529C6-A7C0-4091-AAFE-F937B6A220DC}" srcOrd="9" destOrd="0" presId="urn:microsoft.com/office/officeart/2005/8/layout/default"/>
    <dgm:cxn modelId="{673E3C43-3126-44A1-8911-F7C7DB148C4F}" type="presParOf" srcId="{7F96872D-ED5F-4492-AB8F-AA64C8D89918}" destId="{41349B36-2875-419D-B4E1-9F3F207AE682}" srcOrd="10"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43DA5B-B20A-446B-8840-24242F4ADEBE}"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0F05D3B4-D361-4263-AD88-E065CFD1C293}">
      <dgm:prSet phldrT="[Text]" custT="1"/>
      <dgm:spPr/>
      <dgm:t>
        <a:bodyPr/>
        <a:lstStyle/>
        <a:p>
          <a:r>
            <a:rPr lang="en-US" sz="4000" dirty="0" smtClean="0"/>
            <a:t>JOB WORK</a:t>
          </a:r>
          <a:endParaRPr lang="en-US" sz="4000" dirty="0"/>
        </a:p>
      </dgm:t>
    </dgm:pt>
    <dgm:pt modelId="{1239A0A3-E01F-4FB7-BA35-B04E12A63012}" type="parTrans" cxnId="{9E6802EE-FEC9-44B9-BFC7-6DCCC43F78A7}">
      <dgm:prSet/>
      <dgm:spPr/>
      <dgm:t>
        <a:bodyPr/>
        <a:lstStyle/>
        <a:p>
          <a:endParaRPr lang="en-US"/>
        </a:p>
      </dgm:t>
    </dgm:pt>
    <dgm:pt modelId="{666BE0B7-A9F9-48E3-950B-8CB9F4436849}" type="sibTrans" cxnId="{9E6802EE-FEC9-44B9-BFC7-6DCCC43F78A7}">
      <dgm:prSet/>
      <dgm:spPr/>
      <dgm:t>
        <a:bodyPr/>
        <a:lstStyle/>
        <a:p>
          <a:endParaRPr lang="en-US"/>
        </a:p>
      </dgm:t>
    </dgm:pt>
    <dgm:pt modelId="{4BAC7E34-6C9F-4C6E-B749-0AB815A79C1E}">
      <dgm:prSet phldrT="[Text]"/>
      <dgm:spPr/>
      <dgm:t>
        <a:bodyPr/>
        <a:lstStyle/>
        <a:p>
          <a:r>
            <a:rPr lang="en-US" dirty="0" smtClean="0"/>
            <a:t>INPUT</a:t>
          </a:r>
          <a:endParaRPr lang="en-US" dirty="0"/>
        </a:p>
      </dgm:t>
    </dgm:pt>
    <dgm:pt modelId="{30511E95-54E2-429F-98BE-B90D8E18B039}" type="parTrans" cxnId="{D04AFA7F-E1F1-416C-B162-D114DB2D8B18}">
      <dgm:prSet/>
      <dgm:spPr/>
      <dgm:t>
        <a:bodyPr/>
        <a:lstStyle/>
        <a:p>
          <a:endParaRPr lang="en-US"/>
        </a:p>
      </dgm:t>
    </dgm:pt>
    <dgm:pt modelId="{690B33D6-38E9-4560-A8B0-8538F5DF9DF1}" type="sibTrans" cxnId="{D04AFA7F-E1F1-416C-B162-D114DB2D8B18}">
      <dgm:prSet/>
      <dgm:spPr/>
      <dgm:t>
        <a:bodyPr/>
        <a:lstStyle/>
        <a:p>
          <a:endParaRPr lang="en-US"/>
        </a:p>
      </dgm:t>
    </dgm:pt>
    <dgm:pt modelId="{F8EE5CC4-8566-4139-A06B-9B2020C40061}">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SEMI FINISHED</a:t>
          </a:r>
          <a:endParaRPr lang="en-US" dirty="0"/>
        </a:p>
      </dgm:t>
    </dgm:pt>
    <dgm:pt modelId="{00453084-67C3-4832-AE3F-E33DF5A83BF4}" type="parTrans" cxnId="{AE0C4124-8762-47CF-A5A9-7768243C76E9}">
      <dgm:prSet/>
      <dgm:spPr/>
      <dgm:t>
        <a:bodyPr/>
        <a:lstStyle/>
        <a:p>
          <a:endParaRPr lang="en-US"/>
        </a:p>
      </dgm:t>
    </dgm:pt>
    <dgm:pt modelId="{18B379E0-FB27-4672-B091-90ACAE43A30B}" type="sibTrans" cxnId="{AE0C4124-8762-47CF-A5A9-7768243C76E9}">
      <dgm:prSet/>
      <dgm:spPr/>
      <dgm:t>
        <a:bodyPr/>
        <a:lstStyle/>
        <a:p>
          <a:endParaRPr lang="en-US"/>
        </a:p>
      </dgm:t>
    </dgm:pt>
    <dgm:pt modelId="{6394EFFF-64E5-425A-B925-975CCCADE877}">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FINISHED</a:t>
          </a:r>
          <a:endParaRPr lang="en-US" dirty="0"/>
        </a:p>
      </dgm:t>
    </dgm:pt>
    <dgm:pt modelId="{D39B499B-CED1-41CC-8368-8B9B6D796130}" type="parTrans" cxnId="{2C8B3291-9888-4440-9528-6AF72E35BA2A}">
      <dgm:prSet/>
      <dgm:spPr/>
      <dgm:t>
        <a:bodyPr/>
        <a:lstStyle/>
        <a:p>
          <a:endParaRPr lang="en-US"/>
        </a:p>
      </dgm:t>
    </dgm:pt>
    <dgm:pt modelId="{99DA2FEC-3E37-4C2B-AD44-40636E8C2E9F}" type="sibTrans" cxnId="{2C8B3291-9888-4440-9528-6AF72E35BA2A}">
      <dgm:prSet/>
      <dgm:spPr/>
      <dgm:t>
        <a:bodyPr/>
        <a:lstStyle/>
        <a:p>
          <a:endParaRPr lang="en-US"/>
        </a:p>
      </dgm:t>
    </dgm:pt>
    <dgm:pt modelId="{F868D7E6-F61D-4ADE-9451-5CFEC140016C}" type="pres">
      <dgm:prSet presAssocID="{1043DA5B-B20A-446B-8840-24242F4ADEBE}" presName="hierChild1" presStyleCnt="0">
        <dgm:presLayoutVars>
          <dgm:orgChart val="1"/>
          <dgm:chPref val="1"/>
          <dgm:dir/>
          <dgm:animOne val="branch"/>
          <dgm:animLvl val="lvl"/>
          <dgm:resizeHandles/>
        </dgm:presLayoutVars>
      </dgm:prSet>
      <dgm:spPr/>
      <dgm:t>
        <a:bodyPr/>
        <a:lstStyle/>
        <a:p>
          <a:endParaRPr lang="en-US"/>
        </a:p>
      </dgm:t>
    </dgm:pt>
    <dgm:pt modelId="{6923592D-006E-457A-AAB7-FC861B1C122D}" type="pres">
      <dgm:prSet presAssocID="{0F05D3B4-D361-4263-AD88-E065CFD1C293}" presName="hierRoot1" presStyleCnt="0">
        <dgm:presLayoutVars>
          <dgm:hierBranch val="init"/>
        </dgm:presLayoutVars>
      </dgm:prSet>
      <dgm:spPr/>
    </dgm:pt>
    <dgm:pt modelId="{F31A38A7-F569-4CDF-A3D4-BB50F6A7D8F7}" type="pres">
      <dgm:prSet presAssocID="{0F05D3B4-D361-4263-AD88-E065CFD1C293}" presName="rootComposite1" presStyleCnt="0"/>
      <dgm:spPr/>
    </dgm:pt>
    <dgm:pt modelId="{2F60C480-5120-4E3F-A45B-3D7A9CF1E8C7}" type="pres">
      <dgm:prSet presAssocID="{0F05D3B4-D361-4263-AD88-E065CFD1C293}" presName="rootText1" presStyleLbl="node0" presStyleIdx="0" presStyleCnt="1">
        <dgm:presLayoutVars>
          <dgm:chPref val="3"/>
        </dgm:presLayoutVars>
      </dgm:prSet>
      <dgm:spPr/>
      <dgm:t>
        <a:bodyPr/>
        <a:lstStyle/>
        <a:p>
          <a:endParaRPr lang="en-US"/>
        </a:p>
      </dgm:t>
    </dgm:pt>
    <dgm:pt modelId="{105D83AD-FBC1-4045-BDCC-C0CC943B1C12}" type="pres">
      <dgm:prSet presAssocID="{0F05D3B4-D361-4263-AD88-E065CFD1C293}" presName="rootConnector1" presStyleLbl="node1" presStyleIdx="0" presStyleCnt="0"/>
      <dgm:spPr/>
      <dgm:t>
        <a:bodyPr/>
        <a:lstStyle/>
        <a:p>
          <a:endParaRPr lang="en-US"/>
        </a:p>
      </dgm:t>
    </dgm:pt>
    <dgm:pt modelId="{73B43506-7848-4945-8148-160485E4E7AD}" type="pres">
      <dgm:prSet presAssocID="{0F05D3B4-D361-4263-AD88-E065CFD1C293}" presName="hierChild2" presStyleCnt="0"/>
      <dgm:spPr/>
    </dgm:pt>
    <dgm:pt modelId="{6D07E909-0BEB-4B50-9B39-577519110456}" type="pres">
      <dgm:prSet presAssocID="{30511E95-54E2-429F-98BE-B90D8E18B039}" presName="Name37" presStyleLbl="parChTrans1D2" presStyleIdx="0" presStyleCnt="3"/>
      <dgm:spPr/>
      <dgm:t>
        <a:bodyPr/>
        <a:lstStyle/>
        <a:p>
          <a:endParaRPr lang="en-US"/>
        </a:p>
      </dgm:t>
    </dgm:pt>
    <dgm:pt modelId="{A4D240A4-6C52-4248-94AF-4084B0E33C51}" type="pres">
      <dgm:prSet presAssocID="{4BAC7E34-6C9F-4C6E-B749-0AB815A79C1E}" presName="hierRoot2" presStyleCnt="0">
        <dgm:presLayoutVars>
          <dgm:hierBranch val="init"/>
        </dgm:presLayoutVars>
      </dgm:prSet>
      <dgm:spPr/>
    </dgm:pt>
    <dgm:pt modelId="{570F983D-C239-4C01-92C4-2D14BE5F8B5F}" type="pres">
      <dgm:prSet presAssocID="{4BAC7E34-6C9F-4C6E-B749-0AB815A79C1E}" presName="rootComposite" presStyleCnt="0"/>
      <dgm:spPr/>
    </dgm:pt>
    <dgm:pt modelId="{0A9A6E3F-BB90-4FDA-951B-47852A9D821B}" type="pres">
      <dgm:prSet presAssocID="{4BAC7E34-6C9F-4C6E-B749-0AB815A79C1E}" presName="rootText" presStyleLbl="node2" presStyleIdx="0" presStyleCnt="3">
        <dgm:presLayoutVars>
          <dgm:chPref val="3"/>
        </dgm:presLayoutVars>
      </dgm:prSet>
      <dgm:spPr/>
      <dgm:t>
        <a:bodyPr/>
        <a:lstStyle/>
        <a:p>
          <a:endParaRPr lang="en-US"/>
        </a:p>
      </dgm:t>
    </dgm:pt>
    <dgm:pt modelId="{7288DC61-8352-4DC9-A7E1-E8F9738A375F}" type="pres">
      <dgm:prSet presAssocID="{4BAC7E34-6C9F-4C6E-B749-0AB815A79C1E}" presName="rootConnector" presStyleLbl="node2" presStyleIdx="0" presStyleCnt="3"/>
      <dgm:spPr/>
      <dgm:t>
        <a:bodyPr/>
        <a:lstStyle/>
        <a:p>
          <a:endParaRPr lang="en-US"/>
        </a:p>
      </dgm:t>
    </dgm:pt>
    <dgm:pt modelId="{4BA07762-6199-43AC-AB04-2770FE83F9D3}" type="pres">
      <dgm:prSet presAssocID="{4BAC7E34-6C9F-4C6E-B749-0AB815A79C1E}" presName="hierChild4" presStyleCnt="0"/>
      <dgm:spPr/>
    </dgm:pt>
    <dgm:pt modelId="{67A403ED-DBB7-4D87-BD40-C3C37B471210}" type="pres">
      <dgm:prSet presAssocID="{4BAC7E34-6C9F-4C6E-B749-0AB815A79C1E}" presName="hierChild5" presStyleCnt="0"/>
      <dgm:spPr/>
    </dgm:pt>
    <dgm:pt modelId="{7917B0FD-7F11-47BB-9817-C492C8CC201D}" type="pres">
      <dgm:prSet presAssocID="{00453084-67C3-4832-AE3F-E33DF5A83BF4}" presName="Name37" presStyleLbl="parChTrans1D2" presStyleIdx="1" presStyleCnt="3"/>
      <dgm:spPr/>
      <dgm:t>
        <a:bodyPr/>
        <a:lstStyle/>
        <a:p>
          <a:endParaRPr lang="en-US"/>
        </a:p>
      </dgm:t>
    </dgm:pt>
    <dgm:pt modelId="{408252D3-903D-47F4-A4A2-7A156EB2C07D}" type="pres">
      <dgm:prSet presAssocID="{F8EE5CC4-8566-4139-A06B-9B2020C40061}" presName="hierRoot2" presStyleCnt="0">
        <dgm:presLayoutVars>
          <dgm:hierBranch val="init"/>
        </dgm:presLayoutVars>
      </dgm:prSet>
      <dgm:spPr/>
    </dgm:pt>
    <dgm:pt modelId="{B0837D7C-026F-49C7-ADB8-CC4ADF27819B}" type="pres">
      <dgm:prSet presAssocID="{F8EE5CC4-8566-4139-A06B-9B2020C40061}" presName="rootComposite" presStyleCnt="0"/>
      <dgm:spPr/>
    </dgm:pt>
    <dgm:pt modelId="{55156F89-42FD-4BE0-9569-658AE1076AE5}" type="pres">
      <dgm:prSet presAssocID="{F8EE5CC4-8566-4139-A06B-9B2020C40061}" presName="rootText" presStyleLbl="node2" presStyleIdx="1" presStyleCnt="3">
        <dgm:presLayoutVars>
          <dgm:chPref val="3"/>
        </dgm:presLayoutVars>
      </dgm:prSet>
      <dgm:spPr/>
      <dgm:t>
        <a:bodyPr/>
        <a:lstStyle/>
        <a:p>
          <a:endParaRPr lang="en-US"/>
        </a:p>
      </dgm:t>
    </dgm:pt>
    <dgm:pt modelId="{8DE00149-B102-4CE5-A702-9F45E8DF2173}" type="pres">
      <dgm:prSet presAssocID="{F8EE5CC4-8566-4139-A06B-9B2020C40061}" presName="rootConnector" presStyleLbl="node2" presStyleIdx="1" presStyleCnt="3"/>
      <dgm:spPr/>
      <dgm:t>
        <a:bodyPr/>
        <a:lstStyle/>
        <a:p>
          <a:endParaRPr lang="en-US"/>
        </a:p>
      </dgm:t>
    </dgm:pt>
    <dgm:pt modelId="{74E0558D-9A84-480A-9A27-942B135D5F20}" type="pres">
      <dgm:prSet presAssocID="{F8EE5CC4-8566-4139-A06B-9B2020C40061}" presName="hierChild4" presStyleCnt="0"/>
      <dgm:spPr/>
    </dgm:pt>
    <dgm:pt modelId="{B73DC821-4D11-4C1E-A001-659812D7E536}" type="pres">
      <dgm:prSet presAssocID="{F8EE5CC4-8566-4139-A06B-9B2020C40061}" presName="hierChild5" presStyleCnt="0"/>
      <dgm:spPr/>
    </dgm:pt>
    <dgm:pt modelId="{308101BA-017D-49C0-B55B-9A47F39FADC6}" type="pres">
      <dgm:prSet presAssocID="{D39B499B-CED1-41CC-8368-8B9B6D796130}" presName="Name37" presStyleLbl="parChTrans1D2" presStyleIdx="2" presStyleCnt="3"/>
      <dgm:spPr/>
      <dgm:t>
        <a:bodyPr/>
        <a:lstStyle/>
        <a:p>
          <a:endParaRPr lang="en-US"/>
        </a:p>
      </dgm:t>
    </dgm:pt>
    <dgm:pt modelId="{4A62E0DA-BC0F-4E87-8060-622E854101CB}" type="pres">
      <dgm:prSet presAssocID="{6394EFFF-64E5-425A-B925-975CCCADE877}" presName="hierRoot2" presStyleCnt="0">
        <dgm:presLayoutVars>
          <dgm:hierBranch val="init"/>
        </dgm:presLayoutVars>
      </dgm:prSet>
      <dgm:spPr/>
    </dgm:pt>
    <dgm:pt modelId="{F0097405-7F01-45A3-AA92-24287FDA6EFF}" type="pres">
      <dgm:prSet presAssocID="{6394EFFF-64E5-425A-B925-975CCCADE877}" presName="rootComposite" presStyleCnt="0"/>
      <dgm:spPr/>
    </dgm:pt>
    <dgm:pt modelId="{DA3CACB9-C51F-4D03-B530-108621B44304}" type="pres">
      <dgm:prSet presAssocID="{6394EFFF-64E5-425A-B925-975CCCADE877}" presName="rootText" presStyleLbl="node2" presStyleIdx="2" presStyleCnt="3">
        <dgm:presLayoutVars>
          <dgm:chPref val="3"/>
        </dgm:presLayoutVars>
      </dgm:prSet>
      <dgm:spPr/>
      <dgm:t>
        <a:bodyPr/>
        <a:lstStyle/>
        <a:p>
          <a:endParaRPr lang="en-US"/>
        </a:p>
      </dgm:t>
    </dgm:pt>
    <dgm:pt modelId="{A89D2B9F-ACED-4CB1-BABD-050344702317}" type="pres">
      <dgm:prSet presAssocID="{6394EFFF-64E5-425A-B925-975CCCADE877}" presName="rootConnector" presStyleLbl="node2" presStyleIdx="2" presStyleCnt="3"/>
      <dgm:spPr/>
      <dgm:t>
        <a:bodyPr/>
        <a:lstStyle/>
        <a:p>
          <a:endParaRPr lang="en-US"/>
        </a:p>
      </dgm:t>
    </dgm:pt>
    <dgm:pt modelId="{D6495291-651B-46B8-999C-ABE3B1473726}" type="pres">
      <dgm:prSet presAssocID="{6394EFFF-64E5-425A-B925-975CCCADE877}" presName="hierChild4" presStyleCnt="0"/>
      <dgm:spPr/>
    </dgm:pt>
    <dgm:pt modelId="{0BE717B3-82B7-4C36-8B49-7237E508E32D}" type="pres">
      <dgm:prSet presAssocID="{6394EFFF-64E5-425A-B925-975CCCADE877}" presName="hierChild5" presStyleCnt="0"/>
      <dgm:spPr/>
    </dgm:pt>
    <dgm:pt modelId="{E6EE57CA-0E49-49A3-82EB-583C99334FD3}" type="pres">
      <dgm:prSet presAssocID="{0F05D3B4-D361-4263-AD88-E065CFD1C293}" presName="hierChild3" presStyleCnt="0"/>
      <dgm:spPr/>
    </dgm:pt>
  </dgm:ptLst>
  <dgm:cxnLst>
    <dgm:cxn modelId="{D27BB7BB-CE90-4929-BC05-E4D3678AD7A9}" type="presOf" srcId="{F8EE5CC4-8566-4139-A06B-9B2020C40061}" destId="{55156F89-42FD-4BE0-9569-658AE1076AE5}" srcOrd="0" destOrd="0" presId="urn:microsoft.com/office/officeart/2005/8/layout/orgChart1"/>
    <dgm:cxn modelId="{FE8A3D40-3274-44C8-96E7-CB39DEDECB14}" type="presOf" srcId="{6394EFFF-64E5-425A-B925-975CCCADE877}" destId="{A89D2B9F-ACED-4CB1-BABD-050344702317}" srcOrd="1" destOrd="0" presId="urn:microsoft.com/office/officeart/2005/8/layout/orgChart1"/>
    <dgm:cxn modelId="{A6BFCFCF-9FC5-4BFB-A77F-22C98D94CC8C}" type="presOf" srcId="{0F05D3B4-D361-4263-AD88-E065CFD1C293}" destId="{2F60C480-5120-4E3F-A45B-3D7A9CF1E8C7}" srcOrd="0" destOrd="0" presId="urn:microsoft.com/office/officeart/2005/8/layout/orgChart1"/>
    <dgm:cxn modelId="{15F72940-E3FF-4E9E-9A0A-BFC661D347D7}" type="presOf" srcId="{1043DA5B-B20A-446B-8840-24242F4ADEBE}" destId="{F868D7E6-F61D-4ADE-9451-5CFEC140016C}" srcOrd="0" destOrd="0" presId="urn:microsoft.com/office/officeart/2005/8/layout/orgChart1"/>
    <dgm:cxn modelId="{25F0A71C-3AA4-478C-A9FB-B597FC500A81}" type="presOf" srcId="{D39B499B-CED1-41CC-8368-8B9B6D796130}" destId="{308101BA-017D-49C0-B55B-9A47F39FADC6}" srcOrd="0" destOrd="0" presId="urn:microsoft.com/office/officeart/2005/8/layout/orgChart1"/>
    <dgm:cxn modelId="{A4879D97-FE8E-4966-BC0F-91E0A947ED59}" type="presOf" srcId="{F8EE5CC4-8566-4139-A06B-9B2020C40061}" destId="{8DE00149-B102-4CE5-A702-9F45E8DF2173}" srcOrd="1" destOrd="0" presId="urn:microsoft.com/office/officeart/2005/8/layout/orgChart1"/>
    <dgm:cxn modelId="{0D011CF5-6110-4B3B-9C76-EC66849A9202}" type="presOf" srcId="{30511E95-54E2-429F-98BE-B90D8E18B039}" destId="{6D07E909-0BEB-4B50-9B39-577519110456}" srcOrd="0" destOrd="0" presId="urn:microsoft.com/office/officeart/2005/8/layout/orgChart1"/>
    <dgm:cxn modelId="{9E6802EE-FEC9-44B9-BFC7-6DCCC43F78A7}" srcId="{1043DA5B-B20A-446B-8840-24242F4ADEBE}" destId="{0F05D3B4-D361-4263-AD88-E065CFD1C293}" srcOrd="0" destOrd="0" parTransId="{1239A0A3-E01F-4FB7-BA35-B04E12A63012}" sibTransId="{666BE0B7-A9F9-48E3-950B-8CB9F4436849}"/>
    <dgm:cxn modelId="{7DB1FF79-15F2-46FB-90E2-ADDB254EF5A9}" type="presOf" srcId="{4BAC7E34-6C9F-4C6E-B749-0AB815A79C1E}" destId="{0A9A6E3F-BB90-4FDA-951B-47852A9D821B}" srcOrd="0" destOrd="0" presId="urn:microsoft.com/office/officeart/2005/8/layout/orgChart1"/>
    <dgm:cxn modelId="{B69CEDDC-26B9-4481-85B0-088569E2A33C}" type="presOf" srcId="{6394EFFF-64E5-425A-B925-975CCCADE877}" destId="{DA3CACB9-C51F-4D03-B530-108621B44304}" srcOrd="0" destOrd="0" presId="urn:microsoft.com/office/officeart/2005/8/layout/orgChart1"/>
    <dgm:cxn modelId="{D04AFA7F-E1F1-416C-B162-D114DB2D8B18}" srcId="{0F05D3B4-D361-4263-AD88-E065CFD1C293}" destId="{4BAC7E34-6C9F-4C6E-B749-0AB815A79C1E}" srcOrd="0" destOrd="0" parTransId="{30511E95-54E2-429F-98BE-B90D8E18B039}" sibTransId="{690B33D6-38E9-4560-A8B0-8538F5DF9DF1}"/>
    <dgm:cxn modelId="{AE0C4124-8762-47CF-A5A9-7768243C76E9}" srcId="{0F05D3B4-D361-4263-AD88-E065CFD1C293}" destId="{F8EE5CC4-8566-4139-A06B-9B2020C40061}" srcOrd="1" destOrd="0" parTransId="{00453084-67C3-4832-AE3F-E33DF5A83BF4}" sibTransId="{18B379E0-FB27-4672-B091-90ACAE43A30B}"/>
    <dgm:cxn modelId="{2C8B3291-9888-4440-9528-6AF72E35BA2A}" srcId="{0F05D3B4-D361-4263-AD88-E065CFD1C293}" destId="{6394EFFF-64E5-425A-B925-975CCCADE877}" srcOrd="2" destOrd="0" parTransId="{D39B499B-CED1-41CC-8368-8B9B6D796130}" sibTransId="{99DA2FEC-3E37-4C2B-AD44-40636E8C2E9F}"/>
    <dgm:cxn modelId="{7747F4C6-F98A-4420-8394-1417769C4750}" type="presOf" srcId="{00453084-67C3-4832-AE3F-E33DF5A83BF4}" destId="{7917B0FD-7F11-47BB-9817-C492C8CC201D}" srcOrd="0" destOrd="0" presId="urn:microsoft.com/office/officeart/2005/8/layout/orgChart1"/>
    <dgm:cxn modelId="{4EF81B2C-EDFE-47B8-8562-C4C788DD60DE}" type="presOf" srcId="{4BAC7E34-6C9F-4C6E-B749-0AB815A79C1E}" destId="{7288DC61-8352-4DC9-A7E1-E8F9738A375F}" srcOrd="1" destOrd="0" presId="urn:microsoft.com/office/officeart/2005/8/layout/orgChart1"/>
    <dgm:cxn modelId="{242EBB57-DA85-4D64-B8ED-917051E48E1C}" type="presOf" srcId="{0F05D3B4-D361-4263-AD88-E065CFD1C293}" destId="{105D83AD-FBC1-4045-BDCC-C0CC943B1C12}" srcOrd="1" destOrd="0" presId="urn:microsoft.com/office/officeart/2005/8/layout/orgChart1"/>
    <dgm:cxn modelId="{3BD5FDB2-E4A5-4A94-81A8-0E3D3A9889A5}" type="presParOf" srcId="{F868D7E6-F61D-4ADE-9451-5CFEC140016C}" destId="{6923592D-006E-457A-AAB7-FC861B1C122D}" srcOrd="0" destOrd="0" presId="urn:microsoft.com/office/officeart/2005/8/layout/orgChart1"/>
    <dgm:cxn modelId="{92CF329D-9767-4C84-BE08-841D8C3C1E18}" type="presParOf" srcId="{6923592D-006E-457A-AAB7-FC861B1C122D}" destId="{F31A38A7-F569-4CDF-A3D4-BB50F6A7D8F7}" srcOrd="0" destOrd="0" presId="urn:microsoft.com/office/officeart/2005/8/layout/orgChart1"/>
    <dgm:cxn modelId="{08E57357-DE6C-4D44-BA19-A57679C80871}" type="presParOf" srcId="{F31A38A7-F569-4CDF-A3D4-BB50F6A7D8F7}" destId="{2F60C480-5120-4E3F-A45B-3D7A9CF1E8C7}" srcOrd="0" destOrd="0" presId="urn:microsoft.com/office/officeart/2005/8/layout/orgChart1"/>
    <dgm:cxn modelId="{F4C03992-4207-4C1F-A075-B839CA2FE692}" type="presParOf" srcId="{F31A38A7-F569-4CDF-A3D4-BB50F6A7D8F7}" destId="{105D83AD-FBC1-4045-BDCC-C0CC943B1C12}" srcOrd="1" destOrd="0" presId="urn:microsoft.com/office/officeart/2005/8/layout/orgChart1"/>
    <dgm:cxn modelId="{1FA6F16D-8DB3-4B2F-B3F8-2725C9BFEF1E}" type="presParOf" srcId="{6923592D-006E-457A-AAB7-FC861B1C122D}" destId="{73B43506-7848-4945-8148-160485E4E7AD}" srcOrd="1" destOrd="0" presId="urn:microsoft.com/office/officeart/2005/8/layout/orgChart1"/>
    <dgm:cxn modelId="{B453C4E0-3F9C-4275-B678-6055CFA7C188}" type="presParOf" srcId="{73B43506-7848-4945-8148-160485E4E7AD}" destId="{6D07E909-0BEB-4B50-9B39-577519110456}" srcOrd="0" destOrd="0" presId="urn:microsoft.com/office/officeart/2005/8/layout/orgChart1"/>
    <dgm:cxn modelId="{69BB2AF8-5F0B-4126-9696-8525FC74D379}" type="presParOf" srcId="{73B43506-7848-4945-8148-160485E4E7AD}" destId="{A4D240A4-6C52-4248-94AF-4084B0E33C51}" srcOrd="1" destOrd="0" presId="urn:microsoft.com/office/officeart/2005/8/layout/orgChart1"/>
    <dgm:cxn modelId="{570ABDD9-20C3-4640-ADDC-A1B0845E004C}" type="presParOf" srcId="{A4D240A4-6C52-4248-94AF-4084B0E33C51}" destId="{570F983D-C239-4C01-92C4-2D14BE5F8B5F}" srcOrd="0" destOrd="0" presId="urn:microsoft.com/office/officeart/2005/8/layout/orgChart1"/>
    <dgm:cxn modelId="{578AECE6-2582-4880-94B7-3AB8258F168D}" type="presParOf" srcId="{570F983D-C239-4C01-92C4-2D14BE5F8B5F}" destId="{0A9A6E3F-BB90-4FDA-951B-47852A9D821B}" srcOrd="0" destOrd="0" presId="urn:microsoft.com/office/officeart/2005/8/layout/orgChart1"/>
    <dgm:cxn modelId="{D5D6BA4A-6DA5-4D4F-ADA4-C5DC79CB30C9}" type="presParOf" srcId="{570F983D-C239-4C01-92C4-2D14BE5F8B5F}" destId="{7288DC61-8352-4DC9-A7E1-E8F9738A375F}" srcOrd="1" destOrd="0" presId="urn:microsoft.com/office/officeart/2005/8/layout/orgChart1"/>
    <dgm:cxn modelId="{58E55875-2D60-4249-BD5E-A8094E4418A6}" type="presParOf" srcId="{A4D240A4-6C52-4248-94AF-4084B0E33C51}" destId="{4BA07762-6199-43AC-AB04-2770FE83F9D3}" srcOrd="1" destOrd="0" presId="urn:microsoft.com/office/officeart/2005/8/layout/orgChart1"/>
    <dgm:cxn modelId="{A0DD72AE-803C-436A-94B1-ABB3963A9C32}" type="presParOf" srcId="{A4D240A4-6C52-4248-94AF-4084B0E33C51}" destId="{67A403ED-DBB7-4D87-BD40-C3C37B471210}" srcOrd="2" destOrd="0" presId="urn:microsoft.com/office/officeart/2005/8/layout/orgChart1"/>
    <dgm:cxn modelId="{5CAD4CF4-8D26-4211-B460-85B99C1261F3}" type="presParOf" srcId="{73B43506-7848-4945-8148-160485E4E7AD}" destId="{7917B0FD-7F11-47BB-9817-C492C8CC201D}" srcOrd="2" destOrd="0" presId="urn:microsoft.com/office/officeart/2005/8/layout/orgChart1"/>
    <dgm:cxn modelId="{4538141D-297D-46CC-9D77-1F43412E8406}" type="presParOf" srcId="{73B43506-7848-4945-8148-160485E4E7AD}" destId="{408252D3-903D-47F4-A4A2-7A156EB2C07D}" srcOrd="3" destOrd="0" presId="urn:microsoft.com/office/officeart/2005/8/layout/orgChart1"/>
    <dgm:cxn modelId="{756D476B-CB4C-4D5C-BED1-93260B9DF00A}" type="presParOf" srcId="{408252D3-903D-47F4-A4A2-7A156EB2C07D}" destId="{B0837D7C-026F-49C7-ADB8-CC4ADF27819B}" srcOrd="0" destOrd="0" presId="urn:microsoft.com/office/officeart/2005/8/layout/orgChart1"/>
    <dgm:cxn modelId="{0222FF92-E412-4F2E-AA0D-FD0078CB7C20}" type="presParOf" srcId="{B0837D7C-026F-49C7-ADB8-CC4ADF27819B}" destId="{55156F89-42FD-4BE0-9569-658AE1076AE5}" srcOrd="0" destOrd="0" presId="urn:microsoft.com/office/officeart/2005/8/layout/orgChart1"/>
    <dgm:cxn modelId="{269AEBE1-8B10-4B99-85CB-265A739D52CA}" type="presParOf" srcId="{B0837D7C-026F-49C7-ADB8-CC4ADF27819B}" destId="{8DE00149-B102-4CE5-A702-9F45E8DF2173}" srcOrd="1" destOrd="0" presId="urn:microsoft.com/office/officeart/2005/8/layout/orgChart1"/>
    <dgm:cxn modelId="{D7EA4E6F-4D1E-421C-AD93-574ACB41F5E6}" type="presParOf" srcId="{408252D3-903D-47F4-A4A2-7A156EB2C07D}" destId="{74E0558D-9A84-480A-9A27-942B135D5F20}" srcOrd="1" destOrd="0" presId="urn:microsoft.com/office/officeart/2005/8/layout/orgChart1"/>
    <dgm:cxn modelId="{2C84EDC5-62BA-4F92-A0D1-9247E63D6BC9}" type="presParOf" srcId="{408252D3-903D-47F4-A4A2-7A156EB2C07D}" destId="{B73DC821-4D11-4C1E-A001-659812D7E536}" srcOrd="2" destOrd="0" presId="urn:microsoft.com/office/officeart/2005/8/layout/orgChart1"/>
    <dgm:cxn modelId="{F90EA94A-4AE5-4A65-9C6C-768BD6B55A93}" type="presParOf" srcId="{73B43506-7848-4945-8148-160485E4E7AD}" destId="{308101BA-017D-49C0-B55B-9A47F39FADC6}" srcOrd="4" destOrd="0" presId="urn:microsoft.com/office/officeart/2005/8/layout/orgChart1"/>
    <dgm:cxn modelId="{D85BB3F5-10F0-4473-983E-6F1B57A92AC2}" type="presParOf" srcId="{73B43506-7848-4945-8148-160485E4E7AD}" destId="{4A62E0DA-BC0F-4E87-8060-622E854101CB}" srcOrd="5" destOrd="0" presId="urn:microsoft.com/office/officeart/2005/8/layout/orgChart1"/>
    <dgm:cxn modelId="{472BE028-7B18-43C8-A8BE-85717941CC5D}" type="presParOf" srcId="{4A62E0DA-BC0F-4E87-8060-622E854101CB}" destId="{F0097405-7F01-45A3-AA92-24287FDA6EFF}" srcOrd="0" destOrd="0" presId="urn:microsoft.com/office/officeart/2005/8/layout/orgChart1"/>
    <dgm:cxn modelId="{5FE8037F-590F-4C7D-9515-A35AF82A6805}" type="presParOf" srcId="{F0097405-7F01-45A3-AA92-24287FDA6EFF}" destId="{DA3CACB9-C51F-4D03-B530-108621B44304}" srcOrd="0" destOrd="0" presId="urn:microsoft.com/office/officeart/2005/8/layout/orgChart1"/>
    <dgm:cxn modelId="{3EA1F514-6B0F-465D-9D88-B55943062CE7}" type="presParOf" srcId="{F0097405-7F01-45A3-AA92-24287FDA6EFF}" destId="{A89D2B9F-ACED-4CB1-BABD-050344702317}" srcOrd="1" destOrd="0" presId="urn:microsoft.com/office/officeart/2005/8/layout/orgChart1"/>
    <dgm:cxn modelId="{AD27B6C2-A990-4A6D-882E-57792107F1A4}" type="presParOf" srcId="{4A62E0DA-BC0F-4E87-8060-622E854101CB}" destId="{D6495291-651B-46B8-999C-ABE3B1473726}" srcOrd="1" destOrd="0" presId="urn:microsoft.com/office/officeart/2005/8/layout/orgChart1"/>
    <dgm:cxn modelId="{235B2F65-8FD0-4A0B-9016-B83E09BE53E1}" type="presParOf" srcId="{4A62E0DA-BC0F-4E87-8060-622E854101CB}" destId="{0BE717B3-82B7-4C36-8B49-7237E508E32D}" srcOrd="2" destOrd="0" presId="urn:microsoft.com/office/officeart/2005/8/layout/orgChart1"/>
    <dgm:cxn modelId="{50E71054-6CF3-4FC0-B153-A3E3D81BD5A4}" type="presParOf" srcId="{6923592D-006E-457A-AAB7-FC861B1C122D}" destId="{E6EE57CA-0E49-49A3-82EB-583C99334FD3}"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5F9E1F-680F-402E-8863-33708F9B9EC7}">
      <dsp:nvSpPr>
        <dsp:cNvPr id="0" name=""/>
        <dsp:cNvSpPr/>
      </dsp:nvSpPr>
      <dsp:spPr>
        <a:xfrm>
          <a:off x="2750703" y="1679981"/>
          <a:ext cx="2586800" cy="1714569"/>
        </a:xfrm>
        <a:prstGeom prst="ellipse">
          <a:avLst/>
        </a:prstGeom>
        <a:solidFill>
          <a:srgbClr val="FF00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IN" sz="1200" b="1" kern="1200" dirty="0" smtClean="0">
            <a:solidFill>
              <a:srgbClr val="FF0000"/>
            </a:solidFill>
          </a:endParaRPr>
        </a:p>
        <a:p>
          <a:pPr lvl="0" algn="ctr" defTabSz="533400">
            <a:lnSpc>
              <a:spcPct val="90000"/>
            </a:lnSpc>
            <a:spcBef>
              <a:spcPct val="0"/>
            </a:spcBef>
            <a:spcAft>
              <a:spcPct val="35000"/>
            </a:spcAft>
          </a:pPr>
          <a:r>
            <a:rPr lang="en-IN" sz="2400" b="1" kern="1200" dirty="0" smtClean="0">
              <a:solidFill>
                <a:srgbClr val="FF0000"/>
              </a:solidFill>
              <a:latin typeface="Times New Roman" pitchFamily="18" charset="0"/>
              <a:ea typeface="Tahoma" pitchFamily="34" charset="0"/>
              <a:cs typeface="Times New Roman" pitchFamily="18" charset="0"/>
            </a:rPr>
            <a:t>Shortcomings in the present structure</a:t>
          </a:r>
          <a:endParaRPr lang="en-IN" sz="2400" b="1" kern="1200" dirty="0">
            <a:solidFill>
              <a:srgbClr val="FF0000"/>
            </a:solidFill>
            <a:latin typeface="Times New Roman" pitchFamily="18" charset="0"/>
            <a:ea typeface="Tahoma" pitchFamily="34" charset="0"/>
            <a:cs typeface="Times New Roman" pitchFamily="18" charset="0"/>
          </a:endParaRPr>
        </a:p>
      </dsp:txBody>
      <dsp:txXfrm>
        <a:off x="2750703" y="1679981"/>
        <a:ext cx="2586800" cy="1714569"/>
      </dsp:txXfrm>
    </dsp:sp>
    <dsp:sp modelId="{9D25BF55-2460-4181-AEB4-3BC0ED32E8F1}">
      <dsp:nvSpPr>
        <dsp:cNvPr id="0" name=""/>
        <dsp:cNvSpPr/>
      </dsp:nvSpPr>
      <dsp:spPr>
        <a:xfrm rot="15674136">
          <a:off x="3681653" y="1123246"/>
          <a:ext cx="361203" cy="46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5674136">
        <a:off x="3681653" y="1123246"/>
        <a:ext cx="361203" cy="469000"/>
      </dsp:txXfrm>
    </dsp:sp>
    <dsp:sp modelId="{A9133353-B739-4A1E-8093-C193F887513F}">
      <dsp:nvSpPr>
        <dsp:cNvPr id="0" name=""/>
        <dsp:cNvSpPr/>
      </dsp:nvSpPr>
      <dsp:spPr>
        <a:xfrm>
          <a:off x="2926164" y="-89557"/>
          <a:ext cx="1596047" cy="1103530"/>
        </a:xfrm>
        <a:prstGeom prst="ellipse">
          <a:avLst/>
        </a:prstGeom>
        <a:solidFill>
          <a:srgbClr val="002060">
            <a:alpha val="2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Cascading of taxes</a:t>
          </a:r>
          <a:endParaRPr lang="en-IN" sz="1800" kern="1200" dirty="0">
            <a:solidFill>
              <a:schemeClr val="tx1"/>
            </a:solidFill>
            <a:latin typeface="Times New Roman" pitchFamily="18" charset="0"/>
            <a:cs typeface="Times New Roman" pitchFamily="18" charset="0"/>
          </a:endParaRPr>
        </a:p>
      </dsp:txBody>
      <dsp:txXfrm>
        <a:off x="2926164" y="-89557"/>
        <a:ext cx="1596047" cy="1103530"/>
      </dsp:txXfrm>
    </dsp:sp>
    <dsp:sp modelId="{39CA03E3-766E-4A10-9908-D48D727D0970}">
      <dsp:nvSpPr>
        <dsp:cNvPr id="0" name=""/>
        <dsp:cNvSpPr/>
      </dsp:nvSpPr>
      <dsp:spPr>
        <a:xfrm rot="19458869">
          <a:off x="5009067" y="1480182"/>
          <a:ext cx="360787" cy="46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9458869">
        <a:off x="5009067" y="1480182"/>
        <a:ext cx="360787" cy="469000"/>
      </dsp:txXfrm>
    </dsp:sp>
    <dsp:sp modelId="{A3B2E2A5-F62A-4BB0-AA5E-575DBC6880F5}">
      <dsp:nvSpPr>
        <dsp:cNvPr id="0" name=""/>
        <dsp:cNvSpPr/>
      </dsp:nvSpPr>
      <dsp:spPr>
        <a:xfrm>
          <a:off x="4943498" y="0"/>
          <a:ext cx="2895973" cy="1702803"/>
        </a:xfrm>
        <a:prstGeom prst="ellipse">
          <a:avLst/>
        </a:prstGeom>
        <a:solidFill>
          <a:srgbClr val="7030A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Varied concessions </a:t>
          </a:r>
        </a:p>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&amp;</a:t>
          </a:r>
        </a:p>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 exemptions</a:t>
          </a:r>
          <a:endParaRPr lang="en-IN" sz="1800" kern="1200" dirty="0">
            <a:solidFill>
              <a:schemeClr val="tx1"/>
            </a:solidFill>
            <a:latin typeface="Times New Roman" pitchFamily="18" charset="0"/>
            <a:cs typeface="Times New Roman" pitchFamily="18" charset="0"/>
          </a:endParaRPr>
        </a:p>
      </dsp:txBody>
      <dsp:txXfrm>
        <a:off x="4943498" y="0"/>
        <a:ext cx="2895973" cy="1702803"/>
      </dsp:txXfrm>
    </dsp:sp>
    <dsp:sp modelId="{AE73B982-87F1-4C61-8009-F075AF57ACE0}">
      <dsp:nvSpPr>
        <dsp:cNvPr id="0" name=""/>
        <dsp:cNvSpPr/>
      </dsp:nvSpPr>
      <dsp:spPr>
        <a:xfrm rot="21507064">
          <a:off x="5442623" y="2261487"/>
          <a:ext cx="256038" cy="46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21507064">
        <a:off x="5442623" y="2261487"/>
        <a:ext cx="256038" cy="469000"/>
      </dsp:txXfrm>
    </dsp:sp>
    <dsp:sp modelId="{2DECDFBE-23CB-4BB0-A749-47D1D9CD8A4F}">
      <dsp:nvSpPr>
        <dsp:cNvPr id="0" name=""/>
        <dsp:cNvSpPr/>
      </dsp:nvSpPr>
      <dsp:spPr>
        <a:xfrm>
          <a:off x="5818168" y="1608478"/>
          <a:ext cx="2640031" cy="1690244"/>
        </a:xfrm>
        <a:prstGeom prst="ellipse">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Sales Vs Service dilemma</a:t>
          </a:r>
          <a:endParaRPr lang="en-IN" sz="1800" kern="1200" dirty="0">
            <a:solidFill>
              <a:schemeClr val="tx1"/>
            </a:solidFill>
            <a:latin typeface="Times New Roman" pitchFamily="18" charset="0"/>
            <a:cs typeface="Times New Roman" pitchFamily="18" charset="0"/>
          </a:endParaRPr>
        </a:p>
      </dsp:txBody>
      <dsp:txXfrm>
        <a:off x="5818168" y="1608478"/>
        <a:ext cx="2640031" cy="1690244"/>
      </dsp:txXfrm>
    </dsp:sp>
    <dsp:sp modelId="{637CE502-A942-4621-9672-AE8FF40F31E6}">
      <dsp:nvSpPr>
        <dsp:cNvPr id="0" name=""/>
        <dsp:cNvSpPr/>
      </dsp:nvSpPr>
      <dsp:spPr>
        <a:xfrm rot="1648716">
          <a:off x="5294762" y="3147614"/>
          <a:ext cx="747521" cy="46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648716">
        <a:off x="5294762" y="3147614"/>
        <a:ext cx="747521" cy="469000"/>
      </dsp:txXfrm>
    </dsp:sp>
    <dsp:sp modelId="{8588130C-6FC1-4456-91D7-CCBBF9C7C985}">
      <dsp:nvSpPr>
        <dsp:cNvPr id="0" name=""/>
        <dsp:cNvSpPr/>
      </dsp:nvSpPr>
      <dsp:spPr>
        <a:xfrm>
          <a:off x="6151159" y="3306337"/>
          <a:ext cx="2115987" cy="1754095"/>
        </a:xfrm>
        <a:prstGeom prst="ellipse">
          <a:avLst/>
        </a:prstGeom>
        <a:solidFill>
          <a:srgbClr val="D7E6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Multiple Compliance requirements</a:t>
          </a:r>
          <a:endParaRPr lang="en-IN" sz="1800" kern="1200" dirty="0">
            <a:solidFill>
              <a:schemeClr val="tx1"/>
            </a:solidFill>
            <a:latin typeface="Times New Roman" pitchFamily="18" charset="0"/>
            <a:cs typeface="Times New Roman" pitchFamily="18" charset="0"/>
          </a:endParaRPr>
        </a:p>
      </dsp:txBody>
      <dsp:txXfrm>
        <a:off x="6151159" y="3306337"/>
        <a:ext cx="2115987" cy="1754095"/>
      </dsp:txXfrm>
    </dsp:sp>
    <dsp:sp modelId="{DD74C635-766F-4B52-BB52-E423C62A1B58}">
      <dsp:nvSpPr>
        <dsp:cNvPr id="0" name=""/>
        <dsp:cNvSpPr/>
      </dsp:nvSpPr>
      <dsp:spPr>
        <a:xfrm rot="4242906">
          <a:off x="4289320" y="3343112"/>
          <a:ext cx="237600" cy="46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4242906">
        <a:off x="4289320" y="3343112"/>
        <a:ext cx="237600" cy="469000"/>
      </dsp:txXfrm>
    </dsp:sp>
    <dsp:sp modelId="{7EFCE0D3-92AD-4E6D-B76A-A498F5BE04DE}">
      <dsp:nvSpPr>
        <dsp:cNvPr id="0" name=""/>
        <dsp:cNvSpPr/>
      </dsp:nvSpPr>
      <dsp:spPr>
        <a:xfrm>
          <a:off x="3498341" y="3780413"/>
          <a:ext cx="2472582" cy="1460721"/>
        </a:xfrm>
        <a:prstGeom prst="ellipse">
          <a:avLst/>
        </a:prstGeom>
        <a:solidFill>
          <a:srgbClr val="66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Lack of uniformity in rules and rates</a:t>
          </a:r>
          <a:endParaRPr lang="en-IN" sz="1800" kern="1200" dirty="0">
            <a:solidFill>
              <a:schemeClr val="tx1"/>
            </a:solidFill>
            <a:latin typeface="Times New Roman" pitchFamily="18" charset="0"/>
            <a:cs typeface="Times New Roman" pitchFamily="18" charset="0"/>
          </a:endParaRPr>
        </a:p>
      </dsp:txBody>
      <dsp:txXfrm>
        <a:off x="3498341" y="3780413"/>
        <a:ext cx="2472582" cy="1460721"/>
      </dsp:txXfrm>
    </dsp:sp>
    <dsp:sp modelId="{9F838B6D-8CE7-4B4E-9F69-42EB551EAC0E}">
      <dsp:nvSpPr>
        <dsp:cNvPr id="0" name=""/>
        <dsp:cNvSpPr/>
      </dsp:nvSpPr>
      <dsp:spPr>
        <a:xfrm rot="8097534">
          <a:off x="2783265" y="3326551"/>
          <a:ext cx="477041" cy="46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8097534">
        <a:off x="2783265" y="3326551"/>
        <a:ext cx="477041" cy="469000"/>
      </dsp:txXfrm>
    </dsp:sp>
    <dsp:sp modelId="{22260EEA-5A88-4237-8000-F678CE94CC3A}">
      <dsp:nvSpPr>
        <dsp:cNvPr id="0" name=""/>
        <dsp:cNvSpPr/>
      </dsp:nvSpPr>
      <dsp:spPr>
        <a:xfrm>
          <a:off x="1057625" y="3725286"/>
          <a:ext cx="2031600" cy="1570975"/>
        </a:xfrm>
        <a:prstGeom prst="ellipse">
          <a:avLst/>
        </a:prstGeom>
        <a:solidFill>
          <a:srgbClr val="D7E6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 Lack of transparency/</a:t>
          </a:r>
        </a:p>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cohesion</a:t>
          </a:r>
          <a:endParaRPr lang="en-IN" sz="1800" kern="1200" dirty="0">
            <a:solidFill>
              <a:schemeClr val="tx1"/>
            </a:solidFill>
            <a:latin typeface="Times New Roman" pitchFamily="18" charset="0"/>
            <a:cs typeface="Times New Roman" pitchFamily="18" charset="0"/>
          </a:endParaRPr>
        </a:p>
      </dsp:txBody>
      <dsp:txXfrm>
        <a:off x="1057625" y="3725286"/>
        <a:ext cx="2031600" cy="1570975"/>
      </dsp:txXfrm>
    </dsp:sp>
    <dsp:sp modelId="{008BC721-55D2-4709-819F-4A6425D54790}">
      <dsp:nvSpPr>
        <dsp:cNvPr id="0" name=""/>
        <dsp:cNvSpPr/>
      </dsp:nvSpPr>
      <dsp:spPr>
        <a:xfrm rot="9831812">
          <a:off x="2296177" y="2749473"/>
          <a:ext cx="407919" cy="46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9831812">
        <a:off x="2296177" y="2749473"/>
        <a:ext cx="407919" cy="469000"/>
      </dsp:txXfrm>
    </dsp:sp>
    <dsp:sp modelId="{25E98157-615B-48B6-BD0B-E3663BA8D3ED}">
      <dsp:nvSpPr>
        <dsp:cNvPr id="0" name=""/>
        <dsp:cNvSpPr/>
      </dsp:nvSpPr>
      <dsp:spPr>
        <a:xfrm>
          <a:off x="0" y="2770004"/>
          <a:ext cx="2251489" cy="1223230"/>
        </a:xfrm>
        <a:prstGeom prst="ellipse">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Interpretational issues</a:t>
          </a:r>
          <a:endParaRPr lang="en-IN" sz="1800" kern="1200" dirty="0">
            <a:solidFill>
              <a:schemeClr val="tx1"/>
            </a:solidFill>
            <a:latin typeface="Times New Roman" pitchFamily="18" charset="0"/>
            <a:cs typeface="Times New Roman" pitchFamily="18" charset="0"/>
          </a:endParaRPr>
        </a:p>
      </dsp:txBody>
      <dsp:txXfrm>
        <a:off x="0" y="2770004"/>
        <a:ext cx="2251489" cy="1223230"/>
      </dsp:txXfrm>
    </dsp:sp>
    <dsp:sp modelId="{B48B10B9-964D-4212-99F6-6F248213F80C}">
      <dsp:nvSpPr>
        <dsp:cNvPr id="0" name=""/>
        <dsp:cNvSpPr/>
      </dsp:nvSpPr>
      <dsp:spPr>
        <a:xfrm rot="11203348">
          <a:off x="2098708" y="2101572"/>
          <a:ext cx="476982" cy="46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1203348">
        <a:off x="2098708" y="2101572"/>
        <a:ext cx="476982" cy="469000"/>
      </dsp:txXfrm>
    </dsp:sp>
    <dsp:sp modelId="{C08EF4DD-0F10-4D2F-8C46-05E12F59E181}">
      <dsp:nvSpPr>
        <dsp:cNvPr id="0" name=""/>
        <dsp:cNvSpPr/>
      </dsp:nvSpPr>
      <dsp:spPr>
        <a:xfrm>
          <a:off x="0" y="1674586"/>
          <a:ext cx="1900048" cy="995958"/>
        </a:xfrm>
        <a:prstGeom prst="ellipse">
          <a:avLst/>
        </a:prstGeom>
        <a:solidFill>
          <a:srgbClr val="FFC000">
            <a:alpha val="5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cs typeface="Times New Roman" pitchFamily="18" charset="0"/>
            </a:rPr>
            <a:t>Narrow base</a:t>
          </a:r>
          <a:endParaRPr lang="en-IN" sz="1800" kern="1200" dirty="0">
            <a:solidFill>
              <a:schemeClr val="tx1"/>
            </a:solidFill>
            <a:latin typeface="Times New Roman" pitchFamily="18" charset="0"/>
            <a:cs typeface="Times New Roman" pitchFamily="18" charset="0"/>
          </a:endParaRPr>
        </a:p>
      </dsp:txBody>
      <dsp:txXfrm>
        <a:off x="0" y="1674586"/>
        <a:ext cx="1900048" cy="995958"/>
      </dsp:txXfrm>
    </dsp:sp>
    <dsp:sp modelId="{A763F3FF-19E1-41E2-BE13-3C6BB3144B9F}">
      <dsp:nvSpPr>
        <dsp:cNvPr id="0" name=""/>
        <dsp:cNvSpPr/>
      </dsp:nvSpPr>
      <dsp:spPr>
        <a:xfrm rot="12699445">
          <a:off x="2400189" y="1457146"/>
          <a:ext cx="544919" cy="46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kern="1200"/>
        </a:p>
      </dsp:txBody>
      <dsp:txXfrm rot="12699445">
        <a:off x="2400189" y="1457146"/>
        <a:ext cx="544919" cy="469000"/>
      </dsp:txXfrm>
    </dsp:sp>
    <dsp:sp modelId="{60BB57BA-F1FB-4663-BFAD-652C0E896761}">
      <dsp:nvSpPr>
        <dsp:cNvPr id="0" name=""/>
        <dsp:cNvSpPr/>
      </dsp:nvSpPr>
      <dsp:spPr>
        <a:xfrm>
          <a:off x="156244" y="0"/>
          <a:ext cx="2338458" cy="1721993"/>
        </a:xfrm>
        <a:prstGeom prst="ellipse">
          <a:avLst/>
        </a:prstGeom>
        <a:solidFill>
          <a:srgbClr val="FFFF00">
            <a:alpha val="3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ea typeface="Tahoma" pitchFamily="34" charset="0"/>
              <a:cs typeface="Times New Roman" pitchFamily="18" charset="0"/>
            </a:rPr>
            <a:t>Multiple</a:t>
          </a:r>
        </a:p>
        <a:p>
          <a:pPr lvl="0" algn="ctr" defTabSz="800100">
            <a:lnSpc>
              <a:spcPct val="90000"/>
            </a:lnSpc>
            <a:spcBef>
              <a:spcPct val="0"/>
            </a:spcBef>
            <a:spcAft>
              <a:spcPct val="35000"/>
            </a:spcAft>
          </a:pPr>
          <a:r>
            <a:rPr lang="en-IN" sz="1800" kern="1200" dirty="0" smtClean="0">
              <a:solidFill>
                <a:schemeClr val="tx1"/>
              </a:solidFill>
              <a:latin typeface="Times New Roman" pitchFamily="18" charset="0"/>
              <a:ea typeface="Tahoma" pitchFamily="34" charset="0"/>
              <a:cs typeface="Times New Roman" pitchFamily="18" charset="0"/>
            </a:rPr>
            <a:t>administration</a:t>
          </a:r>
          <a:endParaRPr lang="en-IN" sz="1800" kern="1200" dirty="0"/>
        </a:p>
      </dsp:txBody>
      <dsp:txXfrm>
        <a:off x="156244" y="0"/>
        <a:ext cx="2338458" cy="172199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9D6571-7336-4727-89B2-DCF0BD184563}">
      <dsp:nvSpPr>
        <dsp:cNvPr id="0" name=""/>
        <dsp:cNvSpPr/>
      </dsp:nvSpPr>
      <dsp:spPr>
        <a:xfrm>
          <a:off x="596428" y="2455"/>
          <a:ext cx="3262907" cy="163145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kern="1200" dirty="0" smtClean="0"/>
            <a:t>CGST</a:t>
          </a:r>
        </a:p>
        <a:p>
          <a:pPr lvl="0" algn="ctr" defTabSz="1955800">
            <a:lnSpc>
              <a:spcPct val="90000"/>
            </a:lnSpc>
            <a:spcBef>
              <a:spcPct val="0"/>
            </a:spcBef>
            <a:spcAft>
              <a:spcPct val="35000"/>
            </a:spcAft>
          </a:pPr>
          <a:r>
            <a:rPr lang="en-US" sz="4400" kern="1200" dirty="0" smtClean="0"/>
            <a:t>LEDGER</a:t>
          </a:r>
          <a:endParaRPr lang="en-US" sz="4400" kern="1200" dirty="0"/>
        </a:p>
      </dsp:txBody>
      <dsp:txXfrm>
        <a:off x="596428" y="2455"/>
        <a:ext cx="3262907" cy="1631453"/>
      </dsp:txXfrm>
    </dsp:sp>
    <dsp:sp modelId="{AE4ED7E1-1618-4D1E-B125-70EAA666A770}">
      <dsp:nvSpPr>
        <dsp:cNvPr id="0" name=""/>
        <dsp:cNvSpPr/>
      </dsp:nvSpPr>
      <dsp:spPr>
        <a:xfrm>
          <a:off x="922719" y="1633909"/>
          <a:ext cx="326290" cy="1223590"/>
        </a:xfrm>
        <a:custGeom>
          <a:avLst/>
          <a:gdLst/>
          <a:ahLst/>
          <a:cxnLst/>
          <a:rect l="0" t="0" r="0" b="0"/>
          <a:pathLst>
            <a:path>
              <a:moveTo>
                <a:pt x="0" y="0"/>
              </a:moveTo>
              <a:lnTo>
                <a:pt x="0" y="1223590"/>
              </a:lnTo>
              <a:lnTo>
                <a:pt x="326290" y="1223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76CFF-A043-455A-9A58-0E771198232C}">
      <dsp:nvSpPr>
        <dsp:cNvPr id="0" name=""/>
        <dsp:cNvSpPr/>
      </dsp:nvSpPr>
      <dsp:spPr>
        <a:xfrm>
          <a:off x="1249010" y="2041773"/>
          <a:ext cx="2610326" cy="163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lvl="0" algn="ctr" defTabSz="2311400">
            <a:lnSpc>
              <a:spcPct val="90000"/>
            </a:lnSpc>
            <a:spcBef>
              <a:spcPct val="0"/>
            </a:spcBef>
            <a:spcAft>
              <a:spcPct val="35000"/>
            </a:spcAft>
          </a:pPr>
          <a:r>
            <a:rPr lang="en-US" sz="5200" kern="1200" dirty="0" smtClean="0"/>
            <a:t>CX duty</a:t>
          </a:r>
          <a:endParaRPr lang="en-US" sz="5200" kern="1200" dirty="0"/>
        </a:p>
      </dsp:txBody>
      <dsp:txXfrm>
        <a:off x="1249010" y="2041773"/>
        <a:ext cx="2610326" cy="1631453"/>
      </dsp:txXfrm>
    </dsp:sp>
    <dsp:sp modelId="{292FD5F3-90E9-4851-83BC-4C2C2296DF2B}">
      <dsp:nvSpPr>
        <dsp:cNvPr id="0" name=""/>
        <dsp:cNvSpPr/>
      </dsp:nvSpPr>
      <dsp:spPr>
        <a:xfrm>
          <a:off x="922719" y="1633909"/>
          <a:ext cx="326290" cy="3262907"/>
        </a:xfrm>
        <a:custGeom>
          <a:avLst/>
          <a:gdLst/>
          <a:ahLst/>
          <a:cxnLst/>
          <a:rect l="0" t="0" r="0" b="0"/>
          <a:pathLst>
            <a:path>
              <a:moveTo>
                <a:pt x="0" y="0"/>
              </a:moveTo>
              <a:lnTo>
                <a:pt x="0" y="3262907"/>
              </a:lnTo>
              <a:lnTo>
                <a:pt x="326290" y="3262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58C2D-F447-4A4F-93BB-78C12876A131}">
      <dsp:nvSpPr>
        <dsp:cNvPr id="0" name=""/>
        <dsp:cNvSpPr/>
      </dsp:nvSpPr>
      <dsp:spPr>
        <a:xfrm>
          <a:off x="1249010" y="4081090"/>
          <a:ext cx="2610326" cy="163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lvl="0" algn="ctr" defTabSz="2311400">
            <a:lnSpc>
              <a:spcPct val="90000"/>
            </a:lnSpc>
            <a:spcBef>
              <a:spcPct val="0"/>
            </a:spcBef>
            <a:spcAft>
              <a:spcPct val="35000"/>
            </a:spcAft>
          </a:pPr>
          <a:r>
            <a:rPr lang="en-US" sz="5200" kern="1200" dirty="0" smtClean="0"/>
            <a:t>Service tax</a:t>
          </a:r>
          <a:endParaRPr lang="en-US" sz="5200" kern="1200" dirty="0"/>
        </a:p>
      </dsp:txBody>
      <dsp:txXfrm>
        <a:off x="1249010" y="4081090"/>
        <a:ext cx="2610326" cy="1631453"/>
      </dsp:txXfrm>
    </dsp:sp>
    <dsp:sp modelId="{5FB63A98-FFFD-4EA7-BC7F-B2AC84DFE6FC}">
      <dsp:nvSpPr>
        <dsp:cNvPr id="0" name=""/>
        <dsp:cNvSpPr/>
      </dsp:nvSpPr>
      <dsp:spPr>
        <a:xfrm>
          <a:off x="4675063" y="2455"/>
          <a:ext cx="3262907" cy="163145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kern="1200" dirty="0" smtClean="0"/>
            <a:t>SGST</a:t>
          </a:r>
        </a:p>
        <a:p>
          <a:pPr lvl="0" algn="ctr" defTabSz="1955800">
            <a:lnSpc>
              <a:spcPct val="90000"/>
            </a:lnSpc>
            <a:spcBef>
              <a:spcPct val="0"/>
            </a:spcBef>
            <a:spcAft>
              <a:spcPct val="35000"/>
            </a:spcAft>
          </a:pPr>
          <a:r>
            <a:rPr lang="en-US" sz="4400" kern="1200" dirty="0" smtClean="0"/>
            <a:t>LEDGER</a:t>
          </a:r>
          <a:endParaRPr lang="en-US" sz="4400" kern="1200" dirty="0"/>
        </a:p>
      </dsp:txBody>
      <dsp:txXfrm>
        <a:off x="4675063" y="2455"/>
        <a:ext cx="3262907" cy="1631453"/>
      </dsp:txXfrm>
    </dsp:sp>
    <dsp:sp modelId="{DF560281-DEB0-4A13-9CBC-F909D0B7EC93}">
      <dsp:nvSpPr>
        <dsp:cNvPr id="0" name=""/>
        <dsp:cNvSpPr/>
      </dsp:nvSpPr>
      <dsp:spPr>
        <a:xfrm>
          <a:off x="5001354" y="1633909"/>
          <a:ext cx="326290" cy="1223590"/>
        </a:xfrm>
        <a:custGeom>
          <a:avLst/>
          <a:gdLst/>
          <a:ahLst/>
          <a:cxnLst/>
          <a:rect l="0" t="0" r="0" b="0"/>
          <a:pathLst>
            <a:path>
              <a:moveTo>
                <a:pt x="0" y="0"/>
              </a:moveTo>
              <a:lnTo>
                <a:pt x="0" y="1223590"/>
              </a:lnTo>
              <a:lnTo>
                <a:pt x="326290" y="1223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9D222-AF1D-4C90-A2DB-977BC77C96E0}">
      <dsp:nvSpPr>
        <dsp:cNvPr id="0" name=""/>
        <dsp:cNvSpPr/>
      </dsp:nvSpPr>
      <dsp:spPr>
        <a:xfrm>
          <a:off x="5327645" y="2041773"/>
          <a:ext cx="2610326" cy="163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lvl="0" algn="ctr" defTabSz="2311400">
            <a:lnSpc>
              <a:spcPct val="90000"/>
            </a:lnSpc>
            <a:spcBef>
              <a:spcPct val="0"/>
            </a:spcBef>
            <a:spcAft>
              <a:spcPct val="35000"/>
            </a:spcAft>
          </a:pPr>
          <a:r>
            <a:rPr lang="en-US" sz="5200" kern="1200" dirty="0" smtClean="0"/>
            <a:t>VAT</a:t>
          </a:r>
          <a:endParaRPr lang="en-US" sz="5200" kern="1200" dirty="0"/>
        </a:p>
      </dsp:txBody>
      <dsp:txXfrm>
        <a:off x="5327645" y="2041773"/>
        <a:ext cx="2610326" cy="1631453"/>
      </dsp:txXfrm>
    </dsp:sp>
    <dsp:sp modelId="{D6851DFA-B038-4DFA-8E4A-75A46B5262C9}">
      <dsp:nvSpPr>
        <dsp:cNvPr id="0" name=""/>
        <dsp:cNvSpPr/>
      </dsp:nvSpPr>
      <dsp:spPr>
        <a:xfrm>
          <a:off x="5001354" y="1633909"/>
          <a:ext cx="326290" cy="3262907"/>
        </a:xfrm>
        <a:custGeom>
          <a:avLst/>
          <a:gdLst/>
          <a:ahLst/>
          <a:cxnLst/>
          <a:rect l="0" t="0" r="0" b="0"/>
          <a:pathLst>
            <a:path>
              <a:moveTo>
                <a:pt x="0" y="0"/>
              </a:moveTo>
              <a:lnTo>
                <a:pt x="0" y="3262907"/>
              </a:lnTo>
              <a:lnTo>
                <a:pt x="326290" y="3262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A5475-9D26-4802-9C6F-0D1262CABB25}">
      <dsp:nvSpPr>
        <dsp:cNvPr id="0" name=""/>
        <dsp:cNvSpPr/>
      </dsp:nvSpPr>
      <dsp:spPr>
        <a:xfrm>
          <a:off x="5327645" y="4081090"/>
          <a:ext cx="2610326" cy="163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lvl="0" algn="ctr" defTabSz="2311400">
            <a:lnSpc>
              <a:spcPct val="90000"/>
            </a:lnSpc>
            <a:spcBef>
              <a:spcPct val="0"/>
            </a:spcBef>
            <a:spcAft>
              <a:spcPct val="35000"/>
            </a:spcAft>
          </a:pPr>
          <a:r>
            <a:rPr lang="en-US" sz="5200" kern="1200" dirty="0" smtClean="0"/>
            <a:t>Entry tax</a:t>
          </a:r>
          <a:endParaRPr lang="en-US" sz="5200" kern="1200" dirty="0"/>
        </a:p>
      </dsp:txBody>
      <dsp:txXfrm>
        <a:off x="5327645" y="4081090"/>
        <a:ext cx="2610326" cy="163145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7A153C-CB4D-4283-83BE-06882237FA44}">
      <dsp:nvSpPr>
        <dsp:cNvPr id="0" name=""/>
        <dsp:cNvSpPr/>
      </dsp:nvSpPr>
      <dsp:spPr>
        <a:xfrm>
          <a:off x="594359" y="0"/>
          <a:ext cx="6736080" cy="2336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B6222-A8D4-4837-BE0C-809411053535}">
      <dsp:nvSpPr>
        <dsp:cNvPr id="0" name=""/>
        <dsp:cNvSpPr/>
      </dsp:nvSpPr>
      <dsp:spPr>
        <a:xfrm>
          <a:off x="8512" y="701040"/>
          <a:ext cx="2550795" cy="93472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Removed Before 6 months </a:t>
          </a:r>
          <a:endParaRPr lang="en-US" sz="2400" kern="1200" dirty="0"/>
        </a:p>
      </dsp:txBody>
      <dsp:txXfrm>
        <a:off x="8512" y="701040"/>
        <a:ext cx="2550795" cy="934720"/>
      </dsp:txXfrm>
    </dsp:sp>
    <dsp:sp modelId="{36A9AFC8-2D5E-4699-ACF4-C44896A24CA0}">
      <dsp:nvSpPr>
        <dsp:cNvPr id="0" name=""/>
        <dsp:cNvSpPr/>
      </dsp:nvSpPr>
      <dsp:spPr>
        <a:xfrm>
          <a:off x="2687002" y="701040"/>
          <a:ext cx="2550795" cy="93472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Appointed day </a:t>
          </a:r>
          <a:endParaRPr lang="en-US" sz="2400" kern="1200" dirty="0"/>
        </a:p>
      </dsp:txBody>
      <dsp:txXfrm>
        <a:off x="2687002" y="701040"/>
        <a:ext cx="2550795" cy="934720"/>
      </dsp:txXfrm>
    </dsp:sp>
    <dsp:sp modelId="{4DFBFF4E-6150-4BC1-BAF9-98C763D0FFED}">
      <dsp:nvSpPr>
        <dsp:cNvPr id="0" name=""/>
        <dsp:cNvSpPr/>
      </dsp:nvSpPr>
      <dsp:spPr>
        <a:xfrm>
          <a:off x="5365492" y="701040"/>
          <a:ext cx="2550795" cy="93472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returned within 6 months</a:t>
          </a:r>
          <a:endParaRPr lang="en-US" sz="2400" kern="1200" dirty="0"/>
        </a:p>
      </dsp:txBody>
      <dsp:txXfrm>
        <a:off x="5365492" y="701040"/>
        <a:ext cx="2550795" cy="93472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7A153C-CB4D-4283-83BE-06882237FA44}">
      <dsp:nvSpPr>
        <dsp:cNvPr id="0" name=""/>
        <dsp:cNvSpPr/>
      </dsp:nvSpPr>
      <dsp:spPr>
        <a:xfrm>
          <a:off x="594359" y="0"/>
          <a:ext cx="6736080" cy="2336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B6222-A8D4-4837-BE0C-809411053535}">
      <dsp:nvSpPr>
        <dsp:cNvPr id="0" name=""/>
        <dsp:cNvSpPr/>
      </dsp:nvSpPr>
      <dsp:spPr>
        <a:xfrm>
          <a:off x="8512" y="701040"/>
          <a:ext cx="2550795" cy="93472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Removed Before 6 months </a:t>
          </a:r>
          <a:endParaRPr lang="en-US" sz="2400" kern="1200" dirty="0"/>
        </a:p>
      </dsp:txBody>
      <dsp:txXfrm>
        <a:off x="8512" y="701040"/>
        <a:ext cx="2550795" cy="934720"/>
      </dsp:txXfrm>
    </dsp:sp>
    <dsp:sp modelId="{36A9AFC8-2D5E-4699-ACF4-C44896A24CA0}">
      <dsp:nvSpPr>
        <dsp:cNvPr id="0" name=""/>
        <dsp:cNvSpPr/>
      </dsp:nvSpPr>
      <dsp:spPr>
        <a:xfrm>
          <a:off x="2687002" y="701040"/>
          <a:ext cx="2550795" cy="93472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Appointed day </a:t>
          </a:r>
          <a:endParaRPr lang="en-US" sz="2400" kern="1200" dirty="0"/>
        </a:p>
      </dsp:txBody>
      <dsp:txXfrm>
        <a:off x="2687002" y="701040"/>
        <a:ext cx="2550795" cy="934720"/>
      </dsp:txXfrm>
    </dsp:sp>
    <dsp:sp modelId="{4DFBFF4E-6150-4BC1-BAF9-98C763D0FFED}">
      <dsp:nvSpPr>
        <dsp:cNvPr id="0" name=""/>
        <dsp:cNvSpPr/>
      </dsp:nvSpPr>
      <dsp:spPr>
        <a:xfrm>
          <a:off x="5365492" y="701040"/>
          <a:ext cx="2550795" cy="93472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returned within 6 months</a:t>
          </a:r>
          <a:endParaRPr lang="en-US" sz="2400" kern="1200" dirty="0"/>
        </a:p>
      </dsp:txBody>
      <dsp:txXfrm>
        <a:off x="5365492" y="701040"/>
        <a:ext cx="2550795" cy="93472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B90D0-0DE7-456F-BF28-D4FA79F66194}">
      <dsp:nvSpPr>
        <dsp:cNvPr id="0" name=""/>
        <dsp:cNvSpPr/>
      </dsp:nvSpPr>
      <dsp:spPr>
        <a:xfrm>
          <a:off x="4000500" y="2553745"/>
          <a:ext cx="2189262" cy="759909"/>
        </a:xfrm>
        <a:custGeom>
          <a:avLst/>
          <a:gdLst/>
          <a:ahLst/>
          <a:cxnLst/>
          <a:rect l="0" t="0" r="0" b="0"/>
          <a:pathLst>
            <a:path>
              <a:moveTo>
                <a:pt x="0" y="0"/>
              </a:moveTo>
              <a:lnTo>
                <a:pt x="0" y="379954"/>
              </a:lnTo>
              <a:lnTo>
                <a:pt x="2189262" y="379954"/>
              </a:lnTo>
              <a:lnTo>
                <a:pt x="2189262" y="75990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BC1C6B-273B-4E23-B254-1D6DEB9012AC}">
      <dsp:nvSpPr>
        <dsp:cNvPr id="0" name=""/>
        <dsp:cNvSpPr/>
      </dsp:nvSpPr>
      <dsp:spPr>
        <a:xfrm>
          <a:off x="1811237" y="2553745"/>
          <a:ext cx="2189262" cy="759909"/>
        </a:xfrm>
        <a:custGeom>
          <a:avLst/>
          <a:gdLst/>
          <a:ahLst/>
          <a:cxnLst/>
          <a:rect l="0" t="0" r="0" b="0"/>
          <a:pathLst>
            <a:path>
              <a:moveTo>
                <a:pt x="2189262" y="0"/>
              </a:moveTo>
              <a:lnTo>
                <a:pt x="2189262" y="379954"/>
              </a:lnTo>
              <a:lnTo>
                <a:pt x="0" y="379954"/>
              </a:lnTo>
              <a:lnTo>
                <a:pt x="0" y="75990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3166E-A409-4D74-AD32-78E7E6002440}">
      <dsp:nvSpPr>
        <dsp:cNvPr id="0" name=""/>
        <dsp:cNvSpPr/>
      </dsp:nvSpPr>
      <dsp:spPr>
        <a:xfrm>
          <a:off x="2191191" y="744437"/>
          <a:ext cx="3618616" cy="18093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n-US" sz="5900" kern="1200" dirty="0" smtClean="0"/>
            <a:t>RETURN REVISED </a:t>
          </a:r>
          <a:endParaRPr lang="en-US" sz="5900" kern="1200" dirty="0"/>
        </a:p>
      </dsp:txBody>
      <dsp:txXfrm>
        <a:off x="2191191" y="744437"/>
        <a:ext cx="3618616" cy="1809308"/>
      </dsp:txXfrm>
    </dsp:sp>
    <dsp:sp modelId="{105913E7-12E0-49E7-9CAE-21E60BA7C04A}">
      <dsp:nvSpPr>
        <dsp:cNvPr id="0" name=""/>
        <dsp:cNvSpPr/>
      </dsp:nvSpPr>
      <dsp:spPr>
        <a:xfrm>
          <a:off x="1928" y="3313654"/>
          <a:ext cx="3618616" cy="180930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n-US" sz="5900" kern="1200" dirty="0" smtClean="0"/>
            <a:t>RECOVERY</a:t>
          </a:r>
          <a:endParaRPr lang="en-US" sz="5900" kern="1200" dirty="0"/>
        </a:p>
      </dsp:txBody>
      <dsp:txXfrm>
        <a:off x="1928" y="3313654"/>
        <a:ext cx="3618616" cy="1809308"/>
      </dsp:txXfrm>
    </dsp:sp>
    <dsp:sp modelId="{709181F0-3D03-45B1-9F95-5F06E6419499}">
      <dsp:nvSpPr>
        <dsp:cNvPr id="0" name=""/>
        <dsp:cNvSpPr/>
      </dsp:nvSpPr>
      <dsp:spPr>
        <a:xfrm>
          <a:off x="4380454" y="3313654"/>
          <a:ext cx="3618616" cy="180930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n-US" sz="5900" kern="1200" dirty="0" smtClean="0"/>
            <a:t>REFUND</a:t>
          </a:r>
          <a:endParaRPr lang="en-US" sz="5900" kern="1200" dirty="0"/>
        </a:p>
      </dsp:txBody>
      <dsp:txXfrm>
        <a:off x="4380454" y="3313654"/>
        <a:ext cx="3618616" cy="180930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C09C6C-D4FE-4C87-B9D6-B0C505E0D031}">
      <dsp:nvSpPr>
        <dsp:cNvPr id="0" name=""/>
        <dsp:cNvSpPr/>
      </dsp:nvSpPr>
      <dsp:spPr>
        <a:xfrm>
          <a:off x="889" y="537023"/>
          <a:ext cx="2484308" cy="1288152"/>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SUPPLIER</a:t>
          </a:r>
          <a:endParaRPr lang="en-US" sz="3200" kern="1200" dirty="0"/>
        </a:p>
      </dsp:txBody>
      <dsp:txXfrm>
        <a:off x="889" y="537023"/>
        <a:ext cx="2484308" cy="1288152"/>
      </dsp:txXfrm>
    </dsp:sp>
    <dsp:sp modelId="{B4D92EBB-0296-4E41-8340-9E8025F7D1A1}">
      <dsp:nvSpPr>
        <dsp:cNvPr id="0" name=""/>
        <dsp:cNvSpPr/>
      </dsp:nvSpPr>
      <dsp:spPr>
        <a:xfrm rot="21465791">
          <a:off x="2569949" y="782601"/>
          <a:ext cx="499940" cy="5324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21465791">
        <a:off x="2569949" y="782601"/>
        <a:ext cx="499940" cy="532436"/>
      </dsp:txXfrm>
    </dsp:sp>
    <dsp:sp modelId="{C2918E73-159F-42E6-9E9A-3F8CD6CDA7B4}">
      <dsp:nvSpPr>
        <dsp:cNvPr id="0" name=""/>
        <dsp:cNvSpPr/>
      </dsp:nvSpPr>
      <dsp:spPr>
        <a:xfrm>
          <a:off x="3073944" y="6"/>
          <a:ext cx="2641055" cy="569852"/>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TRANSPORTER</a:t>
          </a:r>
          <a:endParaRPr lang="en-US" sz="2000" b="1" kern="1200" dirty="0"/>
        </a:p>
      </dsp:txBody>
      <dsp:txXfrm>
        <a:off x="3073944" y="6"/>
        <a:ext cx="2641055" cy="569852"/>
      </dsp:txXfrm>
    </dsp:sp>
    <dsp:sp modelId="{C63FC6B2-DF7B-4A0D-BEB0-154762C2C182}">
      <dsp:nvSpPr>
        <dsp:cNvPr id="0" name=""/>
        <dsp:cNvSpPr/>
      </dsp:nvSpPr>
      <dsp:spPr>
        <a:xfrm rot="209867">
          <a:off x="5987861" y="860843"/>
          <a:ext cx="704614" cy="532436"/>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209867">
        <a:off x="5987861" y="860843"/>
        <a:ext cx="704614" cy="532436"/>
      </dsp:txXfrm>
    </dsp:sp>
    <dsp:sp modelId="{0DC90B34-F4F0-4464-A446-6FDB01995D19}">
      <dsp:nvSpPr>
        <dsp:cNvPr id="0" name=""/>
        <dsp:cNvSpPr/>
      </dsp:nvSpPr>
      <dsp:spPr>
        <a:xfrm>
          <a:off x="6781804" y="537023"/>
          <a:ext cx="2146920" cy="1288152"/>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RECIPIENT</a:t>
          </a:r>
          <a:endParaRPr lang="en-US" sz="2400" b="1" kern="1200" dirty="0"/>
        </a:p>
      </dsp:txBody>
      <dsp:txXfrm>
        <a:off x="6781804" y="537023"/>
        <a:ext cx="2146920" cy="12881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4AB1DF-DA09-485D-9026-0EDF648CC9E6}">
      <dsp:nvSpPr>
        <dsp:cNvPr id="0" name=""/>
        <dsp:cNvSpPr/>
      </dsp:nvSpPr>
      <dsp:spPr>
        <a:xfrm>
          <a:off x="5357" y="131650"/>
          <a:ext cx="1601390" cy="96083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SUB CONTRACTOR</a:t>
          </a:r>
        </a:p>
      </dsp:txBody>
      <dsp:txXfrm>
        <a:off x="5357" y="131650"/>
        <a:ext cx="1601390" cy="960834"/>
      </dsp:txXfrm>
    </dsp:sp>
    <dsp:sp modelId="{51354E0A-1978-4495-B053-DA7505899E77}">
      <dsp:nvSpPr>
        <dsp:cNvPr id="0" name=""/>
        <dsp:cNvSpPr/>
      </dsp:nvSpPr>
      <dsp:spPr>
        <a:xfrm>
          <a:off x="1766887" y="413495"/>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87" y="413495"/>
        <a:ext cx="339494" cy="397144"/>
      </dsp:txXfrm>
    </dsp:sp>
    <dsp:sp modelId="{F145FD8C-1B15-4E20-8720-5F18A317BA68}">
      <dsp:nvSpPr>
        <dsp:cNvPr id="0" name=""/>
        <dsp:cNvSpPr/>
      </dsp:nvSpPr>
      <dsp:spPr>
        <a:xfrm>
          <a:off x="2247304" y="131650"/>
          <a:ext cx="1601390" cy="960834"/>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MAIN CONTRACTOR</a:t>
          </a:r>
        </a:p>
      </dsp:txBody>
      <dsp:txXfrm>
        <a:off x="2247304" y="131650"/>
        <a:ext cx="1601390" cy="960834"/>
      </dsp:txXfrm>
    </dsp:sp>
    <dsp:sp modelId="{B495A311-CF3D-4FD4-9948-87ADDABB6A32}">
      <dsp:nvSpPr>
        <dsp:cNvPr id="0" name=""/>
        <dsp:cNvSpPr/>
      </dsp:nvSpPr>
      <dsp:spPr>
        <a:xfrm>
          <a:off x="4008834" y="413495"/>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834" y="413495"/>
        <a:ext cx="339494" cy="397144"/>
      </dsp:txXfrm>
    </dsp:sp>
    <dsp:sp modelId="{E6071A99-5F7C-44A9-BD5C-1C34F2F270F5}">
      <dsp:nvSpPr>
        <dsp:cNvPr id="0" name=""/>
        <dsp:cNvSpPr/>
      </dsp:nvSpPr>
      <dsp:spPr>
        <a:xfrm>
          <a:off x="4489251" y="131650"/>
          <a:ext cx="1601390" cy="960834"/>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Immovable properties</a:t>
          </a:r>
        </a:p>
      </dsp:txBody>
      <dsp:txXfrm>
        <a:off x="4489251" y="131650"/>
        <a:ext cx="1601390" cy="9608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6CADE4-46EC-4E01-93CE-4049AEDFE9AA}">
      <dsp:nvSpPr>
        <dsp:cNvPr id="0" name=""/>
        <dsp:cNvSpPr/>
      </dsp:nvSpPr>
      <dsp:spPr>
        <a:xfrm>
          <a:off x="3067507" y="1538"/>
          <a:ext cx="2626847" cy="13134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IGST</a:t>
          </a:r>
          <a:endParaRPr lang="en-US" sz="5800" kern="1200" dirty="0"/>
        </a:p>
      </dsp:txBody>
      <dsp:txXfrm>
        <a:off x="3067507" y="1538"/>
        <a:ext cx="2626847" cy="1313423"/>
      </dsp:txXfrm>
    </dsp:sp>
    <dsp:sp modelId="{22E4D174-24AB-4CCE-AB17-2535FC7B4FD3}">
      <dsp:nvSpPr>
        <dsp:cNvPr id="0" name=""/>
        <dsp:cNvSpPr/>
      </dsp:nvSpPr>
      <dsp:spPr>
        <a:xfrm rot="3600000">
          <a:off x="4089520" y="2306928"/>
          <a:ext cx="2751957" cy="459698"/>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3600000">
        <a:off x="4089520" y="2306928"/>
        <a:ext cx="2751957" cy="459698"/>
      </dsp:txXfrm>
    </dsp:sp>
    <dsp:sp modelId="{828989F5-265E-4041-AA43-1BFBEADD3CE5}">
      <dsp:nvSpPr>
        <dsp:cNvPr id="0" name=""/>
        <dsp:cNvSpPr/>
      </dsp:nvSpPr>
      <dsp:spPr>
        <a:xfrm>
          <a:off x="5236643" y="3758592"/>
          <a:ext cx="2626847" cy="13134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CGST</a:t>
          </a:r>
          <a:endParaRPr lang="en-US" sz="5800" kern="1200" dirty="0"/>
        </a:p>
      </dsp:txBody>
      <dsp:txXfrm>
        <a:off x="5236643" y="3758592"/>
        <a:ext cx="2626847" cy="1313423"/>
      </dsp:txXfrm>
    </dsp:sp>
    <dsp:sp modelId="{B18148B2-D37E-4EF8-9467-0E3C28839782}">
      <dsp:nvSpPr>
        <dsp:cNvPr id="0" name=""/>
        <dsp:cNvSpPr/>
      </dsp:nvSpPr>
      <dsp:spPr>
        <a:xfrm rot="10800000">
          <a:off x="3507474" y="4185455"/>
          <a:ext cx="1746913" cy="459698"/>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507474" y="4185455"/>
        <a:ext cx="1746913" cy="459698"/>
      </dsp:txXfrm>
    </dsp:sp>
    <dsp:sp modelId="{E3D57B2B-5867-4CE6-A312-428C4758B417}">
      <dsp:nvSpPr>
        <dsp:cNvPr id="0" name=""/>
        <dsp:cNvSpPr/>
      </dsp:nvSpPr>
      <dsp:spPr>
        <a:xfrm>
          <a:off x="898371" y="3758592"/>
          <a:ext cx="2626847" cy="131342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SGST</a:t>
          </a:r>
          <a:endParaRPr lang="en-US" sz="5800" kern="1200" dirty="0"/>
        </a:p>
      </dsp:txBody>
      <dsp:txXfrm>
        <a:off x="898371" y="3758592"/>
        <a:ext cx="2626847" cy="1313423"/>
      </dsp:txXfrm>
    </dsp:sp>
    <dsp:sp modelId="{3B6265CB-09EA-47A2-87F7-52072D7AC312}">
      <dsp:nvSpPr>
        <dsp:cNvPr id="0" name=""/>
        <dsp:cNvSpPr/>
      </dsp:nvSpPr>
      <dsp:spPr>
        <a:xfrm rot="18000000">
          <a:off x="1943385" y="2306928"/>
          <a:ext cx="2705954" cy="459698"/>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8000000">
        <a:off x="1943385" y="2306928"/>
        <a:ext cx="2705954" cy="4596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E5AF71-5A7A-44AA-A11C-70C409A244BA}">
      <dsp:nvSpPr>
        <dsp:cNvPr id="0" name=""/>
        <dsp:cNvSpPr/>
      </dsp:nvSpPr>
      <dsp:spPr>
        <a:xfrm>
          <a:off x="1032896" y="1159"/>
          <a:ext cx="2426251" cy="14557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Garamond" panose="02020404030301010803" pitchFamily="18" charset="0"/>
            </a:rPr>
            <a:t>Immovable property related services,</a:t>
          </a:r>
          <a:endParaRPr lang="en-US" sz="2400" kern="1200" dirty="0"/>
        </a:p>
      </dsp:txBody>
      <dsp:txXfrm>
        <a:off x="1032896" y="1159"/>
        <a:ext cx="2426251" cy="1455751"/>
      </dsp:txXfrm>
    </dsp:sp>
    <dsp:sp modelId="{C9EEF481-A44D-468B-97D8-8359EE8A5192}">
      <dsp:nvSpPr>
        <dsp:cNvPr id="0" name=""/>
        <dsp:cNvSpPr/>
      </dsp:nvSpPr>
      <dsp:spPr>
        <a:xfrm>
          <a:off x="3701774" y="1159"/>
          <a:ext cx="2426251" cy="14557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Garamond" panose="02020404030301010803" pitchFamily="18" charset="0"/>
            </a:rPr>
            <a:t>Restaurant and catering services, personal grooming, fitness, beauty treatment, health service,</a:t>
          </a:r>
          <a:endParaRPr lang="en-US" sz="2000" kern="1200" dirty="0"/>
        </a:p>
      </dsp:txBody>
      <dsp:txXfrm>
        <a:off x="3701774" y="1159"/>
        <a:ext cx="2426251" cy="1455751"/>
      </dsp:txXfrm>
    </dsp:sp>
    <dsp:sp modelId="{2565764B-1878-4C1B-BB0E-D60E083492BB}">
      <dsp:nvSpPr>
        <dsp:cNvPr id="0" name=""/>
        <dsp:cNvSpPr/>
      </dsp:nvSpPr>
      <dsp:spPr>
        <a:xfrm>
          <a:off x="6370651" y="1159"/>
          <a:ext cx="2426251" cy="14557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Garamond" panose="02020404030301010803" pitchFamily="18" charset="0"/>
            </a:rPr>
            <a:t>Training and performance appraisal , </a:t>
          </a:r>
          <a:endParaRPr lang="en-US" sz="2400" kern="1200" dirty="0"/>
        </a:p>
      </dsp:txBody>
      <dsp:txXfrm>
        <a:off x="6370651" y="1159"/>
        <a:ext cx="2426251" cy="1455751"/>
      </dsp:txXfrm>
    </dsp:sp>
    <dsp:sp modelId="{232D36C9-1C76-43A7-9CA6-6D1E556C61C0}">
      <dsp:nvSpPr>
        <dsp:cNvPr id="0" name=""/>
        <dsp:cNvSpPr/>
      </dsp:nvSpPr>
      <dsp:spPr>
        <a:xfrm>
          <a:off x="1032896" y="1699536"/>
          <a:ext cx="2426251" cy="14557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Garamond" panose="02020404030301010803" pitchFamily="18" charset="0"/>
            </a:rPr>
            <a:t>Admission to a event or amusement park </a:t>
          </a:r>
          <a:endParaRPr lang="en-US" sz="2400" kern="1200" dirty="0"/>
        </a:p>
      </dsp:txBody>
      <dsp:txXfrm>
        <a:off x="1032896" y="1699536"/>
        <a:ext cx="2426251" cy="1455751"/>
      </dsp:txXfrm>
    </dsp:sp>
    <dsp:sp modelId="{2BEC94FE-2C52-4633-8A56-381F996BB463}">
      <dsp:nvSpPr>
        <dsp:cNvPr id="0" name=""/>
        <dsp:cNvSpPr/>
      </dsp:nvSpPr>
      <dsp:spPr>
        <a:xfrm>
          <a:off x="3701774" y="1699536"/>
          <a:ext cx="2426251" cy="14557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anose="02020404030301010803" pitchFamily="18" charset="0"/>
            </a:rPr>
            <a:t>Organization of event.</a:t>
          </a:r>
          <a:endParaRPr lang="en-US" sz="2800" kern="1200" dirty="0"/>
        </a:p>
      </dsp:txBody>
      <dsp:txXfrm>
        <a:off x="3701774" y="1699536"/>
        <a:ext cx="2426251" cy="1455751"/>
      </dsp:txXfrm>
    </dsp:sp>
    <dsp:sp modelId="{3B66AB80-B8B2-4FB3-88D2-BC2A64FE461A}">
      <dsp:nvSpPr>
        <dsp:cNvPr id="0" name=""/>
        <dsp:cNvSpPr/>
      </dsp:nvSpPr>
      <dsp:spPr>
        <a:xfrm>
          <a:off x="6370651" y="1699536"/>
          <a:ext cx="2426251" cy="14557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anose="02020404030301010803" pitchFamily="18" charset="0"/>
            </a:rPr>
            <a:t>Transportation of goods. </a:t>
          </a:r>
          <a:endParaRPr lang="en-US" sz="2800" kern="1200" dirty="0"/>
        </a:p>
      </dsp:txBody>
      <dsp:txXfrm>
        <a:off x="6370651" y="1699536"/>
        <a:ext cx="2426251" cy="1455751"/>
      </dsp:txXfrm>
    </dsp:sp>
    <dsp:sp modelId="{05744F0C-DF55-4FF3-B36B-5E9046398D02}">
      <dsp:nvSpPr>
        <dsp:cNvPr id="0" name=""/>
        <dsp:cNvSpPr/>
      </dsp:nvSpPr>
      <dsp:spPr>
        <a:xfrm>
          <a:off x="1032896" y="3397912"/>
          <a:ext cx="2426251" cy="14557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anose="02020404030301010803" pitchFamily="18" charset="0"/>
            </a:rPr>
            <a:t>Passenger transportation.</a:t>
          </a:r>
          <a:endParaRPr lang="en-US" sz="2800" kern="1200" dirty="0"/>
        </a:p>
      </dsp:txBody>
      <dsp:txXfrm>
        <a:off x="1032896" y="3397912"/>
        <a:ext cx="2426251" cy="1455751"/>
      </dsp:txXfrm>
    </dsp:sp>
    <dsp:sp modelId="{1352208E-2C11-4AD0-9D96-C3A879C280EB}">
      <dsp:nvSpPr>
        <dsp:cNvPr id="0" name=""/>
        <dsp:cNvSpPr/>
      </dsp:nvSpPr>
      <dsp:spPr>
        <a:xfrm>
          <a:off x="3701774" y="3397912"/>
          <a:ext cx="2426251" cy="14557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anose="02020404030301010803" pitchFamily="18" charset="0"/>
            </a:rPr>
            <a:t>Services on board a conveyance </a:t>
          </a:r>
          <a:endParaRPr lang="en-US" sz="2800" kern="1200" dirty="0"/>
        </a:p>
      </dsp:txBody>
      <dsp:txXfrm>
        <a:off x="3701774" y="3397912"/>
        <a:ext cx="2426251" cy="1455751"/>
      </dsp:txXfrm>
    </dsp:sp>
    <dsp:sp modelId="{C9732912-A5B7-4EDF-B846-AC2B82567C42}">
      <dsp:nvSpPr>
        <dsp:cNvPr id="0" name=""/>
        <dsp:cNvSpPr/>
      </dsp:nvSpPr>
      <dsp:spPr>
        <a:xfrm>
          <a:off x="6370651" y="3397912"/>
          <a:ext cx="2426251" cy="14557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Garamond" panose="02020404030301010803" pitchFamily="18" charset="0"/>
            </a:rPr>
            <a:t>Tele communication services </a:t>
          </a:r>
          <a:endParaRPr lang="en-US" sz="2400" kern="1200" dirty="0"/>
        </a:p>
      </dsp:txBody>
      <dsp:txXfrm>
        <a:off x="6370651" y="3397912"/>
        <a:ext cx="2426251" cy="1455751"/>
      </dsp:txXfrm>
    </dsp:sp>
    <dsp:sp modelId="{BFC3F8FE-D953-455B-8ABB-74EACA4AEF14}">
      <dsp:nvSpPr>
        <dsp:cNvPr id="0" name=""/>
        <dsp:cNvSpPr/>
      </dsp:nvSpPr>
      <dsp:spPr>
        <a:xfrm>
          <a:off x="1032896" y="5096288"/>
          <a:ext cx="2426251" cy="14557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anose="02020404030301010803" pitchFamily="18" charset="0"/>
            </a:rPr>
            <a:t>Banking and other financial services, </a:t>
          </a:r>
          <a:endParaRPr lang="en-US" sz="2800" kern="1200" dirty="0"/>
        </a:p>
      </dsp:txBody>
      <dsp:txXfrm>
        <a:off x="1032896" y="5096288"/>
        <a:ext cx="2426251" cy="1455751"/>
      </dsp:txXfrm>
    </dsp:sp>
    <dsp:sp modelId="{09B5361A-453E-4667-854F-E01F7A4D677F}">
      <dsp:nvSpPr>
        <dsp:cNvPr id="0" name=""/>
        <dsp:cNvSpPr/>
      </dsp:nvSpPr>
      <dsp:spPr>
        <a:xfrm>
          <a:off x="3701774" y="5096288"/>
          <a:ext cx="2426251" cy="14557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latin typeface="Garamond" panose="02020404030301010803" pitchFamily="18" charset="0"/>
            </a:rPr>
            <a:t>Insurance services </a:t>
          </a:r>
          <a:endParaRPr lang="en-US" sz="3200" kern="1200" dirty="0"/>
        </a:p>
      </dsp:txBody>
      <dsp:txXfrm>
        <a:off x="3701774" y="5096288"/>
        <a:ext cx="2426251" cy="1455751"/>
      </dsp:txXfrm>
    </dsp:sp>
    <dsp:sp modelId="{52C00BED-550C-4EDD-A281-89BD811EE1D4}">
      <dsp:nvSpPr>
        <dsp:cNvPr id="0" name=""/>
        <dsp:cNvSpPr/>
      </dsp:nvSpPr>
      <dsp:spPr>
        <a:xfrm>
          <a:off x="6370651" y="5096288"/>
          <a:ext cx="2426251" cy="14557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anose="02020404030301010803" pitchFamily="18" charset="0"/>
            </a:rPr>
            <a:t>Advertisement services to the Central Government</a:t>
          </a:r>
          <a:endParaRPr lang="en-US" sz="2800" kern="1200" dirty="0"/>
        </a:p>
      </dsp:txBody>
      <dsp:txXfrm>
        <a:off x="6370651" y="5096288"/>
        <a:ext cx="2426251" cy="145575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D48DCC-8B38-43C4-9828-149983D8E212}">
      <dsp:nvSpPr>
        <dsp:cNvPr id="0" name=""/>
        <dsp:cNvSpPr/>
      </dsp:nvSpPr>
      <dsp:spPr>
        <a:xfrm>
          <a:off x="40" y="524744"/>
          <a:ext cx="3845569" cy="1440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203200" rIns="355600" bIns="203200" numCol="1" spcCol="1270" anchor="ctr" anchorCtr="0">
          <a:noAutofit/>
        </a:bodyPr>
        <a:lstStyle/>
        <a:p>
          <a:pPr lvl="0" algn="ctr" defTabSz="2222500">
            <a:lnSpc>
              <a:spcPct val="90000"/>
            </a:lnSpc>
            <a:spcBef>
              <a:spcPct val="0"/>
            </a:spcBef>
            <a:spcAft>
              <a:spcPct val="35000"/>
            </a:spcAft>
          </a:pPr>
          <a:r>
            <a:rPr lang="en-US" sz="5000" kern="1200" dirty="0" smtClean="0"/>
            <a:t>Credit Note</a:t>
          </a:r>
          <a:endParaRPr lang="en-US" sz="5000" kern="1200" dirty="0"/>
        </a:p>
      </dsp:txBody>
      <dsp:txXfrm>
        <a:off x="40" y="524744"/>
        <a:ext cx="3845569" cy="1440000"/>
      </dsp:txXfrm>
    </dsp:sp>
    <dsp:sp modelId="{48B10E8F-3FE0-4909-BC70-29DC1D0DF143}">
      <dsp:nvSpPr>
        <dsp:cNvPr id="0" name=""/>
        <dsp:cNvSpPr/>
      </dsp:nvSpPr>
      <dsp:spPr>
        <a:xfrm>
          <a:off x="40" y="1964744"/>
          <a:ext cx="3845569" cy="295087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0" tIns="266700" rIns="355600" bIns="400050" numCol="1" spcCol="1270" anchor="t" anchorCtr="0">
          <a:noAutofit/>
        </a:bodyPr>
        <a:lstStyle/>
        <a:p>
          <a:pPr marL="285750" lvl="1" indent="-285750" algn="l" defTabSz="2222500">
            <a:lnSpc>
              <a:spcPct val="90000"/>
            </a:lnSpc>
            <a:spcBef>
              <a:spcPct val="0"/>
            </a:spcBef>
            <a:spcAft>
              <a:spcPct val="15000"/>
            </a:spcAft>
            <a:buChar char="••"/>
          </a:pPr>
          <a:r>
            <a:rPr lang="en-US" sz="5000" kern="1200" dirty="0" smtClean="0"/>
            <a:t>Excess</a:t>
          </a:r>
          <a:endParaRPr lang="en-US" sz="5000" kern="1200" dirty="0"/>
        </a:p>
        <a:p>
          <a:pPr marL="285750" lvl="1" indent="-285750" algn="l" defTabSz="2222500">
            <a:lnSpc>
              <a:spcPct val="90000"/>
            </a:lnSpc>
            <a:spcBef>
              <a:spcPct val="0"/>
            </a:spcBef>
            <a:spcAft>
              <a:spcPct val="15000"/>
            </a:spcAft>
            <a:buChar char="••"/>
          </a:pPr>
          <a:r>
            <a:rPr lang="en-US" sz="5000" kern="1200" dirty="0" smtClean="0"/>
            <a:t>Returned</a:t>
          </a:r>
          <a:endParaRPr lang="en-US" sz="5000" kern="1200" dirty="0"/>
        </a:p>
        <a:p>
          <a:pPr marL="285750" lvl="1" indent="-285750" algn="l" defTabSz="2222500">
            <a:lnSpc>
              <a:spcPct val="90000"/>
            </a:lnSpc>
            <a:spcBef>
              <a:spcPct val="0"/>
            </a:spcBef>
            <a:spcAft>
              <a:spcPct val="15000"/>
            </a:spcAft>
            <a:buChar char="••"/>
          </a:pPr>
          <a:r>
            <a:rPr lang="en-US" sz="5000" kern="1200" dirty="0" smtClean="0"/>
            <a:t>Deficient</a:t>
          </a:r>
          <a:endParaRPr lang="en-US" sz="5000" kern="1200" dirty="0"/>
        </a:p>
      </dsp:txBody>
      <dsp:txXfrm>
        <a:off x="40" y="1964744"/>
        <a:ext cx="3845569" cy="2950875"/>
      </dsp:txXfrm>
    </dsp:sp>
    <dsp:sp modelId="{3B99AF15-141B-4023-92B5-ADB6D51F3F3C}">
      <dsp:nvSpPr>
        <dsp:cNvPr id="0" name=""/>
        <dsp:cNvSpPr/>
      </dsp:nvSpPr>
      <dsp:spPr>
        <a:xfrm>
          <a:off x="4383989" y="524744"/>
          <a:ext cx="3845569" cy="1440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203200" rIns="355600" bIns="203200" numCol="1" spcCol="1270" anchor="ctr" anchorCtr="0">
          <a:noAutofit/>
        </a:bodyPr>
        <a:lstStyle/>
        <a:p>
          <a:pPr lvl="0" algn="ctr" defTabSz="2222500">
            <a:lnSpc>
              <a:spcPct val="90000"/>
            </a:lnSpc>
            <a:spcBef>
              <a:spcPct val="0"/>
            </a:spcBef>
            <a:spcAft>
              <a:spcPct val="35000"/>
            </a:spcAft>
          </a:pPr>
          <a:r>
            <a:rPr lang="en-US" sz="5000" kern="1200" dirty="0" smtClean="0"/>
            <a:t>Debit note</a:t>
          </a:r>
          <a:endParaRPr lang="en-US" sz="5000" kern="1200" dirty="0"/>
        </a:p>
      </dsp:txBody>
      <dsp:txXfrm>
        <a:off x="4383989" y="524744"/>
        <a:ext cx="3845569" cy="1440000"/>
      </dsp:txXfrm>
    </dsp:sp>
    <dsp:sp modelId="{1E6232AD-D9B9-4A6E-B816-D4719605AD07}">
      <dsp:nvSpPr>
        <dsp:cNvPr id="0" name=""/>
        <dsp:cNvSpPr/>
      </dsp:nvSpPr>
      <dsp:spPr>
        <a:xfrm>
          <a:off x="4383989" y="1964744"/>
          <a:ext cx="3845569" cy="295087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0" tIns="266700" rIns="355600" bIns="400050" numCol="1" spcCol="1270" anchor="t" anchorCtr="0">
          <a:noAutofit/>
        </a:bodyPr>
        <a:lstStyle/>
        <a:p>
          <a:pPr marL="285750" lvl="1" indent="-285750" algn="l" defTabSz="2222500">
            <a:lnSpc>
              <a:spcPct val="90000"/>
            </a:lnSpc>
            <a:spcBef>
              <a:spcPct val="0"/>
            </a:spcBef>
            <a:spcAft>
              <a:spcPct val="15000"/>
            </a:spcAft>
            <a:buChar char="••"/>
          </a:pPr>
          <a:r>
            <a:rPr lang="en-US" sz="5000" kern="1200" dirty="0" smtClean="0"/>
            <a:t>Less tax paid in the tax invoice</a:t>
          </a:r>
          <a:endParaRPr lang="en-US" sz="5000" kern="1200" dirty="0"/>
        </a:p>
      </dsp:txBody>
      <dsp:txXfrm>
        <a:off x="4383989" y="1964744"/>
        <a:ext cx="3845569" cy="29508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9EB4F5-841F-4F7D-BF46-966C4B58678E}">
      <dsp:nvSpPr>
        <dsp:cNvPr id="0" name=""/>
        <dsp:cNvSpPr/>
      </dsp:nvSpPr>
      <dsp:spPr>
        <a:xfrm>
          <a:off x="3543207" y="1412170"/>
          <a:ext cx="1994396" cy="627340"/>
        </a:xfrm>
        <a:custGeom>
          <a:avLst/>
          <a:gdLst/>
          <a:ahLst/>
          <a:cxnLst/>
          <a:rect l="0" t="0" r="0" b="0"/>
          <a:pathLst>
            <a:path>
              <a:moveTo>
                <a:pt x="0" y="0"/>
              </a:moveTo>
              <a:lnTo>
                <a:pt x="0" y="427514"/>
              </a:lnTo>
              <a:lnTo>
                <a:pt x="1994396" y="427514"/>
              </a:lnTo>
              <a:lnTo>
                <a:pt x="1994396" y="627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3D1697-A91F-48D8-A9A4-CE49E7550C87}">
      <dsp:nvSpPr>
        <dsp:cNvPr id="0" name=""/>
        <dsp:cNvSpPr/>
      </dsp:nvSpPr>
      <dsp:spPr>
        <a:xfrm>
          <a:off x="1754981" y="1412170"/>
          <a:ext cx="1788225" cy="627340"/>
        </a:xfrm>
        <a:custGeom>
          <a:avLst/>
          <a:gdLst/>
          <a:ahLst/>
          <a:cxnLst/>
          <a:rect l="0" t="0" r="0" b="0"/>
          <a:pathLst>
            <a:path>
              <a:moveTo>
                <a:pt x="1788225" y="0"/>
              </a:moveTo>
              <a:lnTo>
                <a:pt x="1788225" y="427514"/>
              </a:lnTo>
              <a:lnTo>
                <a:pt x="0" y="427514"/>
              </a:lnTo>
              <a:lnTo>
                <a:pt x="0" y="627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B33716-AB11-4AF5-B8ED-2F5EA1066F2C}">
      <dsp:nvSpPr>
        <dsp:cNvPr id="0" name=""/>
        <dsp:cNvSpPr/>
      </dsp:nvSpPr>
      <dsp:spPr>
        <a:xfrm>
          <a:off x="1676402" y="42446"/>
          <a:ext cx="3733609" cy="13697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08B65-35CB-41E5-88A2-66AE9A8460BC}">
      <dsp:nvSpPr>
        <dsp:cNvPr id="0" name=""/>
        <dsp:cNvSpPr/>
      </dsp:nvSpPr>
      <dsp:spPr>
        <a:xfrm>
          <a:off x="1916074" y="270134"/>
          <a:ext cx="3733609" cy="13697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0000"/>
              </a:solidFill>
            </a:rPr>
            <a:t>Zero rated supply</a:t>
          </a:r>
          <a:endParaRPr lang="en-US" sz="3200" kern="1200" dirty="0"/>
        </a:p>
      </dsp:txBody>
      <dsp:txXfrm>
        <a:off x="1916074" y="270134"/>
        <a:ext cx="3733609" cy="1369724"/>
      </dsp:txXfrm>
    </dsp:sp>
    <dsp:sp modelId="{EFB2E63F-5BC5-4792-A091-A3E9ED70AA35}">
      <dsp:nvSpPr>
        <dsp:cNvPr id="0" name=""/>
        <dsp:cNvSpPr/>
      </dsp:nvSpPr>
      <dsp:spPr>
        <a:xfrm>
          <a:off x="256" y="2039511"/>
          <a:ext cx="3509448" cy="13697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A9ABC-05E6-4C4F-9698-7F9DA129FB13}">
      <dsp:nvSpPr>
        <dsp:cNvPr id="0" name=""/>
        <dsp:cNvSpPr/>
      </dsp:nvSpPr>
      <dsp:spPr>
        <a:xfrm>
          <a:off x="239928" y="2267199"/>
          <a:ext cx="3509448" cy="13697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export of goods and/or services;</a:t>
          </a:r>
          <a:endParaRPr lang="en-US" sz="2100" kern="1200" dirty="0"/>
        </a:p>
      </dsp:txBody>
      <dsp:txXfrm>
        <a:off x="239928" y="2267199"/>
        <a:ext cx="3509448" cy="1369724"/>
      </dsp:txXfrm>
    </dsp:sp>
    <dsp:sp modelId="{238B6959-457D-4E61-A810-46087798A7CB}">
      <dsp:nvSpPr>
        <dsp:cNvPr id="0" name=""/>
        <dsp:cNvSpPr/>
      </dsp:nvSpPr>
      <dsp:spPr>
        <a:xfrm>
          <a:off x="3989049" y="2039511"/>
          <a:ext cx="3097107" cy="13697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2BA60-7262-4C16-9C56-D7FFAB194C0E}">
      <dsp:nvSpPr>
        <dsp:cNvPr id="0" name=""/>
        <dsp:cNvSpPr/>
      </dsp:nvSpPr>
      <dsp:spPr>
        <a:xfrm>
          <a:off x="4228721" y="2267199"/>
          <a:ext cx="3097107" cy="13697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supply of goods and/or services to a SEZ developer or an SEZ unit</a:t>
          </a:r>
          <a:endParaRPr lang="en-US" sz="2100" kern="1200" dirty="0"/>
        </a:p>
      </dsp:txBody>
      <dsp:txXfrm>
        <a:off x="4228721" y="2267199"/>
        <a:ext cx="3097107" cy="136972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57DC44-A655-453B-99C1-60E0F2EEDFAC}">
      <dsp:nvSpPr>
        <dsp:cNvPr id="0" name=""/>
        <dsp:cNvSpPr/>
      </dsp:nvSpPr>
      <dsp:spPr>
        <a:xfrm>
          <a:off x="1963066" y="228599"/>
          <a:ext cx="6045687" cy="1712728"/>
        </a:xfrm>
        <a:prstGeom prst="rightArrow">
          <a:avLst>
            <a:gd name="adj1" fmla="val 75000"/>
            <a:gd name="adj2" fmla="val 50000"/>
          </a:avLst>
        </a:prstGeom>
        <a:solidFill>
          <a:srgbClr val="CCFFCC">
            <a:alpha val="90000"/>
          </a:srgb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714375" lvl="1" indent="-352425" algn="l" defTabSz="800100">
            <a:lnSpc>
              <a:spcPct val="90000"/>
            </a:lnSpc>
            <a:spcBef>
              <a:spcPct val="0"/>
            </a:spcBef>
            <a:spcAft>
              <a:spcPts val="0"/>
            </a:spcAft>
            <a:buChar char="••"/>
          </a:pPr>
          <a:endParaRPr lang="en-IN" sz="1800" kern="1200" dirty="0">
            <a:effectLst>
              <a:outerShdw blurRad="38100" dist="38100" dir="2700000" algn="tl">
                <a:srgbClr val="000000">
                  <a:alpha val="43137"/>
                </a:srgbClr>
              </a:outerShdw>
            </a:effectLst>
          </a:endParaRPr>
        </a:p>
        <a:p>
          <a:pPr marL="714375" lvl="1" indent="-352425" algn="l" defTabSz="1244600">
            <a:lnSpc>
              <a:spcPct val="90000"/>
            </a:lnSpc>
            <a:spcBef>
              <a:spcPct val="0"/>
            </a:spcBef>
            <a:spcAft>
              <a:spcPts val="0"/>
            </a:spcAft>
            <a:buChar char="••"/>
          </a:pPr>
          <a:r>
            <a:rPr lang="en-IN" sz="2800" kern="1200" dirty="0" smtClean="0">
              <a:effectLst>
                <a:outerShdw blurRad="38100" dist="38100" dir="2700000" algn="tl">
                  <a:srgbClr val="000000">
                    <a:alpha val="43137"/>
                  </a:srgbClr>
                </a:outerShdw>
              </a:effectLst>
            </a:rPr>
            <a:t>B2B      B2C   inter/intra</a:t>
          </a:r>
          <a:endParaRPr lang="en-IN" sz="2800" kern="1200" dirty="0">
            <a:effectLst>
              <a:outerShdw blurRad="38100" dist="38100" dir="2700000" algn="tl">
                <a:srgbClr val="000000">
                  <a:alpha val="43137"/>
                </a:srgbClr>
              </a:outerShdw>
            </a:effectLst>
          </a:endParaRPr>
        </a:p>
        <a:p>
          <a:pPr marL="714375" lvl="1" indent="-352425" algn="l" defTabSz="1244600">
            <a:lnSpc>
              <a:spcPct val="90000"/>
            </a:lnSpc>
            <a:spcBef>
              <a:spcPct val="0"/>
            </a:spcBef>
            <a:spcAft>
              <a:spcPts val="0"/>
            </a:spcAft>
            <a:buChar char="••"/>
          </a:pPr>
          <a:r>
            <a:rPr lang="en-IN" sz="2800" kern="1200" dirty="0" smtClean="0">
              <a:effectLst>
                <a:outerShdw blurRad="38100" dist="38100" dir="2700000" algn="tl">
                  <a:srgbClr val="000000">
                    <a:alpha val="43137"/>
                  </a:srgbClr>
                </a:outerShdw>
              </a:effectLst>
            </a:rPr>
            <a:t>Export – with/ without tax</a:t>
          </a:r>
          <a:endParaRPr lang="en-IN" sz="2800" kern="1200" dirty="0">
            <a:effectLst>
              <a:outerShdw blurRad="38100" dist="38100" dir="2700000" algn="tl">
                <a:srgbClr val="000000">
                  <a:alpha val="43137"/>
                </a:srgbClr>
              </a:outerShdw>
            </a:effectLst>
          </a:endParaRPr>
        </a:p>
      </dsp:txBody>
      <dsp:txXfrm>
        <a:off x="1963066" y="228599"/>
        <a:ext cx="6045687" cy="1712728"/>
      </dsp:txXfrm>
    </dsp:sp>
    <dsp:sp modelId="{C8A74345-1617-4B16-9256-39B53D5D7673}">
      <dsp:nvSpPr>
        <dsp:cNvPr id="0" name=""/>
        <dsp:cNvSpPr/>
      </dsp:nvSpPr>
      <dsp:spPr>
        <a:xfrm>
          <a:off x="144775" y="304809"/>
          <a:ext cx="1894620" cy="1650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N" sz="2800" kern="1200" dirty="0" smtClean="0">
              <a:effectLst>
                <a:outerShdw blurRad="38100" dist="38100" dir="2700000" algn="tl">
                  <a:srgbClr val="000000">
                    <a:alpha val="43137"/>
                  </a:srgbClr>
                </a:outerShdw>
              </a:effectLst>
            </a:rPr>
            <a:t>Taxable Supply</a:t>
          </a:r>
          <a:endParaRPr lang="en-IN" sz="2800" kern="1200" dirty="0">
            <a:effectLst>
              <a:outerShdw blurRad="38100" dist="38100" dir="2700000" algn="tl">
                <a:srgbClr val="000000">
                  <a:alpha val="43137"/>
                </a:srgbClr>
              </a:outerShdw>
            </a:effectLst>
          </a:endParaRPr>
        </a:p>
      </dsp:txBody>
      <dsp:txXfrm>
        <a:off x="144775" y="304809"/>
        <a:ext cx="1894620" cy="1650720"/>
      </dsp:txXfrm>
    </dsp:sp>
    <dsp:sp modelId="{0CB8A8E9-93A4-46A4-AB38-B89B7C860E19}">
      <dsp:nvSpPr>
        <dsp:cNvPr id="0" name=""/>
        <dsp:cNvSpPr/>
      </dsp:nvSpPr>
      <dsp:spPr>
        <a:xfrm>
          <a:off x="2047045" y="2154726"/>
          <a:ext cx="5877762" cy="1731473"/>
        </a:xfrm>
        <a:prstGeom prst="rightArrow">
          <a:avLst>
            <a:gd name="adj1" fmla="val 75000"/>
            <a:gd name="adj2" fmla="val 50000"/>
          </a:avLst>
        </a:prstGeom>
        <a:solidFill>
          <a:schemeClr val="accent6">
            <a:alpha val="9000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171450" lvl="1" indent="0" algn="l" defTabSz="1244600">
            <a:lnSpc>
              <a:spcPct val="90000"/>
            </a:lnSpc>
            <a:spcBef>
              <a:spcPct val="0"/>
            </a:spcBef>
            <a:spcAft>
              <a:spcPct val="15000"/>
            </a:spcAft>
            <a:buChar char="••"/>
          </a:pPr>
          <a:r>
            <a:rPr lang="en-IN" sz="2800" kern="1200" dirty="0" smtClean="0">
              <a:effectLst>
                <a:outerShdw blurRad="38100" dist="38100" dir="2700000" algn="tl">
                  <a:srgbClr val="000000">
                    <a:alpha val="43137"/>
                  </a:srgbClr>
                </a:outerShdw>
              </a:effectLst>
            </a:rPr>
            <a:t>    Exempt Supply</a:t>
          </a:r>
          <a:endParaRPr lang="en-IN" sz="1800" kern="1200" dirty="0">
            <a:effectLst>
              <a:outerShdw blurRad="38100" dist="38100" dir="2700000" algn="tl">
                <a:srgbClr val="000000">
                  <a:alpha val="43137"/>
                </a:srgbClr>
              </a:outerShdw>
            </a:effectLst>
          </a:endParaRPr>
        </a:p>
        <a:p>
          <a:pPr marL="171450" lvl="1" indent="0" algn="l" defTabSz="1244600">
            <a:lnSpc>
              <a:spcPct val="90000"/>
            </a:lnSpc>
            <a:spcBef>
              <a:spcPct val="0"/>
            </a:spcBef>
            <a:spcAft>
              <a:spcPct val="15000"/>
            </a:spcAft>
            <a:buChar char="••"/>
          </a:pPr>
          <a:r>
            <a:rPr lang="en-IN" sz="2800" kern="1200" dirty="0" smtClean="0">
              <a:effectLst>
                <a:outerShdw blurRad="38100" dist="38100" dir="2700000" algn="tl">
                  <a:srgbClr val="000000">
                    <a:alpha val="43137"/>
                  </a:srgbClr>
                </a:outerShdw>
              </a:effectLst>
            </a:rPr>
            <a:t>     Non GST Supply</a:t>
          </a:r>
          <a:endParaRPr lang="en-IN" sz="1800" kern="1200" dirty="0">
            <a:effectLst>
              <a:outerShdw blurRad="38100" dist="38100" dir="2700000" algn="tl">
                <a:srgbClr val="000000">
                  <a:alpha val="43137"/>
                </a:srgbClr>
              </a:outerShdw>
            </a:effectLst>
          </a:endParaRPr>
        </a:p>
      </dsp:txBody>
      <dsp:txXfrm>
        <a:off x="2047045" y="2154726"/>
        <a:ext cx="5877762" cy="1731473"/>
      </dsp:txXfrm>
    </dsp:sp>
    <dsp:sp modelId="{30D21D26-562C-4CA1-A795-25B4D636DA3A}">
      <dsp:nvSpPr>
        <dsp:cNvPr id="0" name=""/>
        <dsp:cNvSpPr/>
      </dsp:nvSpPr>
      <dsp:spPr>
        <a:xfrm>
          <a:off x="152392" y="2149497"/>
          <a:ext cx="1894652" cy="1679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N" sz="2800" kern="1200" dirty="0" smtClean="0">
              <a:effectLst>
                <a:outerShdw blurRad="38100" dist="38100" dir="2700000" algn="tl">
                  <a:srgbClr val="000000">
                    <a:alpha val="43137"/>
                  </a:srgbClr>
                </a:outerShdw>
              </a:effectLst>
            </a:rPr>
            <a:t>Non Taxable Supply</a:t>
          </a:r>
          <a:endParaRPr lang="en-IN" sz="2800" kern="1200" dirty="0">
            <a:effectLst>
              <a:outerShdw blurRad="38100" dist="38100" dir="2700000" algn="tl">
                <a:srgbClr val="000000">
                  <a:alpha val="43137"/>
                </a:srgbClr>
              </a:outerShdw>
            </a:effectLst>
          </a:endParaRPr>
        </a:p>
      </dsp:txBody>
      <dsp:txXfrm>
        <a:off x="152392" y="2149497"/>
        <a:ext cx="1894652" cy="167998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702702-1474-4B7D-AF54-BBDD70391E94}">
      <dsp:nvSpPr>
        <dsp:cNvPr id="0" name=""/>
        <dsp:cNvSpPr/>
      </dsp:nvSpPr>
      <dsp:spPr>
        <a:xfrm>
          <a:off x="0" y="940593"/>
          <a:ext cx="2714624" cy="16287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N" sz="3400" b="1" kern="1200" dirty="0" smtClean="0">
              <a:ea typeface="Verdana" pitchFamily="34" charset="0"/>
              <a:cs typeface="Calibri" pitchFamily="34" charset="0"/>
            </a:rPr>
            <a:t>MIGRATION, </a:t>
          </a:r>
          <a:endParaRPr lang="en-US" sz="3400" kern="1200" dirty="0"/>
        </a:p>
      </dsp:txBody>
      <dsp:txXfrm>
        <a:off x="0" y="940593"/>
        <a:ext cx="2714624" cy="1628775"/>
      </dsp:txXfrm>
    </dsp:sp>
    <dsp:sp modelId="{29EBA42C-83F6-42FD-93FC-8575BCDFA735}">
      <dsp:nvSpPr>
        <dsp:cNvPr id="0" name=""/>
        <dsp:cNvSpPr/>
      </dsp:nvSpPr>
      <dsp:spPr>
        <a:xfrm>
          <a:off x="2986087" y="914403"/>
          <a:ext cx="2714624" cy="16811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t>CREDIT</a:t>
          </a:r>
          <a:endParaRPr lang="en-US" sz="3400" kern="1200" dirty="0"/>
        </a:p>
      </dsp:txBody>
      <dsp:txXfrm>
        <a:off x="2986087" y="914403"/>
        <a:ext cx="2714624" cy="1681156"/>
      </dsp:txXfrm>
    </dsp:sp>
    <dsp:sp modelId="{CA67D2BF-8DC9-4387-BDA4-F1E9FCF3AF6A}">
      <dsp:nvSpPr>
        <dsp:cNvPr id="0" name=""/>
        <dsp:cNvSpPr/>
      </dsp:nvSpPr>
      <dsp:spPr>
        <a:xfrm>
          <a:off x="5972175" y="940593"/>
          <a:ext cx="2714624" cy="162877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t>Job work</a:t>
          </a:r>
          <a:endParaRPr lang="en-US" sz="3400" b="1" kern="1200" dirty="0"/>
        </a:p>
      </dsp:txBody>
      <dsp:txXfrm>
        <a:off x="5972175" y="940593"/>
        <a:ext cx="2714624" cy="1628775"/>
      </dsp:txXfrm>
    </dsp:sp>
    <dsp:sp modelId="{DEA43CF6-CB47-4031-B29B-29F40427F7F4}">
      <dsp:nvSpPr>
        <dsp:cNvPr id="0" name=""/>
        <dsp:cNvSpPr/>
      </dsp:nvSpPr>
      <dsp:spPr>
        <a:xfrm>
          <a:off x="0" y="2867021"/>
          <a:ext cx="2714624" cy="16287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N" sz="3400" b="1" kern="1200" dirty="0" smtClean="0">
              <a:ea typeface="Verdana" pitchFamily="34" charset="0"/>
              <a:cs typeface="Calibri" pitchFamily="34" charset="0"/>
            </a:rPr>
            <a:t>SALES RETURN </a:t>
          </a:r>
          <a:endParaRPr lang="en-US" sz="3400" kern="1200" dirty="0"/>
        </a:p>
      </dsp:txBody>
      <dsp:txXfrm>
        <a:off x="0" y="2867021"/>
        <a:ext cx="2714624" cy="1628775"/>
      </dsp:txXfrm>
    </dsp:sp>
    <dsp:sp modelId="{31F7D5D2-E6CD-4396-9780-DFC61BEDEE7E}">
      <dsp:nvSpPr>
        <dsp:cNvPr id="0" name=""/>
        <dsp:cNvSpPr/>
      </dsp:nvSpPr>
      <dsp:spPr>
        <a:xfrm>
          <a:off x="2986087" y="2867021"/>
          <a:ext cx="2714624" cy="16287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N" sz="3400" b="1" kern="1200" dirty="0" smtClean="0">
              <a:ea typeface="Verdana" pitchFamily="34" charset="0"/>
              <a:cs typeface="Calibri" pitchFamily="34" charset="0"/>
            </a:rPr>
            <a:t>PRICE REVISION, </a:t>
          </a:r>
          <a:endParaRPr lang="en-US" sz="3400" kern="1200" dirty="0"/>
        </a:p>
      </dsp:txBody>
      <dsp:txXfrm>
        <a:off x="2986087" y="2867021"/>
        <a:ext cx="2714624" cy="1628775"/>
      </dsp:txXfrm>
    </dsp:sp>
    <dsp:sp modelId="{41349B36-2875-419D-B4E1-9F3F207AE682}">
      <dsp:nvSpPr>
        <dsp:cNvPr id="0" name=""/>
        <dsp:cNvSpPr/>
      </dsp:nvSpPr>
      <dsp:spPr>
        <a:xfrm>
          <a:off x="5972175" y="2867021"/>
          <a:ext cx="2714624" cy="16287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N" sz="3400" b="1" kern="1200" dirty="0" smtClean="0">
              <a:ea typeface="Verdana" pitchFamily="34" charset="0"/>
              <a:cs typeface="Calibri" pitchFamily="34" charset="0"/>
            </a:rPr>
            <a:t>Goods sent on approval basis </a:t>
          </a:r>
          <a:endParaRPr lang="en-US" sz="3400" kern="1200" dirty="0"/>
        </a:p>
      </dsp:txBody>
      <dsp:txXfrm>
        <a:off x="5972175" y="2867021"/>
        <a:ext cx="2714624" cy="162877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8101BA-017D-49C0-B55B-9A47F39FADC6}">
      <dsp:nvSpPr>
        <dsp:cNvPr id="0" name=""/>
        <dsp:cNvSpPr/>
      </dsp:nvSpPr>
      <dsp:spPr>
        <a:xfrm>
          <a:off x="4419600" y="2433757"/>
          <a:ext cx="3126899" cy="542685"/>
        </a:xfrm>
        <a:custGeom>
          <a:avLst/>
          <a:gdLst/>
          <a:ahLst/>
          <a:cxnLst/>
          <a:rect l="0" t="0" r="0" b="0"/>
          <a:pathLst>
            <a:path>
              <a:moveTo>
                <a:pt x="0" y="0"/>
              </a:moveTo>
              <a:lnTo>
                <a:pt x="0" y="271342"/>
              </a:lnTo>
              <a:lnTo>
                <a:pt x="3126899" y="271342"/>
              </a:lnTo>
              <a:lnTo>
                <a:pt x="3126899" y="54268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7B0FD-7F11-47BB-9817-C492C8CC201D}">
      <dsp:nvSpPr>
        <dsp:cNvPr id="0" name=""/>
        <dsp:cNvSpPr/>
      </dsp:nvSpPr>
      <dsp:spPr>
        <a:xfrm>
          <a:off x="4373879" y="2433757"/>
          <a:ext cx="91440" cy="542685"/>
        </a:xfrm>
        <a:custGeom>
          <a:avLst/>
          <a:gdLst/>
          <a:ahLst/>
          <a:cxnLst/>
          <a:rect l="0" t="0" r="0" b="0"/>
          <a:pathLst>
            <a:path>
              <a:moveTo>
                <a:pt x="45720" y="0"/>
              </a:moveTo>
              <a:lnTo>
                <a:pt x="45720" y="54268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7E909-0BEB-4B50-9B39-577519110456}">
      <dsp:nvSpPr>
        <dsp:cNvPr id="0" name=""/>
        <dsp:cNvSpPr/>
      </dsp:nvSpPr>
      <dsp:spPr>
        <a:xfrm>
          <a:off x="1292700" y="2433757"/>
          <a:ext cx="3126899" cy="542685"/>
        </a:xfrm>
        <a:custGeom>
          <a:avLst/>
          <a:gdLst/>
          <a:ahLst/>
          <a:cxnLst/>
          <a:rect l="0" t="0" r="0" b="0"/>
          <a:pathLst>
            <a:path>
              <a:moveTo>
                <a:pt x="3126899" y="0"/>
              </a:moveTo>
              <a:lnTo>
                <a:pt x="3126899" y="271342"/>
              </a:lnTo>
              <a:lnTo>
                <a:pt x="0" y="271342"/>
              </a:lnTo>
              <a:lnTo>
                <a:pt x="0" y="54268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60C480-5120-4E3F-A45B-3D7A9CF1E8C7}">
      <dsp:nvSpPr>
        <dsp:cNvPr id="0" name=""/>
        <dsp:cNvSpPr/>
      </dsp:nvSpPr>
      <dsp:spPr>
        <a:xfrm>
          <a:off x="3127492" y="1141650"/>
          <a:ext cx="2584214" cy="12921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JOB WORK</a:t>
          </a:r>
          <a:endParaRPr lang="en-US" sz="4000" kern="1200" dirty="0"/>
        </a:p>
      </dsp:txBody>
      <dsp:txXfrm>
        <a:off x="3127492" y="1141650"/>
        <a:ext cx="2584214" cy="1292107"/>
      </dsp:txXfrm>
    </dsp:sp>
    <dsp:sp modelId="{0A9A6E3F-BB90-4FDA-951B-47852A9D821B}">
      <dsp:nvSpPr>
        <dsp:cNvPr id="0" name=""/>
        <dsp:cNvSpPr/>
      </dsp:nvSpPr>
      <dsp:spPr>
        <a:xfrm>
          <a:off x="593" y="2976442"/>
          <a:ext cx="2584214" cy="129210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INPUT</a:t>
          </a:r>
          <a:endParaRPr lang="en-US" sz="4600" kern="1200" dirty="0"/>
        </a:p>
      </dsp:txBody>
      <dsp:txXfrm>
        <a:off x="593" y="2976442"/>
        <a:ext cx="2584214" cy="1292107"/>
      </dsp:txXfrm>
    </dsp:sp>
    <dsp:sp modelId="{55156F89-42FD-4BE0-9569-658AE1076AE5}">
      <dsp:nvSpPr>
        <dsp:cNvPr id="0" name=""/>
        <dsp:cNvSpPr/>
      </dsp:nvSpPr>
      <dsp:spPr>
        <a:xfrm>
          <a:off x="3127492" y="2976442"/>
          <a:ext cx="2584214" cy="1292107"/>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SEMI FINISHED</a:t>
          </a:r>
          <a:endParaRPr lang="en-US" sz="4600" kern="1200" dirty="0"/>
        </a:p>
      </dsp:txBody>
      <dsp:txXfrm>
        <a:off x="3127492" y="2976442"/>
        <a:ext cx="2584214" cy="1292107"/>
      </dsp:txXfrm>
    </dsp:sp>
    <dsp:sp modelId="{DA3CACB9-C51F-4D03-B530-108621B44304}">
      <dsp:nvSpPr>
        <dsp:cNvPr id="0" name=""/>
        <dsp:cNvSpPr/>
      </dsp:nvSpPr>
      <dsp:spPr>
        <a:xfrm>
          <a:off x="6254392" y="2976442"/>
          <a:ext cx="2584214" cy="1292107"/>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FINISHED</a:t>
          </a:r>
          <a:endParaRPr lang="en-US" sz="4600" kern="1200" dirty="0"/>
        </a:p>
      </dsp:txBody>
      <dsp:txXfrm>
        <a:off x="6254392" y="2976442"/>
        <a:ext cx="2584214" cy="129210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B7005-E718-46D9-B0DB-8A4921AB9EFB}" type="datetimeFigureOut">
              <a:rPr lang="en-US" smtClean="0">
                <a:latin typeface="Calibri" pitchFamily="34" charset="0"/>
              </a:rPr>
              <a:pPr/>
              <a:t>5/28/2017</a:t>
            </a:fld>
            <a:endParaRPr lang="en-IN" dirty="0">
              <a:latin typeface="Calibri"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latin typeface="Calibri"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9ADC83-6762-428D-B953-FD2E9B9CEC8D}" type="slidenum">
              <a:rPr lang="en-IN" smtClean="0">
                <a:latin typeface="Calibri" pitchFamily="34" charset="0"/>
              </a:rPr>
              <a:pPr/>
              <a:t>‹#›</a:t>
            </a:fld>
            <a:endParaRPr lang="en-IN" dirty="0">
              <a:latin typeface="Calibri" pitchFamily="34" charset="0"/>
            </a:endParaRPr>
          </a:p>
        </p:txBody>
      </p:sp>
    </p:spTree>
    <p:extLst>
      <p:ext uri="{BB962C8B-B14F-4D97-AF65-F5344CB8AC3E}">
        <p14:creationId xmlns="" xmlns:p14="http://schemas.microsoft.com/office/powerpoint/2010/main" val="118832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4C9D7-52A1-49A9-9270-6787BBE61711}" type="datetimeFigureOut">
              <a:rPr lang="en-US" smtClean="0"/>
              <a:pPr/>
              <a:t>5/28/2017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8F1D3-5D6A-4849-AB65-90F6DF036ED2}" type="slidenum">
              <a:rPr lang="en-US" smtClean="0"/>
              <a:pPr/>
              <a:t>‹#›</a:t>
            </a:fld>
            <a:endParaRPr lang="en-US"/>
          </a:p>
        </p:txBody>
      </p:sp>
    </p:spTree>
    <p:extLst>
      <p:ext uri="{BB962C8B-B14F-4D97-AF65-F5344CB8AC3E}">
        <p14:creationId xmlns="" xmlns:p14="http://schemas.microsoft.com/office/powerpoint/2010/main" val="98002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58072" indent="-291566" eaLnBrk="0" hangingPunct="0">
              <a:defRPr sz="2400">
                <a:solidFill>
                  <a:schemeClr val="tx1"/>
                </a:solidFill>
                <a:latin typeface="Times New Roman" pitchFamily="18" charset="0"/>
              </a:defRPr>
            </a:lvl2pPr>
            <a:lvl3pPr marL="1166265" indent="-233254" eaLnBrk="0" hangingPunct="0">
              <a:defRPr sz="2400">
                <a:solidFill>
                  <a:schemeClr val="tx1"/>
                </a:solidFill>
                <a:latin typeface="Times New Roman" pitchFamily="18" charset="0"/>
              </a:defRPr>
            </a:lvl3pPr>
            <a:lvl4pPr marL="1632770" indent="-233254" eaLnBrk="0" hangingPunct="0">
              <a:defRPr sz="2400">
                <a:solidFill>
                  <a:schemeClr val="tx1"/>
                </a:solidFill>
                <a:latin typeface="Times New Roman" pitchFamily="18" charset="0"/>
              </a:defRPr>
            </a:lvl4pPr>
            <a:lvl5pPr marL="2099274" indent="-233254" eaLnBrk="0" hangingPunct="0">
              <a:defRPr sz="2400">
                <a:solidFill>
                  <a:schemeClr val="tx1"/>
                </a:solidFill>
                <a:latin typeface="Times New Roman" pitchFamily="18" charset="0"/>
              </a:defRPr>
            </a:lvl5pPr>
            <a:lvl6pPr marL="2565782" indent="-233254" eaLnBrk="0" fontAlgn="base" hangingPunct="0">
              <a:spcBef>
                <a:spcPct val="0"/>
              </a:spcBef>
              <a:spcAft>
                <a:spcPct val="0"/>
              </a:spcAft>
              <a:defRPr sz="2400">
                <a:solidFill>
                  <a:schemeClr val="tx1"/>
                </a:solidFill>
                <a:latin typeface="Times New Roman" pitchFamily="18" charset="0"/>
              </a:defRPr>
            </a:lvl6pPr>
            <a:lvl7pPr marL="3032287" indent="-233254" eaLnBrk="0" fontAlgn="base" hangingPunct="0">
              <a:spcBef>
                <a:spcPct val="0"/>
              </a:spcBef>
              <a:spcAft>
                <a:spcPct val="0"/>
              </a:spcAft>
              <a:defRPr sz="2400">
                <a:solidFill>
                  <a:schemeClr val="tx1"/>
                </a:solidFill>
                <a:latin typeface="Times New Roman" pitchFamily="18" charset="0"/>
              </a:defRPr>
            </a:lvl7pPr>
            <a:lvl8pPr marL="3498792" indent="-233254" eaLnBrk="0" fontAlgn="base" hangingPunct="0">
              <a:spcBef>
                <a:spcPct val="0"/>
              </a:spcBef>
              <a:spcAft>
                <a:spcPct val="0"/>
              </a:spcAft>
              <a:defRPr sz="2400">
                <a:solidFill>
                  <a:schemeClr val="tx1"/>
                </a:solidFill>
                <a:latin typeface="Times New Roman" pitchFamily="18" charset="0"/>
              </a:defRPr>
            </a:lvl8pPr>
            <a:lvl9pPr marL="3965299" indent="-233254"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CCCB9951-6EA4-4F05-AC27-DEE33164D9BE}" type="slidenum">
              <a:rPr lang="en-US" sz="1200"/>
              <a:pPr eaLnBrk="1" hangingPunct="1">
                <a:defRPr/>
              </a:pPr>
              <a:t>5</a:t>
            </a:fld>
            <a:endParaRPr lang="en-US" sz="1200" dirty="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685182" y="4342779"/>
            <a:ext cx="5487640" cy="4115111"/>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xmlns="" val="310807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 xmlns:p14="http://schemas.microsoft.com/office/powerpoint/2010/main" val="203018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 xmlns:p14="http://schemas.microsoft.com/office/powerpoint/2010/main" val="747350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 xmlns:p14="http://schemas.microsoft.com/office/powerpoint/2010/main" val="74735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dirty="0"/>
              <a:t>Animated pointer and light-up text</a:t>
            </a:r>
          </a:p>
          <a:p>
            <a:r>
              <a:rPr lang="en-US" sz="1400" dirty="0"/>
              <a:t>(Advanced)</a:t>
            </a:r>
            <a:endParaRPr lang="en-US" dirty="0"/>
          </a:p>
          <a:p>
            <a:endParaRPr lang="en-US" dirty="0"/>
          </a:p>
          <a:p>
            <a:endParaRPr lang="en-US" dirty="0"/>
          </a:p>
          <a:p>
            <a:r>
              <a:rPr lang="en-US" dirty="0"/>
              <a:t>To reproduce the background effects on this slide, do the following:</a:t>
            </a:r>
          </a:p>
          <a:p>
            <a:pPr marL="228572" indent="-228572" defTabSz="914287">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28572" indent="-228572">
              <a:buFont typeface="+mj-lt"/>
              <a:buAutoNum type="arabicPeriod"/>
            </a:pPr>
            <a:r>
              <a:rPr lang="en-US" dirty="0"/>
              <a:t>Right-click the slide background area, 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Solid fill</a:t>
            </a:r>
            <a:r>
              <a:rPr lang="en-US" dirty="0"/>
              <a:t> in the right pane, and select </a:t>
            </a:r>
            <a:r>
              <a:rPr lang="en-US" b="1" dirty="0"/>
              <a:t>White, Background 1 </a:t>
            </a:r>
            <a:r>
              <a:rPr lang="en-US" dirty="0"/>
              <a:t>(first row, first option from the left).</a:t>
            </a:r>
          </a:p>
          <a:p>
            <a:endParaRPr lang="en-US" dirty="0"/>
          </a:p>
          <a:p>
            <a:endParaRPr lang="en-US" dirty="0"/>
          </a:p>
          <a:p>
            <a:r>
              <a:rPr lang="en-US" dirty="0"/>
              <a:t>To reproduce the rectangle on this slide, do the following:</a:t>
            </a:r>
          </a:p>
          <a:p>
            <a:pPr marL="228572" indent="-228572" defTabSz="914287">
              <a:buFont typeface="+mj-lt"/>
              <a:buAutoNum type="arabicPeriod"/>
              <a:defRPr/>
            </a:pPr>
            <a:r>
              <a:rPr lang="en-US" dirty="0"/>
              <a:t>On the </a:t>
            </a:r>
            <a:r>
              <a:rPr lang="en-US" b="1" dirty="0"/>
              <a:t>Home</a:t>
            </a:r>
            <a:r>
              <a:rPr lang="en-US" dirty="0"/>
              <a:t> tab, in the </a:t>
            </a:r>
            <a:r>
              <a:rPr lang="en-US" b="1" dirty="0"/>
              <a:t>Drawing</a:t>
            </a:r>
            <a:r>
              <a:rPr lang="en-US" dirty="0"/>
              <a:t> group, click </a:t>
            </a:r>
            <a:r>
              <a:rPr lang="en-US" b="1" dirty="0"/>
              <a:t>Shapes</a:t>
            </a:r>
            <a:r>
              <a:rPr lang="en-US" dirty="0"/>
              <a:t>, and then under </a:t>
            </a:r>
            <a:r>
              <a:rPr lang="en-US" b="1" dirty="0"/>
              <a:t>Rectangles</a:t>
            </a:r>
            <a:r>
              <a:rPr lang="en-US" dirty="0"/>
              <a:t> click </a:t>
            </a:r>
            <a:r>
              <a:rPr lang="en-US" b="1" dirty="0"/>
              <a:t>Rounded Rectangle </a:t>
            </a:r>
            <a:r>
              <a:rPr lang="en-US" dirty="0"/>
              <a:t>(second option from the left). On the slide, drag to draw a rounded rectangle.</a:t>
            </a:r>
          </a:p>
          <a:p>
            <a:pPr marL="228572" indent="-228572" defTabSz="914287">
              <a:buFont typeface="+mj-lt"/>
              <a:buAutoNum type="arabicPeriod"/>
              <a:defRPr/>
            </a:pPr>
            <a:r>
              <a:rPr lang="en-US" dirty="0"/>
              <a:t>Select the rectangle. Drag the yellow diamond adjustment handle to the left to decrease the amount of rounding on the corners. </a:t>
            </a:r>
          </a:p>
          <a:p>
            <a:pPr marL="228572" indent="-228572" defTabSz="914287">
              <a:buFont typeface="+mj-lt"/>
              <a:buAutoNum type="arabicPeriod"/>
              <a:defRPr/>
            </a:pPr>
            <a:r>
              <a:rPr lang="en-US" dirty="0"/>
              <a:t>With the rounded rectangle still selected,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85715" lvl="1" indent="-228572" defTabSz="914287">
              <a:buFont typeface="Arial" pitchFamily="34" charset="0"/>
              <a:buChar char="•"/>
              <a:defRPr/>
            </a:pPr>
            <a:r>
              <a:rPr lang="en-US" dirty="0"/>
              <a:t>In the </a:t>
            </a:r>
            <a:r>
              <a:rPr lang="en-US" b="1" dirty="0"/>
              <a:t>Shape Height</a:t>
            </a:r>
            <a:r>
              <a:rPr lang="en-US" dirty="0"/>
              <a:t> box, enter </a:t>
            </a:r>
            <a:r>
              <a:rPr lang="en-US" b="1" dirty="0"/>
              <a:t>3.5”</a:t>
            </a:r>
            <a:r>
              <a:rPr lang="en-US" dirty="0"/>
              <a:t>.</a:t>
            </a:r>
          </a:p>
          <a:p>
            <a:pPr marL="685715" lvl="1" indent="-228572" defTabSz="914287">
              <a:buFont typeface="Arial" pitchFamily="34" charset="0"/>
              <a:buChar char="•"/>
              <a:defRPr/>
            </a:pPr>
            <a:r>
              <a:rPr lang="en-US" dirty="0"/>
              <a:t>In the </a:t>
            </a:r>
            <a:r>
              <a:rPr lang="en-US" b="1" dirty="0"/>
              <a:t>Shape Width</a:t>
            </a:r>
            <a:r>
              <a:rPr lang="en-US" dirty="0"/>
              <a:t> box, enter </a:t>
            </a:r>
            <a:r>
              <a:rPr lang="en-US" b="1" dirty="0"/>
              <a:t>0.25”</a:t>
            </a:r>
            <a:r>
              <a:rPr lang="en-US" dirty="0"/>
              <a:t>.</a:t>
            </a:r>
          </a:p>
          <a:p>
            <a:pPr marL="228572" indent="-228572" defTabSz="914287">
              <a:buFont typeface="+mj-lt"/>
              <a:buAutoNum type="arabicPeriod"/>
              <a:defRPr/>
            </a:pPr>
            <a:r>
              <a:rPr lang="en-US" dirty="0"/>
              <a:t>Under </a:t>
            </a:r>
            <a:r>
              <a:rPr lang="en-US" b="1" dirty="0"/>
              <a:t>Drawing Tools</a:t>
            </a:r>
            <a:r>
              <a:rPr lang="en-US" dirty="0"/>
              <a:t>, on the </a:t>
            </a:r>
            <a:r>
              <a:rPr lang="en-US" b="1" dirty="0"/>
              <a:t>Format</a:t>
            </a:r>
            <a:r>
              <a:rPr lang="en-US" dirty="0"/>
              <a:t> tab, in the bottom right corner of the </a:t>
            </a:r>
            <a:r>
              <a:rPr lang="en-US" b="1" dirty="0"/>
              <a:t>Shape Styles</a:t>
            </a:r>
            <a:r>
              <a:rPr lang="en-US" dirty="0"/>
              <a:t> group, click the </a:t>
            </a:r>
            <a:r>
              <a:rPr lang="en-US" b="1" dirty="0"/>
              <a:t>Format Shape</a:t>
            </a:r>
            <a:r>
              <a:rPr lang="en-US" dirty="0"/>
              <a:t> dialog box launcher. In the </a:t>
            </a:r>
            <a:r>
              <a:rPr lang="en-US" b="1" dirty="0"/>
              <a:t>Format Shape </a:t>
            </a:r>
            <a:r>
              <a:rPr lang="en-US" dirty="0"/>
              <a:t>dialog box, click </a:t>
            </a:r>
            <a:r>
              <a:rPr lang="en-US" b="1" dirty="0"/>
              <a:t>Fill </a:t>
            </a:r>
            <a:r>
              <a:rPr lang="en-US" dirty="0"/>
              <a:t>in the left pane. In the </a:t>
            </a:r>
            <a:r>
              <a:rPr lang="en-US" b="1" dirty="0"/>
              <a:t>Fill</a:t>
            </a:r>
            <a:r>
              <a:rPr lang="en-US" dirty="0"/>
              <a:t> pane, select </a:t>
            </a:r>
            <a:r>
              <a:rPr lang="en-US" b="1" dirty="0"/>
              <a:t>Solid fill</a:t>
            </a:r>
            <a:r>
              <a:rPr lang="en-US" dirty="0"/>
              <a:t>, click the button next to </a:t>
            </a:r>
            <a:r>
              <a:rPr lang="en-US" b="1" dirty="0"/>
              <a:t>Color</a:t>
            </a:r>
            <a:r>
              <a:rPr lang="en-US" dirty="0"/>
              <a:t>, and then under </a:t>
            </a:r>
            <a:r>
              <a:rPr lang="en-US" b="1" dirty="0"/>
              <a:t>Theme Colors</a:t>
            </a:r>
            <a:r>
              <a:rPr lang="en-US" dirty="0"/>
              <a:t> click </a:t>
            </a:r>
            <a:r>
              <a:rPr lang="en-US" b="1" dirty="0"/>
              <a:t>White, Background 1, Darker 15% </a:t>
            </a:r>
            <a:r>
              <a:rPr lang="en-US" dirty="0"/>
              <a:t>(third row, first option from the left).</a:t>
            </a:r>
          </a:p>
          <a:p>
            <a:pPr marL="228572" indent="-228572" defTabSz="914287">
              <a:buFont typeface="+mj-lt"/>
              <a:buAutoNum type="arabicPeriod"/>
              <a:defRPr/>
            </a:pPr>
            <a:r>
              <a:rPr lang="en-US" dirty="0"/>
              <a:t>Also in the </a:t>
            </a:r>
            <a:r>
              <a:rPr lang="en-US" b="1" dirty="0"/>
              <a:t>Format Shape </a:t>
            </a:r>
            <a:r>
              <a:rPr lang="en-US" dirty="0"/>
              <a:t>dialog box, click </a:t>
            </a:r>
            <a:r>
              <a:rPr lang="en-US" b="1" dirty="0"/>
              <a:t>Line Color </a:t>
            </a:r>
            <a:r>
              <a:rPr lang="en-US" dirty="0"/>
              <a:t>in the left pane. In the </a:t>
            </a:r>
            <a:r>
              <a:rPr lang="en-US" b="1" dirty="0"/>
              <a:t>Line Color</a:t>
            </a:r>
            <a:r>
              <a:rPr lang="en-US" dirty="0"/>
              <a:t> pane, select </a:t>
            </a:r>
            <a:r>
              <a:rPr lang="en-US" b="1" dirty="0"/>
              <a:t>No line</a:t>
            </a:r>
            <a:r>
              <a:rPr lang="en-US" dirty="0"/>
              <a:t>. </a:t>
            </a:r>
          </a:p>
          <a:p>
            <a:pPr marL="228572" indent="-228572" defTabSz="914287">
              <a:buFont typeface="+mj-lt"/>
              <a:buAutoNum type="arabicPeriod"/>
              <a:defRPr/>
            </a:pPr>
            <a:r>
              <a:rPr lang="en-US" dirty="0"/>
              <a:t>Also in the </a:t>
            </a:r>
            <a:r>
              <a:rPr lang="en-US" b="1" dirty="0"/>
              <a:t>Format Shape </a:t>
            </a:r>
            <a:r>
              <a:rPr lang="en-US" dirty="0"/>
              <a:t>dialog box, click</a:t>
            </a:r>
            <a:r>
              <a:rPr lang="en-US" b="1" dirty="0"/>
              <a:t> Shadow </a:t>
            </a:r>
            <a:r>
              <a:rPr lang="en-US" dirty="0"/>
              <a:t>in the left pane. In the </a:t>
            </a:r>
            <a:r>
              <a:rPr lang="en-US" b="1" dirty="0"/>
              <a:t>Shadow</a:t>
            </a:r>
            <a:r>
              <a:rPr lang="en-US" dirty="0"/>
              <a:t> pane, click the button next to </a:t>
            </a:r>
            <a:r>
              <a:rPr lang="en-US" b="1" dirty="0"/>
              <a:t>Presets</a:t>
            </a:r>
            <a:r>
              <a:rPr lang="en-US" dirty="0"/>
              <a:t>, under </a:t>
            </a:r>
            <a:r>
              <a:rPr lang="en-US" b="1" dirty="0"/>
              <a:t>Outer</a:t>
            </a:r>
            <a:r>
              <a:rPr lang="en-US" dirty="0"/>
              <a:t> select </a:t>
            </a:r>
            <a:r>
              <a:rPr lang="en-US" b="1" dirty="0"/>
              <a:t>Offset Bottom</a:t>
            </a:r>
            <a:r>
              <a:rPr lang="en-US" dirty="0"/>
              <a:t> (first row, second option from the left), and then do the following:</a:t>
            </a:r>
          </a:p>
          <a:p>
            <a:pPr marL="685715" lvl="1" indent="-228572">
              <a:buFont typeface="Arial" pitchFamily="34" charset="0"/>
              <a:buChar char="•"/>
            </a:pPr>
            <a:r>
              <a:rPr lang="en-US" dirty="0"/>
              <a:t>In the </a:t>
            </a:r>
            <a:r>
              <a:rPr lang="en-US" b="1" dirty="0"/>
              <a:t>Transparency</a:t>
            </a:r>
            <a:r>
              <a:rPr lang="en-US" dirty="0"/>
              <a:t> box, enter </a:t>
            </a:r>
            <a:r>
              <a:rPr lang="en-US" b="1" dirty="0"/>
              <a:t>0%</a:t>
            </a:r>
            <a:r>
              <a:rPr lang="en-US" dirty="0"/>
              <a:t>.</a:t>
            </a:r>
          </a:p>
          <a:p>
            <a:pPr marL="685715" lvl="1" indent="-228572" defTabSz="914287">
              <a:buFont typeface="Arial" pitchFamily="34" charset="0"/>
              <a:buChar char="•"/>
              <a:defRPr/>
            </a:pPr>
            <a:r>
              <a:rPr lang="en-US" dirty="0"/>
              <a:t>In the </a:t>
            </a:r>
            <a:r>
              <a:rPr lang="en-US" b="1" dirty="0"/>
              <a:t>Size </a:t>
            </a:r>
            <a:r>
              <a:rPr lang="en-US" dirty="0"/>
              <a:t>box, enter </a:t>
            </a:r>
            <a:r>
              <a:rPr lang="en-US" b="1" dirty="0"/>
              <a:t>100%</a:t>
            </a:r>
            <a:r>
              <a:rPr lang="en-US" dirty="0"/>
              <a:t>. </a:t>
            </a:r>
          </a:p>
          <a:p>
            <a:pPr marL="685715" lvl="1" indent="-228572" defTabSz="914287">
              <a:buFont typeface="Arial" pitchFamily="34" charset="0"/>
              <a:buChar char="•"/>
              <a:defRPr/>
            </a:pPr>
            <a:r>
              <a:rPr lang="en-US" dirty="0"/>
              <a:t>In the </a:t>
            </a:r>
            <a:r>
              <a:rPr lang="en-US" b="1" dirty="0"/>
              <a:t>Blur </a:t>
            </a:r>
            <a:r>
              <a:rPr lang="en-US" dirty="0"/>
              <a:t>box, enter </a:t>
            </a:r>
            <a:r>
              <a:rPr lang="en-US" b="1" dirty="0"/>
              <a:t>8.5 pt</a:t>
            </a:r>
            <a:r>
              <a:rPr lang="en-US" dirty="0"/>
              <a:t>.</a:t>
            </a:r>
          </a:p>
          <a:p>
            <a:pPr marL="685715" lvl="1" indent="-228572" defTabSz="914287">
              <a:buFont typeface="Arial" pitchFamily="34" charset="0"/>
              <a:buChar char="•"/>
              <a:defRPr/>
            </a:pPr>
            <a:r>
              <a:rPr lang="en-US" dirty="0"/>
              <a:t>In the </a:t>
            </a:r>
            <a:r>
              <a:rPr lang="en-US" b="1" dirty="0"/>
              <a:t>Angle </a:t>
            </a:r>
            <a:r>
              <a:rPr lang="en-US" dirty="0"/>
              <a:t>box, enter </a:t>
            </a:r>
            <a:r>
              <a:rPr lang="en-US" b="1" dirty="0"/>
              <a:t>90</a:t>
            </a:r>
            <a:r>
              <a:rPr lang="en-US" b="1" dirty="0">
                <a:ea typeface="Verdana"/>
                <a:cs typeface="Verdana"/>
              </a:rPr>
              <a:t>°</a:t>
            </a:r>
            <a:r>
              <a:rPr lang="en-US" dirty="0"/>
              <a:t>.</a:t>
            </a:r>
          </a:p>
          <a:p>
            <a:pPr marL="685715" lvl="1" indent="-228572" defTabSz="914287">
              <a:buFont typeface="Arial" pitchFamily="34" charset="0"/>
              <a:buChar char="•"/>
              <a:defRPr/>
            </a:pPr>
            <a:r>
              <a:rPr lang="en-US" dirty="0"/>
              <a:t>In the </a:t>
            </a:r>
            <a:r>
              <a:rPr lang="en-US" b="1" dirty="0"/>
              <a:t>Distance </a:t>
            </a:r>
            <a:r>
              <a:rPr lang="en-US" dirty="0"/>
              <a:t>box, enter </a:t>
            </a:r>
            <a:r>
              <a:rPr lang="en-US" b="1" dirty="0"/>
              <a:t>1 pt</a:t>
            </a:r>
            <a:r>
              <a:rPr lang="en-US" dirty="0"/>
              <a:t>.</a:t>
            </a:r>
          </a:p>
          <a:p>
            <a:pPr marL="228572" indent="-228572" defTabSz="914287">
              <a:buFont typeface="+mj-lt"/>
              <a:buAutoNum type="arabicPeriod"/>
              <a:defRPr/>
            </a:pPr>
            <a:r>
              <a:rPr lang="en-US" dirty="0"/>
              <a:t>Also in the </a:t>
            </a:r>
            <a:r>
              <a:rPr lang="en-US" b="1" dirty="0"/>
              <a:t>Format Shape </a:t>
            </a:r>
            <a:r>
              <a:rPr lang="en-US" dirty="0"/>
              <a:t>dialog box, click </a:t>
            </a:r>
            <a:r>
              <a:rPr lang="en-US" b="1" dirty="0"/>
              <a:t>3-D Format </a:t>
            </a:r>
            <a:r>
              <a:rPr lang="en-US" dirty="0"/>
              <a:t>in the left pane. In the </a:t>
            </a:r>
            <a:r>
              <a:rPr lang="en-US" b="1" dirty="0"/>
              <a:t>3-D Format</a:t>
            </a:r>
            <a:r>
              <a:rPr lang="en-US" dirty="0"/>
              <a:t> tab, do the following:</a:t>
            </a:r>
          </a:p>
          <a:p>
            <a:pPr marL="685715" lvl="1" indent="-228572" defTabSz="914287">
              <a:buFont typeface="Arial" pitchFamily="34" charset="0"/>
              <a:buChar char="•"/>
              <a:defRPr/>
            </a:pPr>
            <a:r>
              <a:rPr lang="en-US" dirty="0"/>
              <a:t>Under </a:t>
            </a:r>
            <a:r>
              <a:rPr lang="en-US" b="1" dirty="0"/>
              <a:t>Bevel</a:t>
            </a:r>
            <a:r>
              <a:rPr lang="en-US" dirty="0"/>
              <a:t>, click the button next to </a:t>
            </a:r>
            <a:r>
              <a:rPr lang="en-US" b="1" dirty="0"/>
              <a:t>Top</a:t>
            </a:r>
            <a:r>
              <a:rPr lang="en-US" dirty="0"/>
              <a:t>, and then under </a:t>
            </a:r>
            <a:r>
              <a:rPr lang="en-US" b="1" dirty="0"/>
              <a:t>Bevel</a:t>
            </a:r>
            <a:r>
              <a:rPr lang="en-US" dirty="0"/>
              <a:t> click </a:t>
            </a:r>
            <a:r>
              <a:rPr lang="en-US" b="1" dirty="0"/>
              <a:t>Circle</a:t>
            </a:r>
            <a:r>
              <a:rPr lang="en-US" dirty="0"/>
              <a:t> (first row, first option from the left). Next to </a:t>
            </a:r>
            <a:r>
              <a:rPr lang="en-US" b="1" dirty="0"/>
              <a:t>Top</a:t>
            </a:r>
            <a:r>
              <a:rPr lang="en-US" dirty="0"/>
              <a:t>, in the </a:t>
            </a:r>
            <a:r>
              <a:rPr lang="en-US" b="1" dirty="0"/>
              <a:t>Width</a:t>
            </a:r>
            <a:r>
              <a:rPr lang="en-US" dirty="0"/>
              <a:t> box, enter </a:t>
            </a:r>
            <a:r>
              <a:rPr lang="en-US" b="1" dirty="0"/>
              <a:t>5 pt</a:t>
            </a:r>
            <a:r>
              <a:rPr lang="en-US" dirty="0"/>
              <a:t>, and in the </a:t>
            </a:r>
            <a:r>
              <a:rPr lang="en-US" b="1" dirty="0"/>
              <a:t>Height</a:t>
            </a:r>
            <a:r>
              <a:rPr lang="en-US" dirty="0"/>
              <a:t> box, enter </a:t>
            </a:r>
            <a:r>
              <a:rPr lang="en-US" b="1" dirty="0"/>
              <a:t>5 pt</a:t>
            </a:r>
            <a:r>
              <a:rPr lang="en-US" dirty="0"/>
              <a:t>.</a:t>
            </a:r>
          </a:p>
          <a:p>
            <a:pPr marL="685715" lvl="1" indent="-228572">
              <a:buFont typeface="Arial" pitchFamily="34" charset="0"/>
              <a:buChar char="•"/>
            </a:pPr>
            <a:r>
              <a:rPr lang="en-US" dirty="0"/>
              <a:t>Under </a:t>
            </a:r>
            <a:r>
              <a:rPr lang="en-US" b="1" dirty="0"/>
              <a:t>Surface</a:t>
            </a:r>
            <a:r>
              <a:rPr lang="en-US" dirty="0"/>
              <a:t>, click the button next to </a:t>
            </a:r>
            <a:r>
              <a:rPr lang="en-US" b="1" dirty="0"/>
              <a:t>Material</a:t>
            </a:r>
            <a:r>
              <a:rPr lang="en-US" dirty="0"/>
              <a:t>, and then under </a:t>
            </a:r>
            <a:r>
              <a:rPr lang="en-US" b="1" dirty="0"/>
              <a:t>Standard</a:t>
            </a:r>
            <a:r>
              <a:rPr lang="en-US" dirty="0"/>
              <a:t> click </a:t>
            </a:r>
            <a:r>
              <a:rPr lang="en-US" b="1" dirty="0"/>
              <a:t>Matte</a:t>
            </a:r>
            <a:r>
              <a:rPr lang="en-US" dirty="0"/>
              <a:t> (first row, first option from the left). Click the button next to </a:t>
            </a:r>
            <a:r>
              <a:rPr lang="en-US" b="1" dirty="0"/>
              <a:t>Lighting</a:t>
            </a:r>
            <a:r>
              <a:rPr lang="en-US" dirty="0"/>
              <a:t>, and then under </a:t>
            </a:r>
            <a:r>
              <a:rPr lang="en-US" b="1" dirty="0"/>
              <a:t>Neutral</a:t>
            </a:r>
            <a:r>
              <a:rPr lang="en-US" dirty="0"/>
              <a:t> click </a:t>
            </a:r>
            <a:r>
              <a:rPr lang="en-US" b="1" dirty="0"/>
              <a:t>Soft</a:t>
            </a:r>
            <a:r>
              <a:rPr lang="en-US" dirty="0"/>
              <a:t> (first row, third option from the left).</a:t>
            </a:r>
          </a:p>
          <a:p>
            <a:pPr marL="228572" indent="-228572" defTabSz="914287">
              <a:buFont typeface="+mj-lt"/>
              <a:buAutoNum type="arabicPeriod"/>
              <a:defRPr/>
            </a:pPr>
            <a:r>
              <a:rPr lang="en-US" dirty="0"/>
              <a:t>On the slide, select the rounded rectangle. 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p>
          <a:p>
            <a:pPr marL="228572" indent="-228572" defTabSz="914287">
              <a:buFont typeface="+mj-lt"/>
              <a:buAutoNum type="arabicPeriod"/>
              <a:defRPr/>
            </a:pPr>
            <a:r>
              <a:rPr lang="en-US" dirty="0"/>
              <a:t>Select the duplicate rectangle. On the </a:t>
            </a:r>
            <a:r>
              <a:rPr lang="en-US" b="1" dirty="0"/>
              <a:t>Home</a:t>
            </a:r>
            <a:r>
              <a:rPr lang="en-US" dirty="0"/>
              <a:t> tab, in the </a:t>
            </a:r>
            <a:r>
              <a:rPr lang="en-US" b="1" dirty="0"/>
              <a:t>Drawing</a:t>
            </a:r>
            <a:r>
              <a:rPr lang="en-US" dirty="0"/>
              <a:t> group, do the following:</a:t>
            </a:r>
          </a:p>
          <a:p>
            <a:pPr marL="685715" lvl="1" indent="-228572" defTabSz="914287">
              <a:buFont typeface="Arial" pitchFamily="34" charset="0"/>
              <a:buChar char="•"/>
              <a:defRPr/>
            </a:pPr>
            <a:r>
              <a:rPr lang="en-US" dirty="0"/>
              <a:t>Click the arrow next to </a:t>
            </a:r>
            <a:r>
              <a:rPr lang="en-US" b="1" dirty="0"/>
              <a:t>Shape Fill</a:t>
            </a:r>
            <a:r>
              <a:rPr lang="en-US" dirty="0"/>
              <a:t>, and then click </a:t>
            </a:r>
            <a:r>
              <a:rPr lang="en-US" b="1" dirty="0"/>
              <a:t>No Fill</a:t>
            </a:r>
            <a:r>
              <a:rPr lang="en-US" dirty="0"/>
              <a:t>.</a:t>
            </a:r>
          </a:p>
          <a:p>
            <a:pPr marL="685715" lvl="1" indent="-228572" defTabSz="914287">
              <a:buFont typeface="Arial" pitchFamily="34" charset="0"/>
              <a:buChar char="•"/>
              <a:defRPr/>
            </a:pPr>
            <a:r>
              <a:rPr lang="en-US" dirty="0"/>
              <a:t>Click the arrow next to </a:t>
            </a:r>
            <a:r>
              <a:rPr lang="en-US" b="1" dirty="0"/>
              <a:t>Shape Outline</a:t>
            </a:r>
            <a:r>
              <a:rPr lang="en-US" dirty="0"/>
              <a:t>, and then click </a:t>
            </a:r>
            <a:r>
              <a:rPr lang="en-US" b="1" dirty="0"/>
              <a:t>No Outline</a:t>
            </a:r>
            <a:r>
              <a:rPr lang="en-US" dirty="0"/>
              <a:t>.</a:t>
            </a:r>
          </a:p>
          <a:p>
            <a:pPr marL="228572" indent="-228572" defTabSz="914287">
              <a:buFont typeface="+mj-lt"/>
              <a:buAutoNum type="arabicPeriod"/>
              <a:defRPr/>
            </a:pPr>
            <a:r>
              <a:rPr lang="en-US" dirty="0"/>
              <a:t>Drag the second rectangle above the first rectangle until the lower edge overlays the top edge of the first rectangle. (Note:</a:t>
            </a:r>
            <a:r>
              <a:rPr lang="en-US" b="1" dirty="0"/>
              <a:t> </a:t>
            </a:r>
            <a:r>
              <a:rPr lang="en-US" dirty="0"/>
              <a:t>When the spinning animation effect is created later for these rectangles, the spin will center where the edges of the rectangles meet.)</a:t>
            </a:r>
          </a:p>
          <a:p>
            <a:pPr marL="228572" indent="-228572" defTabSz="914287">
              <a:buFont typeface="+mj-lt"/>
              <a:buAutoNum type="arabicPeriod"/>
              <a:defRPr/>
            </a:pPr>
            <a:r>
              <a:rPr lang="en-US" dirty="0"/>
              <a:t>Press and hold CTRL, and then select both rectangles. On the </a:t>
            </a:r>
            <a:r>
              <a:rPr lang="en-US" b="1" dirty="0"/>
              <a:t>Home</a:t>
            </a:r>
            <a:r>
              <a:rPr lang="en-US" dirty="0"/>
              <a:t> tab, in the </a:t>
            </a:r>
            <a:r>
              <a:rPr lang="en-US" b="1" dirty="0"/>
              <a:t>Drawing</a:t>
            </a:r>
            <a:r>
              <a:rPr lang="en-US" dirty="0"/>
              <a:t> group, click </a:t>
            </a:r>
            <a:r>
              <a:rPr lang="en-US" b="1" dirty="0"/>
              <a:t>Arrange</a:t>
            </a:r>
            <a:r>
              <a:rPr lang="en-US" dirty="0"/>
              <a:t>, and do the following:</a:t>
            </a:r>
          </a:p>
          <a:p>
            <a:pPr marL="685715" lvl="1" indent="-228572" defTabSz="914287">
              <a:buFont typeface="+mj-lt"/>
              <a:buAutoNum type="arabicPeriod"/>
              <a:defRPr/>
            </a:pPr>
            <a:r>
              <a:rPr lang="en-US" dirty="0"/>
              <a:t>Point to </a:t>
            </a:r>
            <a:r>
              <a:rPr lang="en-US" b="1" dirty="0"/>
              <a:t>Align</a:t>
            </a:r>
            <a:r>
              <a:rPr lang="en-US" dirty="0"/>
              <a:t>, and then click </a:t>
            </a:r>
            <a:r>
              <a:rPr lang="en-US" b="1" dirty="0"/>
              <a:t>Align Selected Objects</a:t>
            </a:r>
            <a:r>
              <a:rPr lang="en-US" dirty="0"/>
              <a:t>.</a:t>
            </a:r>
          </a:p>
          <a:p>
            <a:pPr marL="685715" lvl="1" indent="-228572" defTabSz="914287">
              <a:buFont typeface="+mj-lt"/>
              <a:buAutoNum type="arabicPeriod"/>
              <a:defRPr/>
            </a:pPr>
            <a:r>
              <a:rPr lang="en-US" dirty="0"/>
              <a:t>Point to </a:t>
            </a:r>
            <a:r>
              <a:rPr lang="en-US" b="1" dirty="0"/>
              <a:t>Align</a:t>
            </a:r>
            <a:r>
              <a:rPr lang="en-US" dirty="0"/>
              <a:t>, and then click </a:t>
            </a:r>
            <a:r>
              <a:rPr lang="en-US" b="1" dirty="0"/>
              <a:t>Align Center</a:t>
            </a:r>
            <a:r>
              <a:rPr lang="en-US" dirty="0"/>
              <a:t>.</a:t>
            </a:r>
          </a:p>
          <a:p>
            <a:pPr marL="685715" lvl="1" indent="-228572" defTabSz="914287">
              <a:buFont typeface="+mj-lt"/>
              <a:buAutoNum type="arabicPeriod"/>
              <a:defRPr/>
            </a:pPr>
            <a:r>
              <a:rPr lang="en-US" dirty="0"/>
              <a:t>Click </a:t>
            </a:r>
            <a:r>
              <a:rPr lang="en-US" b="1" dirty="0"/>
              <a:t>Group</a:t>
            </a:r>
            <a:r>
              <a:rPr lang="en-US" dirty="0"/>
              <a:t>. </a:t>
            </a:r>
          </a:p>
          <a:p>
            <a:pPr marL="228572" indent="-228572" defTabSz="914287">
              <a:buFont typeface="+mj-lt"/>
              <a:buAutoNum type="arabicPeriod"/>
              <a:defRPr/>
            </a:pPr>
            <a:r>
              <a:rPr lang="en-US" dirty="0"/>
              <a:t>On the slide, drag the group until it is centered horizontally on the left edge of the slide (straddling the edge).</a:t>
            </a:r>
          </a:p>
          <a:p>
            <a:pPr marL="228572" indent="-228572" defTabSz="914287">
              <a:buFont typeface="+mj-lt"/>
              <a:buAutoNum type="arabicPeriod"/>
              <a:defRPr/>
            </a:pP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85715" lvl="1" indent="-228572" defTabSz="914287">
              <a:buFont typeface="+mj-lt"/>
              <a:buAutoNum type="arabicPeriod"/>
              <a:defRPr/>
            </a:pPr>
            <a:r>
              <a:rPr lang="en-US" dirty="0"/>
              <a:t>Click </a:t>
            </a:r>
            <a:r>
              <a:rPr lang="en-US" b="1" dirty="0"/>
              <a:t>Align to Slide</a:t>
            </a:r>
            <a:r>
              <a:rPr lang="en-US" dirty="0"/>
              <a:t>.</a:t>
            </a:r>
          </a:p>
          <a:p>
            <a:pPr marL="685715" lvl="1" indent="-228572" defTabSz="914287">
              <a:buFont typeface="+mj-lt"/>
              <a:buAutoNum type="arabicPeriod"/>
              <a:defRPr/>
            </a:pPr>
            <a:r>
              <a:rPr lang="en-US" dirty="0"/>
              <a:t>Click </a:t>
            </a:r>
            <a:r>
              <a:rPr lang="en-US" b="1" dirty="0"/>
              <a:t>Align Middle</a:t>
            </a:r>
            <a:r>
              <a:rPr lang="en-US" dirty="0"/>
              <a:t>.</a:t>
            </a:r>
          </a:p>
          <a:p>
            <a:pPr marL="685715" lvl="1" indent="-228572" defTabSz="914287">
              <a:buFont typeface="+mj-lt"/>
              <a:buAutoNum type="arabicPeriod"/>
              <a:defRPr/>
            </a:pPr>
            <a:endParaRPr lang="en-US" dirty="0"/>
          </a:p>
          <a:p>
            <a:pPr marL="685715" lvl="1" indent="-228572" defTabSz="914287">
              <a:buFont typeface="+mj-lt"/>
              <a:buAutoNum type="arabicPeriod"/>
              <a:defRPr/>
            </a:pPr>
            <a:endParaRPr lang="en-US" dirty="0"/>
          </a:p>
          <a:p>
            <a:pPr marL="228572" indent="-228572" defTabSz="914287">
              <a:defRPr/>
            </a:pPr>
            <a:r>
              <a:rPr lang="en-US" dirty="0"/>
              <a:t>To reproduce the dashed arc on this slide, do the following:</a:t>
            </a:r>
          </a:p>
          <a:p>
            <a:pPr marL="228572" indent="-228572" defTabSz="914287">
              <a:buFont typeface="+mj-lt"/>
              <a:buAutoNum type="arabicPeriod"/>
              <a:defRPr/>
            </a:pPr>
            <a:r>
              <a:rPr lang="en-US" dirty="0"/>
              <a:t>On the </a:t>
            </a:r>
            <a:r>
              <a:rPr lang="en-US" b="1" dirty="0"/>
              <a:t>Home</a:t>
            </a:r>
            <a:r>
              <a:rPr lang="en-US" dirty="0"/>
              <a:t> tab, in the </a:t>
            </a:r>
            <a:r>
              <a:rPr lang="en-US" b="1" dirty="0"/>
              <a:t>Drawing</a:t>
            </a:r>
            <a:r>
              <a:rPr lang="en-US" dirty="0"/>
              <a:t> group, click </a:t>
            </a:r>
            <a:r>
              <a:rPr lang="en-US" b="1" dirty="0"/>
              <a:t>Shapes</a:t>
            </a:r>
            <a:r>
              <a:rPr lang="en-US" dirty="0"/>
              <a:t>, and then under </a:t>
            </a:r>
            <a:r>
              <a:rPr lang="en-US" b="1" dirty="0"/>
              <a:t>Basic Shapes</a:t>
            </a:r>
            <a:r>
              <a:rPr lang="en-US" dirty="0"/>
              <a:t> click </a:t>
            </a:r>
            <a:r>
              <a:rPr lang="en-US" b="1" dirty="0"/>
              <a:t>Arc</a:t>
            </a:r>
            <a:r>
              <a:rPr lang="en-US" dirty="0"/>
              <a:t> (third row, 12</a:t>
            </a:r>
            <a:r>
              <a:rPr lang="en-US" baseline="30000" dirty="0"/>
              <a:t>th</a:t>
            </a:r>
            <a:r>
              <a:rPr lang="en-US" dirty="0"/>
              <a:t> option from the left). On the slide, drag to draw an arc.</a:t>
            </a:r>
          </a:p>
          <a:p>
            <a:pPr marL="228572" indent="-228572" defTabSz="914287">
              <a:buFont typeface="+mj-lt"/>
              <a:buAutoNum type="arabicPeriod"/>
              <a:defRPr/>
            </a:pPr>
            <a:r>
              <a:rPr lang="en-US" dirty="0"/>
              <a:t>Select the arc.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85715" lvl="1" indent="-228572" defTabSz="914287">
              <a:buFont typeface="Arial" pitchFamily="34" charset="0"/>
              <a:buChar char="•"/>
              <a:defRPr/>
            </a:pPr>
            <a:r>
              <a:rPr lang="en-US" dirty="0"/>
              <a:t>In the </a:t>
            </a:r>
            <a:r>
              <a:rPr lang="en-US" b="1" dirty="0"/>
              <a:t>Shape Height</a:t>
            </a:r>
            <a:r>
              <a:rPr lang="en-US" dirty="0"/>
              <a:t> box, enter </a:t>
            </a:r>
            <a:r>
              <a:rPr lang="en-US" b="1" dirty="0"/>
              <a:t>7.5”</a:t>
            </a:r>
            <a:r>
              <a:rPr lang="en-US" dirty="0"/>
              <a:t>.</a:t>
            </a:r>
          </a:p>
          <a:p>
            <a:pPr marL="685715" lvl="1" indent="-228572" defTabSz="914287">
              <a:buFont typeface="Arial" pitchFamily="34" charset="0"/>
              <a:buChar char="•"/>
              <a:defRPr/>
            </a:pPr>
            <a:r>
              <a:rPr lang="en-US" dirty="0"/>
              <a:t>In the </a:t>
            </a:r>
            <a:r>
              <a:rPr lang="en-US" b="1" dirty="0"/>
              <a:t>Shape Width</a:t>
            </a:r>
            <a:r>
              <a:rPr lang="en-US" dirty="0"/>
              <a:t> box, enter </a:t>
            </a:r>
            <a:r>
              <a:rPr lang="en-US" b="1" dirty="0"/>
              <a:t>7.5”</a:t>
            </a:r>
            <a:r>
              <a:rPr lang="en-US" dirty="0"/>
              <a:t>.</a:t>
            </a:r>
          </a:p>
          <a:p>
            <a:pPr marL="228572" indent="-228572" defTabSz="914287">
              <a:buFont typeface="+mj-lt"/>
              <a:buAutoNum type="arabicPeriod"/>
              <a:defRPr/>
            </a:pPr>
            <a:r>
              <a:rPr lang="en-US" dirty="0"/>
              <a:t>With the arc still selected, on the </a:t>
            </a:r>
            <a:r>
              <a:rPr lang="en-US" b="1" dirty="0"/>
              <a:t>Home</a:t>
            </a:r>
            <a:r>
              <a:rPr lang="en-US" dirty="0"/>
              <a:t> tab, in the </a:t>
            </a:r>
            <a:r>
              <a:rPr lang="en-US" b="1" dirty="0"/>
              <a:t>Drawing</a:t>
            </a:r>
            <a:r>
              <a:rPr lang="en-US" dirty="0"/>
              <a:t> group, click the arrow next to </a:t>
            </a:r>
            <a:r>
              <a:rPr lang="en-US" b="1" dirty="0"/>
              <a:t>Shape Outline</a:t>
            </a:r>
            <a:r>
              <a:rPr lang="en-US" dirty="0"/>
              <a:t> and then do the following:</a:t>
            </a:r>
          </a:p>
          <a:p>
            <a:pPr marL="685715" lvl="1" indent="-228572" defTabSz="914287">
              <a:buFont typeface="Arial" pitchFamily="34" charset="0"/>
              <a:buChar char="•"/>
              <a:defRPr/>
            </a:pPr>
            <a:r>
              <a:rPr lang="en-US" dirty="0"/>
              <a:t>Under </a:t>
            </a:r>
            <a:r>
              <a:rPr lang="en-US" b="1" dirty="0"/>
              <a:t>Theme Colors</a:t>
            </a:r>
            <a:r>
              <a:rPr lang="en-US" dirty="0"/>
              <a:t>, click </a:t>
            </a:r>
            <a:r>
              <a:rPr lang="en-US" b="1" dirty="0"/>
              <a:t>White, Background 1, Darker 15% </a:t>
            </a:r>
            <a:r>
              <a:rPr lang="en-US" dirty="0"/>
              <a:t>(third row, first option from the left).</a:t>
            </a:r>
          </a:p>
          <a:p>
            <a:pPr marL="685715" lvl="1" indent="-228572" defTabSz="914287">
              <a:buFont typeface="Arial" pitchFamily="34" charset="0"/>
              <a:buChar char="•"/>
              <a:defRPr/>
            </a:pPr>
            <a:r>
              <a:rPr lang="en-US" dirty="0"/>
              <a:t>Point to </a:t>
            </a:r>
            <a:r>
              <a:rPr lang="en-US" b="1" dirty="0"/>
              <a:t>Dashes</a:t>
            </a:r>
            <a:r>
              <a:rPr lang="en-US" dirty="0"/>
              <a:t>, and then click </a:t>
            </a:r>
            <a:r>
              <a:rPr lang="en-US" b="1" dirty="0"/>
              <a:t>Dash </a:t>
            </a:r>
            <a:r>
              <a:rPr lang="en-US" dirty="0"/>
              <a:t>(fourth option from the top).</a:t>
            </a:r>
          </a:p>
          <a:p>
            <a:pPr marL="228572" indent="-228572" defTabSz="914287">
              <a:buFont typeface="+mj-lt"/>
              <a:buAutoNum type="arabicPeriod"/>
              <a:defRPr/>
            </a:pPr>
            <a:r>
              <a:rPr lang="en-US" dirty="0"/>
              <a:t>On the slide, drag the yellow diamond adjustment handle on the right side of the arc to the bottom of the arc to create a half circle.</a:t>
            </a:r>
          </a:p>
          <a:p>
            <a:pPr marL="228572" indent="-228572" defTabSz="914287">
              <a:buFont typeface="+mj-lt"/>
              <a:buAutoNum type="arabicPeriod"/>
              <a:defRPr/>
            </a:pPr>
            <a:r>
              <a:rPr lang="en-US" dirty="0"/>
              <a:t>Drag the arc until the yellow diamond adjustment handles are on the left edge of the slide.</a:t>
            </a:r>
          </a:p>
          <a:p>
            <a:pPr marL="228572" indent="-228572" defTabSz="914287">
              <a:buFont typeface="+mj-lt"/>
              <a:buAutoNum type="arabicPeriod"/>
              <a:defRPr/>
            </a:pPr>
            <a:r>
              <a:rPr lang="en-US" dirty="0"/>
              <a:t>With the arc still selected, on the </a:t>
            </a:r>
            <a:r>
              <a:rPr lang="en-US" b="1" dirty="0"/>
              <a:t>Home</a:t>
            </a:r>
            <a:r>
              <a:rPr lang="en-US" dirty="0"/>
              <a:t> tab, in the </a:t>
            </a:r>
            <a:r>
              <a:rPr lang="en-US" b="1" dirty="0"/>
              <a:t>Drawing</a:t>
            </a:r>
            <a:r>
              <a:rPr lang="en-US" dirty="0"/>
              <a:t> group, click the arrow under </a:t>
            </a:r>
            <a:r>
              <a:rPr lang="en-US" b="1" dirty="0"/>
              <a:t>Arrange</a:t>
            </a:r>
            <a:r>
              <a:rPr lang="en-US" dirty="0"/>
              <a:t>, point to </a:t>
            </a:r>
            <a:r>
              <a:rPr lang="en-US" b="1" dirty="0"/>
              <a:t>Align</a:t>
            </a:r>
            <a:r>
              <a:rPr lang="en-US" dirty="0"/>
              <a:t>, and then do the following:</a:t>
            </a:r>
          </a:p>
          <a:p>
            <a:pPr marL="685715" lvl="1" indent="-228572" defTabSz="914287">
              <a:buFont typeface="+mj-lt"/>
              <a:buAutoNum type="arabicPeriod"/>
              <a:defRPr/>
            </a:pPr>
            <a:r>
              <a:rPr lang="en-US" dirty="0"/>
              <a:t>Click </a:t>
            </a:r>
            <a:r>
              <a:rPr lang="en-US" b="1" dirty="0"/>
              <a:t>Align to Slide</a:t>
            </a:r>
            <a:r>
              <a:rPr lang="en-US" dirty="0"/>
              <a:t>. </a:t>
            </a:r>
          </a:p>
          <a:p>
            <a:pPr marL="685715" lvl="1" indent="-228572" defTabSz="914287">
              <a:buFont typeface="+mj-lt"/>
              <a:buAutoNum type="arabicPeriod"/>
              <a:defRPr/>
            </a:pPr>
            <a:r>
              <a:rPr lang="en-US" dirty="0"/>
              <a:t>Click </a:t>
            </a:r>
            <a:r>
              <a:rPr lang="en-US" b="1" dirty="0"/>
              <a:t>Align Middle</a:t>
            </a:r>
            <a:r>
              <a:rPr lang="en-US" dirty="0"/>
              <a:t>. </a:t>
            </a:r>
          </a:p>
          <a:p>
            <a:pPr marL="228572" indent="-228572" defTabSz="914287">
              <a:defRPr/>
            </a:pPr>
            <a:endParaRPr lang="en-US" dirty="0"/>
          </a:p>
          <a:p>
            <a:pPr marL="228572" indent="-228572" defTabSz="914287">
              <a:defRPr/>
            </a:pPr>
            <a:endParaRPr lang="en-US" dirty="0"/>
          </a:p>
          <a:p>
            <a:pPr marL="228572" indent="-228572" defTabSz="914287">
              <a:defRPr/>
            </a:pPr>
            <a:r>
              <a:rPr lang="en-US" dirty="0"/>
              <a:t>To reproduce the half circle on this slide, do the following:</a:t>
            </a:r>
          </a:p>
          <a:p>
            <a:pPr marL="228572" indent="-228572" defTabSz="914287">
              <a:buFont typeface="+mj-lt"/>
              <a:buAutoNum type="arabicPeriod"/>
              <a:defRPr/>
            </a:pPr>
            <a:r>
              <a:rPr lang="en-US" dirty="0"/>
              <a:t>On the slide, select the arc. 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a:t>
            </a:r>
          </a:p>
          <a:p>
            <a:pPr marL="228572" indent="-228572" defTabSz="914287">
              <a:buFont typeface="+mj-lt"/>
              <a:buAutoNum type="arabicPeriod"/>
              <a:defRPr/>
            </a:pPr>
            <a:r>
              <a:rPr lang="en-US" dirty="0"/>
              <a:t>Select the duplicate arc.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85715" lvl="1" indent="-228572" defTabSz="914287">
              <a:buFont typeface="Arial" pitchFamily="34" charset="0"/>
              <a:buChar char="•"/>
              <a:defRPr/>
            </a:pPr>
            <a:r>
              <a:rPr lang="en-US" dirty="0"/>
              <a:t>In the </a:t>
            </a:r>
            <a:r>
              <a:rPr lang="en-US" b="1" dirty="0"/>
              <a:t>Shape Height</a:t>
            </a:r>
            <a:r>
              <a:rPr lang="en-US" dirty="0"/>
              <a:t> box, enter </a:t>
            </a:r>
            <a:r>
              <a:rPr lang="en-US" b="1" dirty="0"/>
              <a:t>3.33”</a:t>
            </a:r>
            <a:r>
              <a:rPr lang="en-US" dirty="0"/>
              <a:t>.</a:t>
            </a:r>
          </a:p>
          <a:p>
            <a:pPr marL="685715" lvl="1" indent="-228572" defTabSz="914287">
              <a:buFont typeface="Arial" pitchFamily="34" charset="0"/>
              <a:buChar char="•"/>
              <a:defRPr/>
            </a:pPr>
            <a:r>
              <a:rPr lang="en-US" dirty="0"/>
              <a:t>In the </a:t>
            </a:r>
            <a:r>
              <a:rPr lang="en-US" b="1" dirty="0"/>
              <a:t>Shape Width</a:t>
            </a:r>
            <a:r>
              <a:rPr lang="en-US" dirty="0"/>
              <a:t> box, enter </a:t>
            </a:r>
            <a:r>
              <a:rPr lang="en-US" b="1" dirty="0"/>
              <a:t>3.33”</a:t>
            </a:r>
            <a:r>
              <a:rPr lang="en-US" dirty="0"/>
              <a:t>.</a:t>
            </a:r>
          </a:p>
          <a:p>
            <a:pPr marL="228572" indent="-228572" defTabSz="914287">
              <a:buFont typeface="+mj-lt"/>
              <a:buAutoNum type="arabicPeriod"/>
              <a:defRPr/>
            </a:pPr>
            <a:r>
              <a:rPr lang="en-US" dirty="0"/>
              <a:t>With the second arc still selected, under </a:t>
            </a:r>
            <a:r>
              <a:rPr lang="en-US" b="1" dirty="0"/>
              <a:t>Drawing Tools</a:t>
            </a:r>
            <a:r>
              <a:rPr lang="en-US" dirty="0"/>
              <a:t>, on the </a:t>
            </a:r>
            <a:r>
              <a:rPr lang="en-US" b="1" dirty="0"/>
              <a:t>Format</a:t>
            </a:r>
            <a:r>
              <a:rPr lang="en-US" dirty="0"/>
              <a:t> tab, in the </a:t>
            </a:r>
            <a:r>
              <a:rPr lang="en-US" b="1" dirty="0"/>
              <a:t>Shape Styles </a:t>
            </a:r>
            <a:r>
              <a:rPr lang="en-US" dirty="0"/>
              <a:t>group, click the arrow next to </a:t>
            </a:r>
            <a:r>
              <a:rPr lang="en-US" b="1" dirty="0"/>
              <a:t>Shape Fill</a:t>
            </a:r>
            <a:r>
              <a:rPr lang="en-US" dirty="0"/>
              <a:t>, and then under </a:t>
            </a:r>
            <a:r>
              <a:rPr lang="en-US" b="1" dirty="0"/>
              <a:t>Theme Colors</a:t>
            </a:r>
            <a:r>
              <a:rPr lang="en-US" dirty="0"/>
              <a:t> click </a:t>
            </a:r>
            <a:r>
              <a:rPr lang="en-US" b="1" dirty="0"/>
              <a:t>White, Background 1, Darker 5% </a:t>
            </a:r>
            <a:r>
              <a:rPr lang="en-US" dirty="0"/>
              <a:t>(second row, first option from the left).</a:t>
            </a:r>
          </a:p>
          <a:p>
            <a:pPr marL="228572" indent="-228572" defTabSz="914287">
              <a:buFont typeface="+mj-lt"/>
              <a:buAutoNum type="arabicPeriod"/>
              <a:defRPr/>
            </a:pPr>
            <a:r>
              <a:rPr lang="en-US" dirty="0"/>
              <a:t>Under </a:t>
            </a:r>
            <a:r>
              <a:rPr lang="en-US" b="1" dirty="0"/>
              <a:t>Drawing Tools</a:t>
            </a:r>
            <a:r>
              <a:rPr lang="en-US" dirty="0"/>
              <a:t>, on the </a:t>
            </a:r>
            <a:r>
              <a:rPr lang="en-US" b="1" dirty="0"/>
              <a:t>Format</a:t>
            </a:r>
            <a:r>
              <a:rPr lang="en-US" dirty="0"/>
              <a:t> tab, in the </a:t>
            </a:r>
            <a:r>
              <a:rPr lang="en-US" b="1" dirty="0"/>
              <a:t>Shape Styles </a:t>
            </a:r>
            <a:r>
              <a:rPr lang="en-US" dirty="0"/>
              <a:t>group, click the arrow next to </a:t>
            </a:r>
            <a:r>
              <a:rPr lang="en-US" b="1" dirty="0"/>
              <a:t>Shape Outline</a:t>
            </a:r>
            <a:r>
              <a:rPr lang="en-US" dirty="0"/>
              <a:t>,</a:t>
            </a:r>
            <a:r>
              <a:rPr lang="en-US" b="1" dirty="0"/>
              <a:t> </a:t>
            </a:r>
            <a:r>
              <a:rPr lang="en-US" dirty="0"/>
              <a:t>and then click </a:t>
            </a:r>
            <a:r>
              <a:rPr lang="en-US" b="1" dirty="0"/>
              <a:t>No Outline</a:t>
            </a:r>
            <a:r>
              <a:rPr lang="en-US" dirty="0"/>
              <a:t>.</a:t>
            </a:r>
          </a:p>
          <a:p>
            <a:pPr marL="228572" indent="-228572" defTabSz="914287">
              <a:buFont typeface="+mj-lt"/>
              <a:buAutoNum type="arabicPeriod"/>
              <a:defRPr/>
            </a:pPr>
            <a:r>
              <a:rPr lang="en-US" dirty="0"/>
              <a:t>Under </a:t>
            </a:r>
            <a:r>
              <a:rPr lang="en-US" b="1" dirty="0"/>
              <a:t>Drawing Tools</a:t>
            </a:r>
            <a:r>
              <a:rPr lang="en-US" dirty="0"/>
              <a:t>, on the </a:t>
            </a:r>
            <a:r>
              <a:rPr lang="en-US" b="1" dirty="0"/>
              <a:t>Format</a:t>
            </a:r>
            <a:r>
              <a:rPr lang="en-US" dirty="0"/>
              <a:t> tab, in the </a:t>
            </a:r>
            <a:r>
              <a:rPr lang="en-US" b="1" dirty="0"/>
              <a:t>Shape Styles </a:t>
            </a:r>
            <a:r>
              <a:rPr lang="en-US" dirty="0"/>
              <a:t>group, click </a:t>
            </a:r>
            <a:r>
              <a:rPr lang="en-US" b="1" dirty="0"/>
              <a:t>Shape Effects</a:t>
            </a:r>
            <a:r>
              <a:rPr lang="en-US" dirty="0"/>
              <a:t>, point to </a:t>
            </a:r>
            <a:r>
              <a:rPr lang="en-US" b="1" dirty="0"/>
              <a:t>Shadow</a:t>
            </a:r>
            <a:r>
              <a:rPr lang="en-US" dirty="0"/>
              <a:t>, and then click </a:t>
            </a:r>
            <a:r>
              <a:rPr lang="en-US" b="1" dirty="0"/>
              <a:t>Shadow</a:t>
            </a:r>
            <a:r>
              <a:rPr lang="en-US" dirty="0"/>
              <a:t> </a:t>
            </a:r>
            <a:r>
              <a:rPr lang="en-US" b="1" dirty="0"/>
              <a:t>Options</a:t>
            </a:r>
            <a:r>
              <a:rPr lang="en-US" dirty="0"/>
              <a:t>. In the </a:t>
            </a:r>
            <a:r>
              <a:rPr lang="en-US" b="1" dirty="0"/>
              <a:t>Format Shape </a:t>
            </a:r>
            <a:r>
              <a:rPr lang="en-US" dirty="0"/>
              <a:t>dialog box, click </a:t>
            </a:r>
            <a:r>
              <a:rPr lang="en-US" b="1" dirty="0"/>
              <a:t>Shadow</a:t>
            </a:r>
            <a:r>
              <a:rPr lang="en-US" dirty="0"/>
              <a:t> in the left pane. In the </a:t>
            </a:r>
            <a:r>
              <a:rPr lang="en-US" b="1" dirty="0"/>
              <a:t>Shadow</a:t>
            </a:r>
            <a:r>
              <a:rPr lang="en-US" dirty="0"/>
              <a:t> pane, click the button next to </a:t>
            </a:r>
            <a:r>
              <a:rPr lang="en-US" b="1" dirty="0"/>
              <a:t>Presets</a:t>
            </a:r>
            <a:r>
              <a:rPr lang="en-US" dirty="0"/>
              <a:t> , under </a:t>
            </a:r>
            <a:r>
              <a:rPr lang="en-US" b="1" dirty="0"/>
              <a:t>Inner</a:t>
            </a:r>
            <a:r>
              <a:rPr lang="en-US" dirty="0"/>
              <a:t> click </a:t>
            </a:r>
            <a:r>
              <a:rPr lang="en-US" b="1" dirty="0"/>
              <a:t>Inside Right </a:t>
            </a:r>
            <a:r>
              <a:rPr lang="en-US" dirty="0"/>
              <a:t>(second row, third option from the left), and then do the following:</a:t>
            </a:r>
          </a:p>
          <a:p>
            <a:pPr marL="685715" lvl="1" indent="-228572">
              <a:buFont typeface="Arial" pitchFamily="34" charset="0"/>
              <a:buChar char="•"/>
            </a:pPr>
            <a:r>
              <a:rPr lang="en-US" dirty="0"/>
              <a:t>In the </a:t>
            </a:r>
            <a:r>
              <a:rPr lang="en-US" b="1" dirty="0"/>
              <a:t>Transparency</a:t>
            </a:r>
            <a:r>
              <a:rPr lang="en-US" dirty="0"/>
              <a:t> box, enter </a:t>
            </a:r>
            <a:r>
              <a:rPr lang="en-US" b="1" dirty="0"/>
              <a:t>86%</a:t>
            </a:r>
            <a:r>
              <a:rPr lang="en-US" dirty="0"/>
              <a:t>.</a:t>
            </a:r>
          </a:p>
          <a:p>
            <a:pPr marL="685715" lvl="1" indent="-228572" defTabSz="914287">
              <a:buFont typeface="Arial" pitchFamily="34" charset="0"/>
              <a:buChar char="•"/>
              <a:defRPr/>
            </a:pPr>
            <a:r>
              <a:rPr lang="en-US" dirty="0"/>
              <a:t>In the </a:t>
            </a:r>
            <a:r>
              <a:rPr lang="en-US" b="1" dirty="0"/>
              <a:t>Blur</a:t>
            </a:r>
            <a:r>
              <a:rPr lang="en-US" dirty="0"/>
              <a:t> box, enter </a:t>
            </a:r>
            <a:r>
              <a:rPr lang="en-US" b="1" dirty="0"/>
              <a:t>24 pt</a:t>
            </a:r>
            <a:r>
              <a:rPr lang="en-US" dirty="0"/>
              <a:t>.</a:t>
            </a:r>
          </a:p>
          <a:p>
            <a:pPr marL="685715" lvl="1" indent="-228572" defTabSz="914287">
              <a:buFont typeface="Arial" pitchFamily="34" charset="0"/>
              <a:buChar char="•"/>
              <a:defRPr/>
            </a:pPr>
            <a:r>
              <a:rPr lang="en-US" dirty="0"/>
              <a:t>In the </a:t>
            </a:r>
            <a:r>
              <a:rPr lang="en-US" b="1" dirty="0"/>
              <a:t>Angle</a:t>
            </a:r>
            <a:r>
              <a:rPr lang="en-US" dirty="0"/>
              <a:t> box, enter </a:t>
            </a:r>
            <a:r>
              <a:rPr lang="en-US" b="1" dirty="0"/>
              <a:t>315</a:t>
            </a:r>
            <a:r>
              <a:rPr lang="en-US" b="1" dirty="0">
                <a:ea typeface="Verdana"/>
                <a:cs typeface="Verdana"/>
              </a:rPr>
              <a:t>°</a:t>
            </a:r>
            <a:r>
              <a:rPr lang="en-US" dirty="0"/>
              <a:t>.</a:t>
            </a:r>
          </a:p>
          <a:p>
            <a:pPr marL="685715" lvl="1" indent="-228572" defTabSz="914287">
              <a:buFont typeface="Arial" pitchFamily="34" charset="0"/>
              <a:buChar char="•"/>
              <a:defRPr/>
            </a:pPr>
            <a:r>
              <a:rPr lang="en-US" dirty="0"/>
              <a:t>In the </a:t>
            </a:r>
            <a:r>
              <a:rPr lang="en-US" b="1" dirty="0"/>
              <a:t>Distance</a:t>
            </a:r>
            <a:r>
              <a:rPr lang="en-US" dirty="0"/>
              <a:t> box, enter </a:t>
            </a:r>
            <a:r>
              <a:rPr lang="en-US" b="1" dirty="0"/>
              <a:t>4 pt</a:t>
            </a:r>
            <a:r>
              <a:rPr lang="en-US" dirty="0"/>
              <a:t>.</a:t>
            </a:r>
          </a:p>
          <a:p>
            <a:pPr marL="228572" indent="-228572" defTabSz="914287">
              <a:buFont typeface="+mj-lt"/>
              <a:buAutoNum type="arabicPeriod"/>
              <a:defRPr/>
            </a:pPr>
            <a:r>
              <a:rPr lang="en-US" dirty="0"/>
              <a:t>On the slide, drag the second arc until the yellow diamond adjustment handles are on the left edge of the slide. On the </a:t>
            </a:r>
            <a:r>
              <a:rPr lang="en-US" b="1" dirty="0"/>
              <a:t>Home</a:t>
            </a:r>
            <a:r>
              <a:rPr lang="en-US" dirty="0"/>
              <a:t> tab, in the </a:t>
            </a:r>
            <a:r>
              <a:rPr lang="en-US" b="1" dirty="0"/>
              <a:t>Drawing</a:t>
            </a:r>
            <a:r>
              <a:rPr lang="en-US" dirty="0"/>
              <a:t> group, click </a:t>
            </a:r>
            <a:r>
              <a:rPr lang="en-US" b="1" dirty="0"/>
              <a:t>Arrange</a:t>
            </a:r>
            <a:r>
              <a:rPr lang="en-US" dirty="0"/>
              <a:t>, and then do the following:</a:t>
            </a:r>
          </a:p>
          <a:p>
            <a:pPr marL="685715" lvl="1" indent="-228572" defTabSz="914287">
              <a:buFont typeface="+mj-lt"/>
              <a:buAutoNum type="arabicPeriod"/>
              <a:defRPr/>
            </a:pPr>
            <a:r>
              <a:rPr lang="en-US" dirty="0"/>
              <a:t>Point to </a:t>
            </a:r>
            <a:r>
              <a:rPr lang="en-US" b="1" dirty="0"/>
              <a:t>Align</a:t>
            </a:r>
            <a:r>
              <a:rPr lang="en-US" dirty="0"/>
              <a:t>, and then click </a:t>
            </a:r>
            <a:r>
              <a:rPr lang="en-US" b="1" dirty="0"/>
              <a:t>Align to Slide</a:t>
            </a:r>
            <a:r>
              <a:rPr lang="en-US" i="1" dirty="0"/>
              <a:t>. </a:t>
            </a:r>
            <a:endParaRPr lang="en-US" dirty="0"/>
          </a:p>
          <a:p>
            <a:pPr marL="685715" lvl="1" indent="-228572" defTabSz="914287">
              <a:buFont typeface="+mj-lt"/>
              <a:buAutoNum type="arabicPeriod"/>
              <a:defRPr/>
            </a:pPr>
            <a:r>
              <a:rPr lang="en-US" dirty="0"/>
              <a:t>Point to </a:t>
            </a:r>
            <a:r>
              <a:rPr lang="en-US" b="1" dirty="0"/>
              <a:t>Align</a:t>
            </a:r>
            <a:r>
              <a:rPr lang="en-US" dirty="0"/>
              <a:t>, and then click </a:t>
            </a:r>
            <a:r>
              <a:rPr lang="en-US" b="1" dirty="0"/>
              <a:t>Align Middle</a:t>
            </a:r>
            <a:r>
              <a:rPr lang="en-US" dirty="0"/>
              <a:t>. </a:t>
            </a:r>
          </a:p>
          <a:p>
            <a:pPr marL="685715" lvl="1" indent="-228572" defTabSz="914287">
              <a:buFont typeface="+mj-lt"/>
              <a:buAutoNum type="arabicPeriod"/>
              <a:defRPr/>
            </a:pPr>
            <a:r>
              <a:rPr lang="en-US" dirty="0"/>
              <a:t>Click </a:t>
            </a:r>
            <a:r>
              <a:rPr lang="en-US" b="1" dirty="0"/>
              <a:t>Send to Back</a:t>
            </a:r>
            <a:r>
              <a:rPr lang="en-US" dirty="0"/>
              <a:t>.</a:t>
            </a:r>
          </a:p>
          <a:p>
            <a:pPr marL="685715" lvl="1" indent="-228572" defTabSz="914287">
              <a:buFont typeface="Arial" pitchFamily="34" charset="0"/>
              <a:buChar char="•"/>
              <a:defRPr/>
            </a:pPr>
            <a:endParaRPr lang="en-US" dirty="0"/>
          </a:p>
          <a:p>
            <a:pPr marL="685715" lvl="1" indent="-228572" defTabSz="914287">
              <a:buFont typeface="Arial" pitchFamily="34" charset="0"/>
              <a:buChar char="•"/>
              <a:defRPr/>
            </a:pPr>
            <a:endParaRPr lang="en-US" dirty="0"/>
          </a:p>
          <a:p>
            <a:pPr marL="228572" indent="-228572" defTabSz="914287">
              <a:defRPr/>
            </a:pPr>
            <a:r>
              <a:rPr lang="en-US" dirty="0"/>
              <a:t>To reproduce the button shapes on this slide, do the following:</a:t>
            </a:r>
          </a:p>
          <a:p>
            <a:pPr marL="228572" indent="-228572" defTabSz="914287">
              <a:buFont typeface="+mj-lt"/>
              <a:buAutoNum type="arabicPeriod"/>
              <a:defRPr/>
            </a:pPr>
            <a:r>
              <a:rPr lang="en-US" dirty="0"/>
              <a:t>On the </a:t>
            </a:r>
            <a:r>
              <a:rPr lang="en-US" b="1" dirty="0"/>
              <a:t>Home</a:t>
            </a:r>
            <a:r>
              <a:rPr lang="en-US" dirty="0"/>
              <a:t> tab, in the </a:t>
            </a:r>
            <a:r>
              <a:rPr lang="en-US" b="1" dirty="0"/>
              <a:t>Drawing</a:t>
            </a:r>
            <a:r>
              <a:rPr lang="en-US" dirty="0"/>
              <a:t> group, click </a:t>
            </a:r>
            <a:r>
              <a:rPr lang="en-US" b="1" dirty="0"/>
              <a:t>Shapes</a:t>
            </a:r>
            <a:r>
              <a:rPr lang="en-US" dirty="0"/>
              <a:t>, and then under </a:t>
            </a:r>
            <a:r>
              <a:rPr lang="en-US" b="1" dirty="0"/>
              <a:t>Basic Shapes</a:t>
            </a:r>
            <a:r>
              <a:rPr lang="en-US" dirty="0"/>
              <a:t> click </a:t>
            </a:r>
            <a:r>
              <a:rPr lang="en-US" b="1" dirty="0"/>
              <a:t>Oval </a:t>
            </a:r>
            <a:r>
              <a:rPr lang="en-US" dirty="0"/>
              <a:t>(first row, second option from the left). On the slide, drag to draw an oval.</a:t>
            </a:r>
          </a:p>
          <a:p>
            <a:pPr marL="228572" indent="-228572" defTabSz="914287">
              <a:buFont typeface="+mj-lt"/>
              <a:buAutoNum type="arabicPeriod"/>
              <a:defRPr/>
            </a:pPr>
            <a:r>
              <a:rPr lang="en-US" dirty="0"/>
              <a:t>Select the oval.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85715" lvl="1" indent="-228572" defTabSz="914287">
              <a:buFont typeface="Arial" pitchFamily="34" charset="0"/>
              <a:buChar char="•"/>
              <a:defRPr/>
            </a:pPr>
            <a:r>
              <a:rPr lang="en-US" dirty="0"/>
              <a:t>In the </a:t>
            </a:r>
            <a:r>
              <a:rPr lang="en-US" b="1" dirty="0"/>
              <a:t>Shape Height</a:t>
            </a:r>
            <a:r>
              <a:rPr lang="en-US" dirty="0"/>
              <a:t> box, enter </a:t>
            </a:r>
            <a:r>
              <a:rPr lang="en-US" b="1" dirty="0"/>
              <a:t>0.34”</a:t>
            </a:r>
            <a:r>
              <a:rPr lang="en-US" dirty="0"/>
              <a:t>.</a:t>
            </a:r>
          </a:p>
          <a:p>
            <a:pPr marL="685715" lvl="1" indent="-228572" defTabSz="914287">
              <a:buFont typeface="Arial" pitchFamily="34" charset="0"/>
              <a:buChar char="•"/>
              <a:defRPr/>
            </a:pPr>
            <a:r>
              <a:rPr lang="en-US" dirty="0"/>
              <a:t>In the </a:t>
            </a:r>
            <a:r>
              <a:rPr lang="en-US" b="1" dirty="0"/>
              <a:t>Shape Width</a:t>
            </a:r>
            <a:r>
              <a:rPr lang="en-US" dirty="0"/>
              <a:t> box, enter </a:t>
            </a:r>
            <a:r>
              <a:rPr lang="en-US" b="1" dirty="0"/>
              <a:t>0.34”</a:t>
            </a:r>
            <a:r>
              <a:rPr lang="en-US" dirty="0"/>
              <a:t>.</a:t>
            </a:r>
          </a:p>
          <a:p>
            <a:pPr marL="228572" indent="-228572" defTabSz="914287">
              <a:buFont typeface="+mj-lt"/>
              <a:buAutoNum type="arabicPeriod"/>
              <a:defRPr/>
            </a:pPr>
            <a:r>
              <a:rPr lang="en-US" dirty="0"/>
              <a:t>Under </a:t>
            </a:r>
            <a:r>
              <a:rPr lang="en-US" b="1" dirty="0"/>
              <a:t>Drawing Tools</a:t>
            </a:r>
            <a:r>
              <a:rPr lang="en-US" dirty="0"/>
              <a:t>, on the </a:t>
            </a:r>
            <a:r>
              <a:rPr lang="en-US" b="1" dirty="0"/>
              <a:t>Format</a:t>
            </a:r>
            <a:r>
              <a:rPr lang="en-US" dirty="0"/>
              <a:t> tab, in the </a:t>
            </a:r>
            <a:r>
              <a:rPr lang="en-US" b="1" dirty="0"/>
              <a:t>Shape Styles </a:t>
            </a:r>
            <a:r>
              <a:rPr lang="en-US" dirty="0"/>
              <a:t>group, click </a:t>
            </a:r>
            <a:r>
              <a:rPr lang="en-US" b="1" dirty="0"/>
              <a:t>More</a:t>
            </a:r>
            <a:r>
              <a:rPr lang="en-US" dirty="0"/>
              <a:t>, and then click </a:t>
            </a:r>
            <a:r>
              <a:rPr lang="en-US" b="1" dirty="0"/>
              <a:t>Light 1 Outline, Colored Fill – Olive Green, Accent 3 </a:t>
            </a:r>
            <a:r>
              <a:rPr lang="en-US" dirty="0"/>
              <a:t>(third row, first option from the left).</a:t>
            </a:r>
          </a:p>
          <a:p>
            <a:pPr marL="228572" indent="-228572" defTabSz="914287">
              <a:buFont typeface="+mj-lt"/>
              <a:buAutoNum type="arabicPeriod"/>
              <a:defRPr/>
            </a:pPr>
            <a:r>
              <a:rPr lang="en-US" dirty="0"/>
              <a:t>Under </a:t>
            </a:r>
            <a:r>
              <a:rPr lang="en-US" b="1" dirty="0"/>
              <a:t>Drawing Tools</a:t>
            </a:r>
            <a:r>
              <a:rPr lang="en-US" dirty="0"/>
              <a:t>, on the </a:t>
            </a:r>
            <a:r>
              <a:rPr lang="en-US" b="1" dirty="0"/>
              <a:t>Format</a:t>
            </a:r>
            <a:r>
              <a:rPr lang="en-US" dirty="0"/>
              <a:t> tab, in the bottom right corner of the </a:t>
            </a:r>
            <a:r>
              <a:rPr lang="en-US" b="1" dirty="0"/>
              <a:t>Shape Styles </a:t>
            </a:r>
            <a:r>
              <a:rPr lang="en-US" dirty="0"/>
              <a:t>group, click the </a:t>
            </a:r>
            <a:r>
              <a:rPr lang="en-US" b="1" dirty="0"/>
              <a:t>Format Shape </a:t>
            </a:r>
            <a:r>
              <a:rPr lang="en-US" dirty="0"/>
              <a:t>dialog box launcher. In the </a:t>
            </a:r>
            <a:r>
              <a:rPr lang="en-US" b="1" dirty="0"/>
              <a:t>Format Shape </a:t>
            </a:r>
            <a:r>
              <a:rPr lang="en-US" dirty="0"/>
              <a:t>dialog box, click </a:t>
            </a:r>
            <a:r>
              <a:rPr lang="en-US" b="1" dirty="0"/>
              <a:t>Fill</a:t>
            </a:r>
            <a:r>
              <a:rPr lang="en-US" dirty="0"/>
              <a:t> in the left pane. In the </a:t>
            </a:r>
            <a:r>
              <a:rPr lang="en-US" b="1" dirty="0"/>
              <a:t>Fill</a:t>
            </a:r>
            <a:r>
              <a:rPr lang="en-US" dirty="0"/>
              <a:t> pane, select </a:t>
            </a:r>
            <a:r>
              <a:rPr lang="en-US" b="1" dirty="0"/>
              <a:t>Solid Fill</a:t>
            </a:r>
            <a:r>
              <a:rPr lang="en-US" dirty="0"/>
              <a:t>. Click the button next to </a:t>
            </a:r>
            <a:r>
              <a:rPr lang="en-US" b="1" dirty="0"/>
              <a:t>Color</a:t>
            </a:r>
            <a:r>
              <a:rPr lang="en-US" dirty="0"/>
              <a:t>, and then under </a:t>
            </a:r>
            <a:r>
              <a:rPr lang="en-US" b="1" dirty="0"/>
              <a:t>Theme Colors </a:t>
            </a:r>
            <a:r>
              <a:rPr lang="en-US" dirty="0"/>
              <a:t>click </a:t>
            </a:r>
            <a:r>
              <a:rPr lang="en-US" b="1" dirty="0"/>
              <a:t>Olive Green, Accent 3, Lighter 80</a:t>
            </a:r>
            <a:r>
              <a:rPr lang="en-US" b="1" dirty="0">
                <a:latin typeface="Verdana"/>
                <a:ea typeface="Verdana"/>
                <a:cs typeface="Verdana"/>
              </a:rPr>
              <a:t>°</a:t>
            </a:r>
            <a:r>
              <a:rPr lang="en-US" b="1" dirty="0"/>
              <a:t> </a:t>
            </a:r>
            <a:r>
              <a:rPr lang="en-US" dirty="0"/>
              <a:t>(second row, seventh option from the left).</a:t>
            </a:r>
          </a:p>
          <a:p>
            <a:pPr marL="228572" indent="-228572" defTabSz="914287">
              <a:buFont typeface="+mj-lt"/>
              <a:buAutoNum type="arabicPeriod"/>
              <a:defRPr/>
            </a:pPr>
            <a:r>
              <a:rPr lang="en-US" dirty="0"/>
              <a:t>Also in the </a:t>
            </a:r>
            <a:r>
              <a:rPr lang="en-US" b="1" dirty="0"/>
              <a:t>Format Shape </a:t>
            </a:r>
            <a:r>
              <a:rPr lang="en-US" dirty="0"/>
              <a:t>dialog box, click </a:t>
            </a:r>
            <a:r>
              <a:rPr lang="en-US" b="1" dirty="0"/>
              <a:t>Line Color</a:t>
            </a:r>
            <a:r>
              <a:rPr lang="en-US" dirty="0"/>
              <a:t> in the left pane. In the </a:t>
            </a:r>
            <a:r>
              <a:rPr lang="en-US" b="1" dirty="0"/>
              <a:t>Line Color</a:t>
            </a:r>
            <a:r>
              <a:rPr lang="en-US" dirty="0"/>
              <a:t> pane, select </a:t>
            </a:r>
            <a:r>
              <a:rPr lang="en-US" b="1" dirty="0"/>
              <a:t>No line</a:t>
            </a:r>
            <a:r>
              <a:rPr lang="en-US" dirty="0"/>
              <a:t>. </a:t>
            </a:r>
          </a:p>
          <a:p>
            <a:pPr marL="228572" indent="-228572" defTabSz="914287">
              <a:buFont typeface="+mj-lt"/>
              <a:buAutoNum type="arabicPeriod"/>
              <a:defRPr/>
            </a:pPr>
            <a:r>
              <a:rPr lang="en-US" dirty="0"/>
              <a:t>Also in the </a:t>
            </a:r>
            <a:r>
              <a:rPr lang="en-US" b="1" dirty="0"/>
              <a:t>Format Shape </a:t>
            </a:r>
            <a:r>
              <a:rPr lang="en-US" dirty="0"/>
              <a:t>dialog box, click </a:t>
            </a:r>
            <a:r>
              <a:rPr lang="en-US" b="1" dirty="0"/>
              <a:t>Shadow </a:t>
            </a:r>
            <a:r>
              <a:rPr lang="en-US" dirty="0"/>
              <a:t>in the left pane. In the </a:t>
            </a:r>
            <a:r>
              <a:rPr lang="en-US" b="1" dirty="0"/>
              <a:t>Shadow</a:t>
            </a:r>
            <a:r>
              <a:rPr lang="en-US" dirty="0"/>
              <a:t> pane, click the button next to </a:t>
            </a:r>
            <a:r>
              <a:rPr lang="en-US" b="1" dirty="0"/>
              <a:t>Presets</a:t>
            </a:r>
            <a:r>
              <a:rPr lang="en-US" dirty="0"/>
              <a:t>, under </a:t>
            </a:r>
            <a:r>
              <a:rPr lang="en-US" b="1" dirty="0"/>
              <a:t>Outer</a:t>
            </a:r>
            <a:r>
              <a:rPr lang="en-US" dirty="0"/>
              <a:t> click </a:t>
            </a:r>
            <a:r>
              <a:rPr lang="en-US" b="1" dirty="0"/>
              <a:t>Offset Bottom </a:t>
            </a:r>
            <a:r>
              <a:rPr lang="en-US" dirty="0"/>
              <a:t>(first row, second option from the left), and then do the following:</a:t>
            </a:r>
          </a:p>
          <a:p>
            <a:pPr marL="685715" lvl="1" indent="-228572">
              <a:buFont typeface="Arial" pitchFamily="34" charset="0"/>
              <a:buChar char="•"/>
            </a:pPr>
            <a:r>
              <a:rPr lang="en-US" dirty="0"/>
              <a:t>In the </a:t>
            </a:r>
            <a:r>
              <a:rPr lang="en-US" b="1" dirty="0"/>
              <a:t>Transparency</a:t>
            </a:r>
            <a:r>
              <a:rPr lang="en-US" dirty="0"/>
              <a:t> box, enter </a:t>
            </a:r>
            <a:r>
              <a:rPr lang="en-US" b="1" dirty="0"/>
              <a:t>0%</a:t>
            </a:r>
            <a:r>
              <a:rPr lang="en-US" dirty="0"/>
              <a:t>.</a:t>
            </a:r>
          </a:p>
          <a:p>
            <a:pPr marL="685715" lvl="1" indent="-228572" defTabSz="914287">
              <a:buFont typeface="Arial" pitchFamily="34" charset="0"/>
              <a:buChar char="•"/>
              <a:defRPr/>
            </a:pPr>
            <a:r>
              <a:rPr lang="en-US" dirty="0"/>
              <a:t>In the </a:t>
            </a:r>
            <a:r>
              <a:rPr lang="en-US" b="1" dirty="0"/>
              <a:t>Size</a:t>
            </a:r>
            <a:r>
              <a:rPr lang="en-US" dirty="0"/>
              <a:t> box, enter </a:t>
            </a:r>
            <a:r>
              <a:rPr lang="en-US" b="1" dirty="0"/>
              <a:t>100%</a:t>
            </a:r>
            <a:r>
              <a:rPr lang="en-US" dirty="0"/>
              <a:t>.</a:t>
            </a:r>
          </a:p>
          <a:p>
            <a:pPr marL="685715" lvl="1" indent="-228572" defTabSz="914287">
              <a:buFont typeface="Arial" pitchFamily="34" charset="0"/>
              <a:buChar char="•"/>
              <a:defRPr/>
            </a:pPr>
            <a:r>
              <a:rPr lang="en-US" dirty="0"/>
              <a:t>In the </a:t>
            </a:r>
            <a:r>
              <a:rPr lang="en-US" b="1" dirty="0"/>
              <a:t>Blur </a:t>
            </a:r>
            <a:r>
              <a:rPr lang="en-US" dirty="0"/>
              <a:t>box, enter </a:t>
            </a:r>
            <a:r>
              <a:rPr lang="en-US" b="1" dirty="0"/>
              <a:t>8.5 pt</a:t>
            </a:r>
            <a:r>
              <a:rPr lang="en-US" dirty="0"/>
              <a:t>.</a:t>
            </a:r>
          </a:p>
          <a:p>
            <a:pPr marL="685715" lvl="1" indent="-228572" defTabSz="914287">
              <a:buFont typeface="Arial" pitchFamily="34" charset="0"/>
              <a:buChar char="•"/>
              <a:defRPr/>
            </a:pPr>
            <a:r>
              <a:rPr lang="en-US" dirty="0"/>
              <a:t>In the </a:t>
            </a:r>
            <a:r>
              <a:rPr lang="en-US" b="1" dirty="0"/>
              <a:t>Angle </a:t>
            </a:r>
            <a:r>
              <a:rPr lang="en-US" dirty="0"/>
              <a:t>box, enter </a:t>
            </a:r>
            <a:r>
              <a:rPr lang="en-US" b="1" dirty="0"/>
              <a:t>90</a:t>
            </a:r>
            <a:r>
              <a:rPr lang="en-US" b="1" dirty="0">
                <a:ea typeface="Verdana"/>
                <a:cs typeface="Verdana"/>
              </a:rPr>
              <a:t>°</a:t>
            </a:r>
            <a:r>
              <a:rPr lang="en-US" dirty="0"/>
              <a:t>.</a:t>
            </a:r>
          </a:p>
          <a:p>
            <a:pPr marL="685715" lvl="1" indent="-228572" defTabSz="914287">
              <a:buFont typeface="Arial" pitchFamily="34" charset="0"/>
              <a:buChar char="•"/>
              <a:defRPr/>
            </a:pPr>
            <a:r>
              <a:rPr lang="en-US" dirty="0"/>
              <a:t>In the </a:t>
            </a:r>
            <a:r>
              <a:rPr lang="en-US" b="1" dirty="0"/>
              <a:t>Distance </a:t>
            </a:r>
            <a:r>
              <a:rPr lang="en-US" dirty="0"/>
              <a:t>box, enter </a:t>
            </a:r>
            <a:r>
              <a:rPr lang="en-US" b="1" dirty="0"/>
              <a:t>1 pt</a:t>
            </a:r>
            <a:r>
              <a:rPr lang="en-US" dirty="0"/>
              <a:t>.</a:t>
            </a:r>
          </a:p>
          <a:p>
            <a:pPr marL="228572" indent="-228572" defTabSz="914287">
              <a:buFont typeface="+mj-lt"/>
              <a:buAutoNum type="arabicPeriod"/>
              <a:defRPr/>
            </a:pPr>
            <a:r>
              <a:rPr lang="en-US" dirty="0"/>
              <a:t>Also in the </a:t>
            </a:r>
            <a:r>
              <a:rPr lang="en-US" b="1" dirty="0"/>
              <a:t>Format Shape </a:t>
            </a:r>
            <a:r>
              <a:rPr lang="en-US" dirty="0"/>
              <a:t>dialog box, click </a:t>
            </a:r>
            <a:r>
              <a:rPr lang="en-US" b="1" dirty="0"/>
              <a:t>3-D Format</a:t>
            </a:r>
            <a:r>
              <a:rPr lang="en-US" dirty="0"/>
              <a:t> in the left pane, and then do the following in the </a:t>
            </a:r>
            <a:r>
              <a:rPr lang="en-US" b="1" dirty="0"/>
              <a:t>3-D Format </a:t>
            </a:r>
            <a:r>
              <a:rPr lang="en-US" dirty="0"/>
              <a:t>pane:</a:t>
            </a:r>
          </a:p>
          <a:p>
            <a:pPr marL="685715" lvl="1" indent="-228572" defTabSz="914287">
              <a:buFont typeface="Arial" pitchFamily="34" charset="0"/>
              <a:buChar char="•"/>
              <a:defRPr/>
            </a:pPr>
            <a:r>
              <a:rPr lang="en-US" dirty="0"/>
              <a:t>Under </a:t>
            </a:r>
            <a:r>
              <a:rPr lang="en-US" b="1" dirty="0"/>
              <a:t>Bevel</a:t>
            </a:r>
            <a:r>
              <a:rPr lang="en-US" dirty="0"/>
              <a:t>, click the button next to </a:t>
            </a:r>
            <a:r>
              <a:rPr lang="en-US" b="1" dirty="0"/>
              <a:t>Top</a:t>
            </a:r>
            <a:r>
              <a:rPr lang="en-US" dirty="0"/>
              <a:t>, and then under </a:t>
            </a:r>
            <a:r>
              <a:rPr lang="en-US" b="1" dirty="0"/>
              <a:t>Bevel</a:t>
            </a:r>
            <a:r>
              <a:rPr lang="en-US" dirty="0"/>
              <a:t> click </a:t>
            </a:r>
            <a:r>
              <a:rPr lang="en-US" b="1" dirty="0"/>
              <a:t>Art Deco</a:t>
            </a:r>
            <a:r>
              <a:rPr lang="en-US" dirty="0"/>
              <a:t> (third row, fourth option from the left). Next to </a:t>
            </a:r>
            <a:r>
              <a:rPr lang="en-US" b="1" dirty="0"/>
              <a:t>Top</a:t>
            </a:r>
            <a:r>
              <a:rPr lang="en-US" dirty="0"/>
              <a:t>, in the </a:t>
            </a:r>
            <a:r>
              <a:rPr lang="en-US" b="1" dirty="0"/>
              <a:t>Width</a:t>
            </a:r>
            <a:r>
              <a:rPr lang="en-US" dirty="0"/>
              <a:t> box, enter </a:t>
            </a:r>
            <a:r>
              <a:rPr lang="en-US" b="1" dirty="0"/>
              <a:t>5 pt</a:t>
            </a:r>
            <a:r>
              <a:rPr lang="en-US" dirty="0"/>
              <a:t>, and in the </a:t>
            </a:r>
            <a:r>
              <a:rPr lang="en-US" b="1" dirty="0"/>
              <a:t>Height</a:t>
            </a:r>
            <a:r>
              <a:rPr lang="en-US" dirty="0"/>
              <a:t> box, enter </a:t>
            </a:r>
            <a:r>
              <a:rPr lang="en-US" b="1" dirty="0"/>
              <a:t>5 pt</a:t>
            </a:r>
            <a:r>
              <a:rPr lang="en-US" dirty="0"/>
              <a:t>.</a:t>
            </a:r>
          </a:p>
          <a:p>
            <a:pPr marL="685715" lvl="1" indent="-228572">
              <a:buFont typeface="Arial" pitchFamily="34" charset="0"/>
              <a:buChar char="•"/>
            </a:pPr>
            <a:r>
              <a:rPr lang="en-US" dirty="0"/>
              <a:t>Under </a:t>
            </a:r>
            <a:r>
              <a:rPr lang="en-US" b="1" dirty="0"/>
              <a:t>Contour</a:t>
            </a:r>
            <a:r>
              <a:rPr lang="en-US" dirty="0"/>
              <a:t>, click the button next to </a:t>
            </a:r>
            <a:r>
              <a:rPr lang="en-US" b="1" dirty="0"/>
              <a:t>Color</a:t>
            </a:r>
            <a:r>
              <a:rPr lang="en-US" dirty="0"/>
              <a:t>, and then under </a:t>
            </a:r>
            <a:r>
              <a:rPr lang="en-US" b="1" dirty="0"/>
              <a:t>Theme Colors </a:t>
            </a:r>
            <a:r>
              <a:rPr lang="en-US" dirty="0"/>
              <a:t>click </a:t>
            </a:r>
            <a:r>
              <a:rPr lang="en-US" b="1" dirty="0"/>
              <a:t>White, Background 1 </a:t>
            </a:r>
            <a:r>
              <a:rPr lang="en-US" dirty="0"/>
              <a:t>(first row, first option from the left). In the </a:t>
            </a:r>
            <a:r>
              <a:rPr lang="en-US" b="1" dirty="0"/>
              <a:t>Size</a:t>
            </a:r>
            <a:r>
              <a:rPr lang="en-US" dirty="0"/>
              <a:t> box, enter </a:t>
            </a:r>
            <a:r>
              <a:rPr lang="en-US" b="1" dirty="0"/>
              <a:t>3.5 pt</a:t>
            </a:r>
            <a:r>
              <a:rPr lang="en-US" dirty="0"/>
              <a:t>.</a:t>
            </a:r>
          </a:p>
          <a:p>
            <a:pPr marL="685715" lvl="1" indent="-228572" defTabSz="914287">
              <a:buFont typeface="Arial" pitchFamily="34" charset="0"/>
              <a:buChar char="•"/>
              <a:defRPr/>
            </a:pPr>
            <a:r>
              <a:rPr lang="en-US" dirty="0"/>
              <a:t>Under </a:t>
            </a:r>
            <a:r>
              <a:rPr lang="en-US" b="1" dirty="0"/>
              <a:t>Surface</a:t>
            </a:r>
            <a:r>
              <a:rPr lang="en-US" dirty="0"/>
              <a:t>, click the button next to </a:t>
            </a:r>
            <a:r>
              <a:rPr lang="en-US" b="1" dirty="0"/>
              <a:t>Material</a:t>
            </a:r>
            <a:r>
              <a:rPr lang="en-US" dirty="0"/>
              <a:t>, and then under </a:t>
            </a:r>
            <a:r>
              <a:rPr lang="en-US" b="1" dirty="0"/>
              <a:t>Standard</a:t>
            </a:r>
            <a:r>
              <a:rPr lang="en-US" dirty="0"/>
              <a:t> click </a:t>
            </a:r>
            <a:r>
              <a:rPr lang="en-US" b="1" dirty="0"/>
              <a:t>Matte </a:t>
            </a:r>
            <a:r>
              <a:rPr lang="en-US" dirty="0"/>
              <a:t>(first row, first option from the left). Click the button next to </a:t>
            </a:r>
            <a:r>
              <a:rPr lang="en-US" b="1" dirty="0"/>
              <a:t>Lighting</a:t>
            </a:r>
            <a:r>
              <a:rPr lang="en-US" dirty="0"/>
              <a:t>, and then under </a:t>
            </a:r>
            <a:r>
              <a:rPr lang="en-US" b="1" dirty="0"/>
              <a:t>Neutral</a:t>
            </a:r>
            <a:r>
              <a:rPr lang="en-US" dirty="0"/>
              <a:t> click </a:t>
            </a:r>
            <a:r>
              <a:rPr lang="en-US" b="1" dirty="0"/>
              <a:t>Soft </a:t>
            </a:r>
            <a:r>
              <a:rPr lang="en-US" dirty="0"/>
              <a:t>(first row, third option from the left).</a:t>
            </a:r>
          </a:p>
          <a:p>
            <a:pPr marL="228572" indent="-228572" defTabSz="914287">
              <a:buFont typeface="+mj-lt"/>
              <a:buAutoNum type="arabicPeriod"/>
              <a:defRPr/>
            </a:pPr>
            <a:r>
              <a:rPr lang="en-US" dirty="0"/>
              <a:t>On the slide, select the oval. Under </a:t>
            </a:r>
            <a:r>
              <a:rPr lang="en-US" b="1" dirty="0"/>
              <a:t>Drawing Tools</a:t>
            </a:r>
            <a:r>
              <a:rPr lang="en-US" dirty="0"/>
              <a:t>, on the </a:t>
            </a:r>
            <a:r>
              <a:rPr lang="en-US" b="1" dirty="0"/>
              <a:t>Format</a:t>
            </a:r>
            <a:r>
              <a:rPr lang="en-US" dirty="0"/>
              <a:t> tab, in the bottom right corner of the </a:t>
            </a:r>
            <a:r>
              <a:rPr lang="en-US" b="1" dirty="0"/>
              <a:t>Size </a:t>
            </a:r>
            <a:r>
              <a:rPr lang="en-US" dirty="0"/>
              <a:t>group, click the </a:t>
            </a:r>
            <a:r>
              <a:rPr lang="en-US" b="1" dirty="0"/>
              <a:t>Size and Position </a:t>
            </a:r>
            <a:r>
              <a:rPr lang="en-US" dirty="0"/>
              <a:t>dialog box launcher. In the </a:t>
            </a:r>
            <a:r>
              <a:rPr lang="en-US" b="1" dirty="0"/>
              <a:t>Format Shape </a:t>
            </a:r>
            <a:r>
              <a:rPr lang="en-US" dirty="0"/>
              <a:t>dialog box, click </a:t>
            </a:r>
            <a:r>
              <a:rPr lang="en-US" b="1" dirty="0"/>
              <a:t>Position</a:t>
            </a:r>
            <a:r>
              <a:rPr lang="en-US" dirty="0"/>
              <a:t> in the left pane, and in the </a:t>
            </a:r>
            <a:r>
              <a:rPr lang="en-US" b="1" dirty="0"/>
              <a:t>Position</a:t>
            </a:r>
            <a:r>
              <a:rPr lang="en-US" dirty="0"/>
              <a:t> pane, do the following to position the third and fourth ovals:</a:t>
            </a:r>
          </a:p>
          <a:p>
            <a:pPr marL="685715" lvl="1" indent="-228572" defTabSz="914287">
              <a:buFont typeface="Arial" pitchFamily="34" charset="0"/>
              <a:buChar char="•"/>
              <a:defRPr/>
            </a:pPr>
            <a:r>
              <a:rPr lang="en-US" dirty="0"/>
              <a:t>In the </a:t>
            </a:r>
            <a:r>
              <a:rPr lang="en-US" b="1" dirty="0"/>
              <a:t>Horizontal</a:t>
            </a:r>
            <a:r>
              <a:rPr lang="en-US" dirty="0"/>
              <a:t> box, enter </a:t>
            </a:r>
            <a:r>
              <a:rPr lang="en-US" b="1" dirty="0"/>
              <a:t>2.98”</a:t>
            </a:r>
            <a:r>
              <a:rPr lang="en-US" dirty="0"/>
              <a:t>.</a:t>
            </a:r>
          </a:p>
          <a:p>
            <a:pPr marL="685715" lvl="1" indent="-228572" defTabSz="914287">
              <a:buFont typeface="Arial" pitchFamily="34" charset="0"/>
              <a:buChar char="•"/>
              <a:defRPr/>
            </a:pPr>
            <a:r>
              <a:rPr lang="en-US" dirty="0"/>
              <a:t>In the </a:t>
            </a:r>
            <a:r>
              <a:rPr lang="en-US" b="1" dirty="0"/>
              <a:t>Vertical</a:t>
            </a:r>
            <a:r>
              <a:rPr lang="en-US" dirty="0"/>
              <a:t> box, enter </a:t>
            </a:r>
            <a:r>
              <a:rPr lang="en-US" b="1" dirty="0"/>
              <a:t>1.5”</a:t>
            </a:r>
            <a:r>
              <a:rPr lang="en-US" dirty="0"/>
              <a:t>.</a:t>
            </a:r>
          </a:p>
          <a:p>
            <a:pPr marL="228572" indent="-228572" defTabSz="914287">
              <a:buFont typeface="+mj-lt"/>
              <a:buAutoNum type="arabicPeriod"/>
              <a:defRPr/>
            </a:pPr>
            <a:r>
              <a:rPr lang="en-US" dirty="0"/>
              <a:t>Select the oval. On the </a:t>
            </a:r>
            <a:r>
              <a:rPr lang="en-US" b="1" dirty="0"/>
              <a:t>Home</a:t>
            </a:r>
            <a:r>
              <a:rPr lang="en-US" dirty="0"/>
              <a:t> tab, in the </a:t>
            </a:r>
            <a:r>
              <a:rPr lang="en-US" b="1" dirty="0"/>
              <a:t>Clipboard</a:t>
            </a:r>
            <a:r>
              <a:rPr lang="en-US" dirty="0"/>
              <a:t> group, click the arrow under </a:t>
            </a:r>
            <a:r>
              <a:rPr lang="en-US" b="1" dirty="0"/>
              <a:t>Paste</a:t>
            </a:r>
            <a:r>
              <a:rPr lang="en-US" dirty="0"/>
              <a:t>, and then click </a:t>
            </a:r>
            <a:r>
              <a:rPr lang="en-US" b="1" dirty="0"/>
              <a:t>Duplicate</a:t>
            </a:r>
            <a:r>
              <a:rPr lang="en-US" dirty="0"/>
              <a:t>.</a:t>
            </a:r>
          </a:p>
          <a:p>
            <a:pPr marL="228572" indent="-228572" defTabSz="914287">
              <a:buFont typeface="+mj-lt"/>
              <a:buAutoNum type="arabicPeriod"/>
              <a:defRPr/>
            </a:pPr>
            <a:r>
              <a:rPr lang="en-US" dirty="0"/>
              <a:t>Select the duplicate oval. Under </a:t>
            </a:r>
            <a:r>
              <a:rPr lang="en-US" b="1" dirty="0"/>
              <a:t>Drawing Tools</a:t>
            </a:r>
            <a:r>
              <a:rPr lang="en-US" dirty="0"/>
              <a:t>, on the </a:t>
            </a:r>
            <a:r>
              <a:rPr lang="en-US" b="1" dirty="0"/>
              <a:t>Format</a:t>
            </a:r>
            <a:r>
              <a:rPr lang="en-US" dirty="0"/>
              <a:t> tab, in the bottom right corner of the </a:t>
            </a:r>
            <a:r>
              <a:rPr lang="en-US" b="1" dirty="0"/>
              <a:t>Size </a:t>
            </a:r>
            <a:r>
              <a:rPr lang="en-US" dirty="0"/>
              <a:t>group, click the </a:t>
            </a:r>
            <a:r>
              <a:rPr lang="en-US" b="1" dirty="0"/>
              <a:t>Size and Position </a:t>
            </a:r>
            <a:r>
              <a:rPr lang="en-US" dirty="0"/>
              <a:t>dialog box launcher. In the </a:t>
            </a:r>
            <a:r>
              <a:rPr lang="en-US" b="1" dirty="0"/>
              <a:t>Format Shape </a:t>
            </a:r>
            <a:r>
              <a:rPr lang="en-US" dirty="0"/>
              <a:t>dialog box, click </a:t>
            </a:r>
            <a:r>
              <a:rPr lang="en-US" b="1" dirty="0"/>
              <a:t>Position</a:t>
            </a:r>
            <a:r>
              <a:rPr lang="en-US" dirty="0"/>
              <a:t> in the left pane, and in the </a:t>
            </a:r>
            <a:r>
              <a:rPr lang="en-US" b="1" dirty="0"/>
              <a:t>Position</a:t>
            </a:r>
            <a:r>
              <a:rPr lang="en-US" dirty="0"/>
              <a:t> pane, do the following to position the third and fourth ovals:</a:t>
            </a:r>
          </a:p>
          <a:p>
            <a:pPr marL="685715" lvl="1" indent="-228572" defTabSz="914287">
              <a:buFont typeface="Arial" pitchFamily="34" charset="0"/>
              <a:buChar char="•"/>
              <a:defRPr/>
            </a:pPr>
            <a:r>
              <a:rPr lang="en-US" dirty="0"/>
              <a:t>In the </a:t>
            </a:r>
            <a:r>
              <a:rPr lang="en-US" b="1" dirty="0"/>
              <a:t>Horizontal</a:t>
            </a:r>
            <a:r>
              <a:rPr lang="en-US" dirty="0"/>
              <a:t> box, enter </a:t>
            </a:r>
            <a:r>
              <a:rPr lang="en-US" b="1" dirty="0"/>
              <a:t>3.52”</a:t>
            </a:r>
            <a:r>
              <a:rPr lang="en-US" dirty="0"/>
              <a:t>.</a:t>
            </a:r>
          </a:p>
          <a:p>
            <a:pPr marL="685715" lvl="1" indent="-228572" defTabSz="914287">
              <a:buFont typeface="Arial" pitchFamily="34" charset="0"/>
              <a:buChar char="•"/>
              <a:defRPr/>
            </a:pPr>
            <a:r>
              <a:rPr lang="en-US" dirty="0"/>
              <a:t>In the </a:t>
            </a:r>
            <a:r>
              <a:rPr lang="en-US" b="1" dirty="0"/>
              <a:t>Vertical</a:t>
            </a:r>
            <a:r>
              <a:rPr lang="en-US" dirty="0"/>
              <a:t> box, enter </a:t>
            </a:r>
            <a:r>
              <a:rPr lang="en-US" b="1" dirty="0"/>
              <a:t>2.98”</a:t>
            </a:r>
            <a:r>
              <a:rPr lang="en-US" dirty="0"/>
              <a:t>. </a:t>
            </a:r>
          </a:p>
          <a:p>
            <a:pPr marL="228572" indent="-228572" defTabSz="914287">
              <a:buFont typeface="+mj-lt"/>
              <a:buAutoNum type="arabicPeriod"/>
              <a:defRPr/>
            </a:pPr>
            <a:r>
              <a:rPr lang="en-US" dirty="0"/>
              <a:t>Repeat step 9 two more times, for a total of four ovals. Under </a:t>
            </a:r>
            <a:r>
              <a:rPr lang="en-US" b="1" dirty="0"/>
              <a:t>Drawing Tools</a:t>
            </a:r>
            <a:r>
              <a:rPr lang="en-US" dirty="0"/>
              <a:t>, on the </a:t>
            </a:r>
            <a:r>
              <a:rPr lang="en-US" b="1" dirty="0"/>
              <a:t>Format</a:t>
            </a:r>
            <a:r>
              <a:rPr lang="en-US" dirty="0"/>
              <a:t> tab, in the bottom right corner of the </a:t>
            </a:r>
            <a:r>
              <a:rPr lang="en-US" b="1" dirty="0"/>
              <a:t>Size </a:t>
            </a:r>
            <a:r>
              <a:rPr lang="en-US" dirty="0"/>
              <a:t>group, click the </a:t>
            </a:r>
            <a:r>
              <a:rPr lang="en-US" b="1" dirty="0"/>
              <a:t>Size and Position </a:t>
            </a:r>
            <a:r>
              <a:rPr lang="en-US" dirty="0"/>
              <a:t>dialog box launcher. In the </a:t>
            </a:r>
            <a:r>
              <a:rPr lang="en-US" b="1" dirty="0"/>
              <a:t>Format Shape </a:t>
            </a:r>
            <a:r>
              <a:rPr lang="en-US" dirty="0"/>
              <a:t>dialog box, click </a:t>
            </a:r>
            <a:r>
              <a:rPr lang="en-US" b="1" dirty="0"/>
              <a:t>Position</a:t>
            </a:r>
            <a:r>
              <a:rPr lang="en-US" dirty="0"/>
              <a:t> in the left pane, and in the </a:t>
            </a:r>
            <a:r>
              <a:rPr lang="en-US" b="1" dirty="0"/>
              <a:t>Position</a:t>
            </a:r>
            <a:r>
              <a:rPr lang="en-US" dirty="0"/>
              <a:t> pane, do the following to position the third and fourth ovals:</a:t>
            </a:r>
          </a:p>
          <a:p>
            <a:pPr marL="685715" lvl="1" indent="-228572" defTabSz="914287">
              <a:buFont typeface="Arial" pitchFamily="34" charset="0"/>
              <a:buChar char="•"/>
              <a:defRPr/>
            </a:pPr>
            <a:r>
              <a:rPr lang="en-US" dirty="0"/>
              <a:t>Select the third oval on the slide, and then enter </a:t>
            </a:r>
            <a:r>
              <a:rPr lang="en-US" b="1" dirty="0"/>
              <a:t>3.52” </a:t>
            </a:r>
            <a:r>
              <a:rPr lang="en-US" dirty="0"/>
              <a:t>in the </a:t>
            </a:r>
            <a:r>
              <a:rPr lang="en-US" b="1" dirty="0"/>
              <a:t>Horizontal</a:t>
            </a:r>
            <a:r>
              <a:rPr lang="en-US" dirty="0"/>
              <a:t> box and </a:t>
            </a:r>
            <a:r>
              <a:rPr lang="en-US" b="1" dirty="0"/>
              <a:t>4.27” </a:t>
            </a:r>
            <a:r>
              <a:rPr lang="en-US" dirty="0"/>
              <a:t>in the</a:t>
            </a:r>
            <a:r>
              <a:rPr lang="en-US" b="1" dirty="0"/>
              <a:t> Vertical </a:t>
            </a:r>
            <a:r>
              <a:rPr lang="en-US" dirty="0"/>
              <a:t>box.</a:t>
            </a:r>
          </a:p>
          <a:p>
            <a:pPr marL="685715" lvl="1" indent="-228572" defTabSz="914287">
              <a:buFont typeface="Arial" pitchFamily="34" charset="0"/>
              <a:buChar char="•"/>
              <a:defRPr/>
            </a:pPr>
            <a:r>
              <a:rPr lang="en-US" dirty="0"/>
              <a:t>Select the fourth oval on the slide, and then enter </a:t>
            </a:r>
            <a:r>
              <a:rPr lang="en-US" b="1" dirty="0"/>
              <a:t>2.99” </a:t>
            </a:r>
            <a:r>
              <a:rPr lang="en-US" dirty="0"/>
              <a:t>in the </a:t>
            </a:r>
            <a:r>
              <a:rPr lang="en-US" b="1" dirty="0"/>
              <a:t>Horizontal</a:t>
            </a:r>
            <a:r>
              <a:rPr lang="en-US" dirty="0"/>
              <a:t> box and </a:t>
            </a:r>
            <a:r>
              <a:rPr lang="en-US" b="1" dirty="0"/>
              <a:t>5.66” </a:t>
            </a:r>
            <a:r>
              <a:rPr lang="en-US" dirty="0"/>
              <a:t>in the</a:t>
            </a:r>
            <a:r>
              <a:rPr lang="en-US" b="1" dirty="0"/>
              <a:t> Vertical </a:t>
            </a:r>
            <a:r>
              <a:rPr lang="en-US" dirty="0"/>
              <a:t>box.</a:t>
            </a:r>
          </a:p>
          <a:p>
            <a:pPr marL="228572" indent="-228572" defTabSz="914287">
              <a:buFont typeface="+mj-lt"/>
              <a:buAutoNum type="arabicPeriod"/>
              <a:defRPr/>
            </a:pPr>
            <a:endParaRPr lang="en-US" dirty="0"/>
          </a:p>
          <a:p>
            <a:pPr marL="228572" indent="-228572" defTabSz="914287">
              <a:buFont typeface="+mj-lt"/>
              <a:buAutoNum type="arabicPeriod"/>
              <a:defRPr/>
            </a:pPr>
            <a:endParaRPr lang="en-US" dirty="0"/>
          </a:p>
          <a:p>
            <a:pPr marL="228572" indent="-228572" defTabSz="914287">
              <a:defRPr/>
            </a:pPr>
            <a:r>
              <a:rPr lang="en-US" dirty="0"/>
              <a:t>To reproduce the text on this slide, do the following:</a:t>
            </a:r>
          </a:p>
          <a:p>
            <a:pPr marL="228572" indent="-228572" defTabSz="914287">
              <a:buFont typeface="+mj-lt"/>
              <a:buAutoNum type="arabicPeriod"/>
              <a:defRPr/>
            </a:pPr>
            <a:r>
              <a:rPr lang="en-US" dirty="0"/>
              <a:t>On the </a:t>
            </a:r>
            <a:r>
              <a:rPr lang="en-US" b="1" dirty="0"/>
              <a:t>Insert</a:t>
            </a:r>
            <a:r>
              <a:rPr lang="en-US" dirty="0"/>
              <a:t> tab, in the </a:t>
            </a:r>
            <a:r>
              <a:rPr lang="en-US" b="1" dirty="0"/>
              <a:t>Text</a:t>
            </a:r>
            <a:r>
              <a:rPr lang="en-US" dirty="0"/>
              <a:t> group, click </a:t>
            </a:r>
            <a:r>
              <a:rPr lang="en-US" b="1" dirty="0"/>
              <a:t>Text Box</a:t>
            </a:r>
            <a:r>
              <a:rPr lang="en-US" dirty="0"/>
              <a:t>, and then on the slide, drag to draw the text box. </a:t>
            </a:r>
          </a:p>
          <a:p>
            <a:pPr marL="228572" indent="-228572" defTabSz="914287">
              <a:buFont typeface="+mj-lt"/>
              <a:buAutoNum type="arabicPeriod"/>
              <a:defRPr/>
            </a:pPr>
            <a:r>
              <a:rPr lang="en-US" dirty="0"/>
              <a:t>Enter text in the text box and select the text. On the </a:t>
            </a:r>
            <a:r>
              <a:rPr lang="en-US" b="1" dirty="0"/>
              <a:t>Home</a:t>
            </a:r>
            <a:r>
              <a:rPr lang="en-US" dirty="0"/>
              <a:t> tab, in the </a:t>
            </a:r>
            <a:r>
              <a:rPr lang="en-US" b="1" dirty="0"/>
              <a:t>Font</a:t>
            </a:r>
            <a:r>
              <a:rPr lang="en-US" dirty="0"/>
              <a:t> group, do the following: </a:t>
            </a:r>
          </a:p>
          <a:p>
            <a:pPr marL="685715" lvl="1" indent="-228572" defTabSz="914287">
              <a:buFont typeface="Arial" pitchFamily="34" charset="0"/>
              <a:buChar char="•"/>
              <a:defRPr/>
            </a:pPr>
            <a:r>
              <a:rPr lang="en-US" dirty="0"/>
              <a:t>In the </a:t>
            </a:r>
            <a:r>
              <a:rPr lang="en-US" b="1" dirty="0"/>
              <a:t>Font </a:t>
            </a:r>
            <a:r>
              <a:rPr lang="en-US" dirty="0"/>
              <a:t>list, select </a:t>
            </a:r>
            <a:r>
              <a:rPr lang="en-US" b="1" dirty="0"/>
              <a:t>Corbel</a:t>
            </a:r>
            <a:r>
              <a:rPr lang="en-US" dirty="0"/>
              <a:t>.</a:t>
            </a:r>
          </a:p>
          <a:p>
            <a:pPr marL="685715" lvl="1" indent="-228572" defTabSz="914287">
              <a:buFont typeface="Arial" pitchFamily="34" charset="0"/>
              <a:buChar char="•"/>
              <a:defRPr/>
            </a:pPr>
            <a:r>
              <a:rPr lang="en-US" dirty="0"/>
              <a:t>In the </a:t>
            </a:r>
            <a:r>
              <a:rPr lang="en-US" b="1" dirty="0"/>
              <a:t>Font Size </a:t>
            </a:r>
            <a:r>
              <a:rPr lang="en-US" dirty="0"/>
              <a:t>list, select </a:t>
            </a:r>
            <a:r>
              <a:rPr lang="en-US" b="1" dirty="0"/>
              <a:t>22</a:t>
            </a:r>
            <a:r>
              <a:rPr lang="en-US" dirty="0"/>
              <a:t>.</a:t>
            </a:r>
            <a:r>
              <a:rPr lang="en-US" b="1" dirty="0"/>
              <a:t> </a:t>
            </a:r>
            <a:endParaRPr lang="en-US" dirty="0"/>
          </a:p>
          <a:p>
            <a:pPr marL="685715" lvl="1" indent="-228572" defTabSz="914287">
              <a:buFont typeface="Arial" pitchFamily="34" charset="0"/>
              <a:buChar char="•"/>
              <a:defRPr/>
            </a:pPr>
            <a:r>
              <a:rPr lang="en-US" dirty="0"/>
              <a:t>Click the arrow next to </a:t>
            </a:r>
            <a:r>
              <a:rPr lang="en-US" b="1" dirty="0"/>
              <a:t>Font Color</a:t>
            </a:r>
            <a:r>
              <a:rPr lang="en-US" dirty="0"/>
              <a:t>, and then under </a:t>
            </a:r>
            <a:r>
              <a:rPr lang="en-US" b="1" dirty="0"/>
              <a:t>Theme Colors</a:t>
            </a:r>
            <a:r>
              <a:rPr lang="en-US" dirty="0"/>
              <a:t> click </a:t>
            </a:r>
            <a:r>
              <a:rPr lang="en-US" b="1" dirty="0"/>
              <a:t>White, Background 1, Darker 50% </a:t>
            </a:r>
            <a:r>
              <a:rPr lang="en-US" dirty="0"/>
              <a:t>(sixth row, first option from the left).</a:t>
            </a:r>
          </a:p>
          <a:p>
            <a:pPr marL="228572" indent="-228572" defTabSz="914287">
              <a:buFont typeface="+mj-lt"/>
              <a:buAutoNum type="arabicPeriod"/>
              <a:defRPr/>
            </a:pPr>
            <a:r>
              <a:rPr lang="en-US" dirty="0"/>
              <a:t>On the </a:t>
            </a:r>
            <a:r>
              <a:rPr lang="en-US" b="1" dirty="0"/>
              <a:t>Home</a:t>
            </a:r>
            <a:r>
              <a:rPr lang="en-US" dirty="0"/>
              <a:t> tab, in the </a:t>
            </a:r>
            <a:r>
              <a:rPr lang="en-US" b="1" dirty="0"/>
              <a:t>Paragraph</a:t>
            </a:r>
            <a:r>
              <a:rPr lang="en-US" dirty="0"/>
              <a:t> group, click </a:t>
            </a:r>
            <a:r>
              <a:rPr lang="en-US" b="1" dirty="0"/>
              <a:t>Align Text Left </a:t>
            </a:r>
            <a:r>
              <a:rPr lang="en-US" dirty="0"/>
              <a:t>to align the text left in the text box.</a:t>
            </a:r>
          </a:p>
          <a:p>
            <a:pPr marL="228572" indent="-228572" defTabSz="914287">
              <a:buFont typeface="+mj-lt"/>
              <a:buAutoNum type="arabicPeriod"/>
              <a:defRPr/>
            </a:pPr>
            <a:r>
              <a:rPr lang="en-US" dirty="0"/>
              <a:t>On the slide, drag the text box to the right of the first oval.</a:t>
            </a:r>
          </a:p>
          <a:p>
            <a:pPr marL="228572" indent="-228572" defTabSz="914287">
              <a:buFont typeface="+mj-lt"/>
              <a:buAutoNum type="arabicPeriod"/>
              <a:defRPr/>
            </a:pPr>
            <a:r>
              <a:rPr lang="en-US" dirty="0"/>
              <a:t>Select the text box. 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 </a:t>
            </a:r>
          </a:p>
          <a:p>
            <a:pPr marL="228572" indent="-228572" defTabSz="914287">
              <a:buFont typeface="+mj-lt"/>
              <a:buAutoNum type="arabicPeriod"/>
              <a:defRPr/>
            </a:pPr>
            <a:r>
              <a:rPr lang="en-US" dirty="0"/>
              <a:t>Click in the text box and edit the text. </a:t>
            </a:r>
          </a:p>
          <a:p>
            <a:pPr marL="228572" indent="-228572" defTabSz="914287">
              <a:buFont typeface="+mj-lt"/>
              <a:buAutoNum type="arabicPeriod"/>
              <a:defRPr/>
            </a:pPr>
            <a:r>
              <a:rPr lang="en-US" dirty="0"/>
              <a:t>Drag the second text box to the right of the second oval.</a:t>
            </a:r>
          </a:p>
          <a:p>
            <a:pPr marL="228572" indent="-228572" defTabSz="914287">
              <a:buFont typeface="+mj-lt"/>
              <a:buAutoNum type="arabicPeriod"/>
              <a:defRPr/>
            </a:pPr>
            <a:r>
              <a:rPr lang="en-US" dirty="0"/>
              <a:t>Repeat steps 5-7 to create the third and fourth text boxes, dragging them to the right of the third and fourth ovals. </a:t>
            </a:r>
          </a:p>
          <a:p>
            <a:endParaRPr lang="en-US" i="1" dirty="0"/>
          </a:p>
          <a:p>
            <a:endParaRPr lang="en-US" i="1" dirty="0"/>
          </a:p>
          <a:p>
            <a:r>
              <a:rPr lang="en-US" dirty="0"/>
              <a:t>To reproduce the animation effects on this slide, do the following:</a:t>
            </a:r>
          </a:p>
          <a:p>
            <a:pPr marL="228572" indent="-228572" defTabSz="914287">
              <a:buFont typeface="+mj-lt"/>
              <a:buAutoNum type="arabicPeriod"/>
              <a:defRPr/>
            </a:pPr>
            <a:r>
              <a:rPr lang="en-US" dirty="0"/>
              <a:t>On the </a:t>
            </a:r>
            <a:r>
              <a:rPr lang="en-US" b="1" dirty="0"/>
              <a:t>Home</a:t>
            </a:r>
            <a:r>
              <a:rPr lang="en-US" dirty="0"/>
              <a:t> tab, in the </a:t>
            </a:r>
            <a:r>
              <a:rPr lang="en-US" b="1" dirty="0"/>
              <a:t>Editing</a:t>
            </a:r>
            <a:r>
              <a:rPr lang="en-US" dirty="0"/>
              <a:t> group, click </a:t>
            </a:r>
            <a:r>
              <a:rPr lang="en-US" b="1" dirty="0"/>
              <a:t>Select</a:t>
            </a:r>
            <a:r>
              <a:rPr lang="en-US" dirty="0"/>
              <a:t>, and then click </a:t>
            </a:r>
            <a:r>
              <a:rPr lang="en-US" b="1" dirty="0"/>
              <a:t>Selection Pane</a:t>
            </a:r>
            <a:r>
              <a:rPr lang="en-US" dirty="0"/>
              <a:t>. </a:t>
            </a:r>
          </a:p>
          <a:p>
            <a:pPr marL="228572" indent="-228572">
              <a:buFont typeface="+mj-lt"/>
              <a:buAutoNum type="arabicPeriod"/>
            </a:pPr>
            <a:r>
              <a:rPr lang="en-US" dirty="0"/>
              <a:t>In the </a:t>
            </a:r>
            <a:r>
              <a:rPr lang="en-US" b="1" dirty="0"/>
              <a:t>Selection and Visibility </a:t>
            </a:r>
            <a:r>
              <a:rPr lang="en-US" dirty="0"/>
              <a:t>task pane, select the rectangle group. </a:t>
            </a:r>
          </a:p>
          <a:p>
            <a:pPr marL="228572" indent="-228572">
              <a:buFont typeface="+mj-lt"/>
              <a:buAutoNum type="arabicPeriod"/>
            </a:pPr>
            <a:r>
              <a:rPr lang="en-US" dirty="0"/>
              <a:t>On the </a:t>
            </a:r>
            <a:r>
              <a:rPr lang="en-US" b="1" dirty="0"/>
              <a:t>Animations</a:t>
            </a:r>
            <a:r>
              <a:rPr lang="en-US" dirty="0"/>
              <a:t> tab, in the </a:t>
            </a:r>
            <a:r>
              <a:rPr lang="en-US" b="1" dirty="0"/>
              <a:t>Advanced Animation </a:t>
            </a:r>
            <a:r>
              <a:rPr lang="en-US" dirty="0"/>
              <a:t>group, click </a:t>
            </a:r>
            <a:r>
              <a:rPr lang="en-US" b="1" dirty="0"/>
              <a:t>Add Animation</a:t>
            </a:r>
            <a:r>
              <a:rPr lang="en-US" dirty="0"/>
              <a:t>, and then under </a:t>
            </a:r>
            <a:r>
              <a:rPr lang="en-US" b="1" dirty="0"/>
              <a:t>Emphasis</a:t>
            </a:r>
            <a:r>
              <a:rPr lang="en-US" dirty="0"/>
              <a:t> click </a:t>
            </a:r>
            <a:r>
              <a:rPr lang="en-US" b="1" dirty="0"/>
              <a:t>Spin</a:t>
            </a:r>
            <a:r>
              <a:rPr lang="en-US" dirty="0"/>
              <a:t>.</a:t>
            </a:r>
          </a:p>
          <a:p>
            <a:pPr marL="228572" indent="-228572">
              <a:buFont typeface="+mj-lt"/>
              <a:buAutoNum type="arabicPeriod"/>
            </a:pPr>
            <a:r>
              <a:rPr lang="en-US" dirty="0"/>
              <a:t>Also on the </a:t>
            </a:r>
            <a:r>
              <a:rPr lang="en-US" b="1" dirty="0"/>
              <a:t>Animations</a:t>
            </a:r>
            <a:r>
              <a:rPr lang="en-US" dirty="0"/>
              <a:t> tab, in the </a:t>
            </a:r>
            <a:r>
              <a:rPr lang="en-US" b="1" dirty="0"/>
              <a:t>Animation</a:t>
            </a:r>
            <a:r>
              <a:rPr lang="en-US" dirty="0"/>
              <a:t> group, click the </a:t>
            </a:r>
            <a:r>
              <a:rPr lang="en-US" b="1" dirty="0"/>
              <a:t>Effect Options </a:t>
            </a:r>
            <a:r>
              <a:rPr lang="en-US" dirty="0"/>
              <a:t>dialog box launcher. In the </a:t>
            </a:r>
            <a:r>
              <a:rPr lang="en-US" b="1" dirty="0"/>
              <a:t>Spin</a:t>
            </a:r>
            <a:r>
              <a:rPr lang="en-US" dirty="0"/>
              <a:t> dialog box, do the following:</a:t>
            </a:r>
          </a:p>
          <a:p>
            <a:pPr marL="685715" lvl="1" indent="-228572">
              <a:buFont typeface="Arial" pitchFamily="34" charset="0"/>
              <a:buChar char="•"/>
            </a:pPr>
            <a:r>
              <a:rPr lang="en-US" dirty="0"/>
              <a:t>On the </a:t>
            </a:r>
            <a:r>
              <a:rPr lang="en-US" b="1" dirty="0"/>
              <a:t>Effects</a:t>
            </a:r>
            <a:r>
              <a:rPr lang="en-US" dirty="0"/>
              <a:t> tab, in the </a:t>
            </a:r>
            <a:r>
              <a:rPr lang="en-US" b="1" dirty="0"/>
              <a:t>Amount </a:t>
            </a:r>
            <a:r>
              <a:rPr lang="en-US" dirty="0"/>
              <a:t>list, in the </a:t>
            </a:r>
            <a:r>
              <a:rPr lang="en-US" b="1" dirty="0"/>
              <a:t>Custom</a:t>
            </a:r>
            <a:r>
              <a:rPr lang="en-US" dirty="0"/>
              <a:t> box, enter </a:t>
            </a:r>
            <a:r>
              <a:rPr lang="en-US" b="1" dirty="0"/>
              <a:t>123</a:t>
            </a:r>
            <a:r>
              <a:rPr lang="en-US" b="1" dirty="0">
                <a:latin typeface="Verdana"/>
                <a:ea typeface="Verdana"/>
                <a:cs typeface="Verdana"/>
              </a:rPr>
              <a:t>°</a:t>
            </a:r>
            <a:r>
              <a:rPr lang="en-US" dirty="0">
                <a:latin typeface="Verdana"/>
                <a:ea typeface="Verdana"/>
                <a:cs typeface="Verdana"/>
              </a:rPr>
              <a:t>,</a:t>
            </a:r>
            <a:r>
              <a:rPr lang="en-US" b="1" dirty="0">
                <a:latin typeface="Verdana"/>
                <a:ea typeface="Verdana"/>
                <a:cs typeface="Verdana"/>
              </a:rPr>
              <a:t> </a:t>
            </a:r>
            <a:r>
              <a:rPr lang="en-US" dirty="0"/>
              <a:t>and then press ENTER. Also in the </a:t>
            </a:r>
            <a:r>
              <a:rPr lang="en-US" b="1" dirty="0"/>
              <a:t>Amount</a:t>
            </a:r>
            <a:r>
              <a:rPr lang="en-US" dirty="0"/>
              <a:t> list, click </a:t>
            </a:r>
            <a:r>
              <a:rPr lang="en-US" b="1" dirty="0"/>
              <a:t>Counterclockwise</a:t>
            </a:r>
            <a:r>
              <a:rPr lang="en-US" dirty="0"/>
              <a:t>.</a:t>
            </a:r>
          </a:p>
          <a:p>
            <a:pPr marL="685715" lvl="1" indent="-228572">
              <a:buFont typeface="Arial" pitchFamily="34" charset="0"/>
              <a:buChar char="•"/>
            </a:pPr>
            <a:r>
              <a:rPr lang="en-US" dirty="0"/>
              <a:t>On the </a:t>
            </a:r>
            <a:r>
              <a:rPr lang="en-US" b="1" dirty="0"/>
              <a:t>Timing</a:t>
            </a:r>
            <a:r>
              <a:rPr lang="en-US" dirty="0"/>
              <a:t> tab, in the </a:t>
            </a:r>
            <a:r>
              <a:rPr lang="en-US" b="1" dirty="0"/>
              <a:t>Duration </a:t>
            </a:r>
            <a:r>
              <a:rPr lang="en-US" dirty="0"/>
              <a:t>box, select </a:t>
            </a:r>
            <a:r>
              <a:rPr lang="en-US" b="1" dirty="0"/>
              <a:t>1.00</a:t>
            </a:r>
            <a:r>
              <a:rPr lang="en-US" dirty="0"/>
              <a:t>. </a:t>
            </a:r>
          </a:p>
          <a:p>
            <a:pPr marL="685715" lvl="3" indent="-228572" defTabSz="914287">
              <a:buFont typeface="Arial" pitchFamily="34" charset="0"/>
              <a:buChar char="•"/>
              <a:defRPr/>
            </a:pPr>
            <a:r>
              <a:rPr lang="en-US" dirty="0"/>
              <a:t>On the </a:t>
            </a:r>
            <a:r>
              <a:rPr lang="en-US" b="1" dirty="0"/>
              <a:t>Timing</a:t>
            </a:r>
            <a:r>
              <a:rPr lang="en-US" dirty="0"/>
              <a:t> tab, in the </a:t>
            </a:r>
            <a:r>
              <a:rPr lang="en-US" b="1" dirty="0"/>
              <a:t>Start</a:t>
            </a:r>
            <a:r>
              <a:rPr lang="en-US" dirty="0"/>
              <a:t> list, select </a:t>
            </a:r>
            <a:r>
              <a:rPr lang="en-US" b="1" dirty="0"/>
              <a:t>With Previous</a:t>
            </a:r>
            <a:r>
              <a:rPr lang="en-US" dirty="0"/>
              <a:t>. </a:t>
            </a:r>
          </a:p>
          <a:p>
            <a:pPr marL="228572" indent="-228572">
              <a:buFont typeface="+mj-lt"/>
              <a:buAutoNum type="arabicPeriod"/>
            </a:pPr>
            <a:r>
              <a:rPr lang="en-US" dirty="0"/>
              <a:t>On the slide, select the first oval. On the </a:t>
            </a:r>
            <a:r>
              <a:rPr lang="en-US" b="1" dirty="0"/>
              <a:t>Animations</a:t>
            </a:r>
            <a:r>
              <a:rPr lang="en-US" dirty="0"/>
              <a:t> tab, in the </a:t>
            </a:r>
            <a:r>
              <a:rPr lang="en-US" b="1" dirty="0"/>
              <a:t>Advanced Animation </a:t>
            </a:r>
            <a:r>
              <a:rPr lang="en-US" dirty="0"/>
              <a:t>group, click </a:t>
            </a:r>
            <a:r>
              <a:rPr lang="en-US" b="1" dirty="0"/>
              <a:t>Add Animation, </a:t>
            </a:r>
            <a:r>
              <a:rPr lang="en-US" dirty="0"/>
              <a:t>and then click </a:t>
            </a:r>
            <a:r>
              <a:rPr lang="en-US" b="1" dirty="0"/>
              <a:t>More Emphasis Effects</a:t>
            </a:r>
            <a:r>
              <a:rPr lang="en-US" dirty="0"/>
              <a:t>. In the </a:t>
            </a:r>
            <a:r>
              <a:rPr lang="en-US" b="1" dirty="0"/>
              <a:t>Add Emphasis Effect </a:t>
            </a:r>
            <a:r>
              <a:rPr lang="en-US" dirty="0"/>
              <a:t>dialog box, under </a:t>
            </a:r>
            <a:r>
              <a:rPr lang="en-US" b="1" dirty="0"/>
              <a:t>Basic</a:t>
            </a:r>
            <a:r>
              <a:rPr lang="en-US" dirty="0"/>
              <a:t>, click </a:t>
            </a:r>
            <a:r>
              <a:rPr lang="en-US" b="1" dirty="0"/>
              <a:t>Fill Color</a:t>
            </a:r>
            <a:r>
              <a:rPr lang="en-US" dirty="0"/>
              <a:t>. </a:t>
            </a:r>
          </a:p>
          <a:p>
            <a:pPr marL="228572" indent="-228572">
              <a:buFont typeface="+mj-lt"/>
              <a:buAutoNum type="arabicPeriod"/>
            </a:pPr>
            <a:r>
              <a:rPr lang="en-US" dirty="0"/>
              <a:t>On the </a:t>
            </a:r>
            <a:r>
              <a:rPr lang="en-US" b="1" dirty="0"/>
              <a:t>Animations</a:t>
            </a:r>
            <a:r>
              <a:rPr lang="en-US" dirty="0"/>
              <a:t> tab, in the </a:t>
            </a:r>
            <a:r>
              <a:rPr lang="en-US" b="1" dirty="0"/>
              <a:t>Animation</a:t>
            </a:r>
            <a:r>
              <a:rPr lang="en-US" dirty="0"/>
              <a:t> group, click the </a:t>
            </a:r>
            <a:r>
              <a:rPr lang="en-US" b="1" dirty="0"/>
              <a:t>Effect Options </a:t>
            </a:r>
            <a:r>
              <a:rPr lang="en-US" dirty="0"/>
              <a:t>dialog box launcher. In </a:t>
            </a:r>
            <a:r>
              <a:rPr lang="en-US" b="1" dirty="0"/>
              <a:t>Fill Color </a:t>
            </a:r>
            <a:r>
              <a:rPr lang="en-US" dirty="0"/>
              <a:t>dialog box, the do the following:</a:t>
            </a:r>
          </a:p>
          <a:p>
            <a:pPr marL="685715" lvl="1" indent="-228572">
              <a:buFont typeface="Arial" pitchFamily="34" charset="0"/>
              <a:buChar char="•"/>
            </a:pPr>
            <a:r>
              <a:rPr lang="en-US" dirty="0"/>
              <a:t>On the </a:t>
            </a:r>
            <a:r>
              <a:rPr lang="en-US" b="1" dirty="0"/>
              <a:t>Effects</a:t>
            </a:r>
            <a:r>
              <a:rPr lang="en-US" dirty="0"/>
              <a:t> tab, in the </a:t>
            </a:r>
            <a:r>
              <a:rPr lang="en-US" b="1" dirty="0"/>
              <a:t>Fill Color </a:t>
            </a:r>
            <a:r>
              <a:rPr lang="en-US" dirty="0"/>
              <a:t>list, click </a:t>
            </a:r>
            <a:r>
              <a:rPr lang="en-US" b="1" dirty="0"/>
              <a:t>More Colors</a:t>
            </a:r>
            <a:r>
              <a:rPr lang="en-US" dirty="0"/>
              <a:t>. In the </a:t>
            </a:r>
            <a:r>
              <a:rPr lang="en-US" b="1" dirty="0"/>
              <a:t>Colors</a:t>
            </a:r>
            <a:r>
              <a:rPr lang="en-US" dirty="0"/>
              <a:t> dialog box, on the </a:t>
            </a:r>
            <a:r>
              <a:rPr lang="en-US" b="1" dirty="0"/>
              <a:t>Custom</a:t>
            </a:r>
            <a:r>
              <a:rPr lang="en-US" dirty="0"/>
              <a:t> tab, enter values for Red:</a:t>
            </a:r>
            <a:r>
              <a:rPr lang="en-US" b="1" dirty="0"/>
              <a:t>130</a:t>
            </a:r>
            <a:r>
              <a:rPr lang="en-US" dirty="0"/>
              <a:t>, Green:</a:t>
            </a:r>
            <a:r>
              <a:rPr lang="en-US" b="1" dirty="0"/>
              <a:t>153</a:t>
            </a:r>
            <a:r>
              <a:rPr lang="en-US" dirty="0"/>
              <a:t>, Blue: </a:t>
            </a:r>
            <a:r>
              <a:rPr lang="en-US" b="1" dirty="0"/>
              <a:t>117</a:t>
            </a:r>
            <a:r>
              <a:rPr lang="en-US" dirty="0"/>
              <a:t>. </a:t>
            </a:r>
          </a:p>
          <a:p>
            <a:pPr marL="685715" lvl="1" indent="-228572">
              <a:buFont typeface="Arial" pitchFamily="34" charset="0"/>
              <a:buChar char="•"/>
            </a:pPr>
            <a:r>
              <a:rPr lang="en-US" dirty="0"/>
              <a:t>On the </a:t>
            </a:r>
            <a:r>
              <a:rPr lang="en-US" b="1" dirty="0"/>
              <a:t>Timing</a:t>
            </a:r>
            <a:r>
              <a:rPr lang="en-US" dirty="0"/>
              <a:t> tab, in the </a:t>
            </a:r>
            <a:r>
              <a:rPr lang="en-US" b="1" dirty="0"/>
              <a:t>Duration </a:t>
            </a:r>
            <a:r>
              <a:rPr lang="en-US" dirty="0"/>
              <a:t>box, , enter </a:t>
            </a:r>
            <a:r>
              <a:rPr lang="en-US" b="1" dirty="0"/>
              <a:t>0.50</a:t>
            </a:r>
            <a:r>
              <a:rPr lang="en-US" dirty="0"/>
              <a:t>.</a:t>
            </a:r>
          </a:p>
          <a:p>
            <a:pPr marL="685715" lvl="3" indent="-228572" defTabSz="914287">
              <a:buFont typeface="Arial" pitchFamily="34" charset="0"/>
              <a:buChar char="•"/>
              <a:defRPr/>
            </a:pPr>
            <a:r>
              <a:rPr lang="en-US" dirty="0"/>
              <a:t>On the </a:t>
            </a:r>
            <a:r>
              <a:rPr lang="en-US" b="1" dirty="0"/>
              <a:t>Timing</a:t>
            </a:r>
            <a:r>
              <a:rPr lang="en-US" dirty="0"/>
              <a:t> tab, in the </a:t>
            </a:r>
            <a:r>
              <a:rPr lang="en-US" b="1" dirty="0"/>
              <a:t>Start</a:t>
            </a:r>
            <a:r>
              <a:rPr lang="en-US" dirty="0"/>
              <a:t> list, select </a:t>
            </a:r>
            <a:r>
              <a:rPr lang="en-US" b="1" dirty="0"/>
              <a:t>After Previous</a:t>
            </a:r>
            <a:r>
              <a:rPr lang="en-US" dirty="0"/>
              <a:t>. </a:t>
            </a:r>
          </a:p>
          <a:p>
            <a:pPr marL="228572" indent="-228572" defTabSz="914287">
              <a:buFont typeface="+mj-lt"/>
              <a:buAutoNum type="arabicPeriod"/>
              <a:defRPr/>
            </a:pPr>
            <a:r>
              <a:rPr lang="en-US" dirty="0"/>
              <a:t>On the slide, select the first text box. On the </a:t>
            </a:r>
            <a:r>
              <a:rPr lang="en-US" b="1" dirty="0"/>
              <a:t>Animations</a:t>
            </a:r>
            <a:r>
              <a:rPr lang="en-US" dirty="0"/>
              <a:t> tab, in the </a:t>
            </a:r>
            <a:r>
              <a:rPr lang="en-US" b="1" dirty="0"/>
              <a:t>Advanced Animation </a:t>
            </a:r>
            <a:r>
              <a:rPr lang="en-US" dirty="0"/>
              <a:t>group, click </a:t>
            </a:r>
            <a:r>
              <a:rPr lang="en-US" b="1" dirty="0"/>
              <a:t>Add Animation</a:t>
            </a:r>
            <a:r>
              <a:rPr lang="en-US" dirty="0"/>
              <a:t>, and then under </a:t>
            </a:r>
            <a:r>
              <a:rPr lang="en-US" b="1" dirty="0"/>
              <a:t>Entrance</a:t>
            </a:r>
            <a:r>
              <a:rPr lang="en-US" dirty="0"/>
              <a:t> click </a:t>
            </a:r>
            <a:r>
              <a:rPr lang="en-US" b="1" dirty="0"/>
              <a:t>Fade</a:t>
            </a:r>
            <a:r>
              <a:rPr lang="en-US" dirty="0"/>
              <a:t>.</a:t>
            </a:r>
          </a:p>
          <a:p>
            <a:pPr marL="228572" indent="-228572" defTabSz="914287">
              <a:buFont typeface="+mj-lt"/>
              <a:buAutoNum type="arabicPeriod"/>
              <a:defRPr/>
            </a:pPr>
            <a:r>
              <a:rPr lang="en-US" dirty="0"/>
              <a:t>Also on the </a:t>
            </a:r>
            <a:r>
              <a:rPr lang="en-US" b="1" dirty="0"/>
              <a:t>Animations</a:t>
            </a:r>
            <a:r>
              <a:rPr lang="en-US" dirty="0"/>
              <a:t> tab, in the </a:t>
            </a:r>
            <a:r>
              <a:rPr lang="en-US" b="1" dirty="0"/>
              <a:t>Timing</a:t>
            </a:r>
            <a:r>
              <a:rPr lang="en-US" dirty="0"/>
              <a:t> group, do the following:</a:t>
            </a:r>
          </a:p>
          <a:p>
            <a:pPr marL="685715" lvl="1" indent="-228572" defTabSz="914287">
              <a:buFont typeface="Arial" pitchFamily="34" charset="0"/>
              <a:buChar char="•"/>
              <a:defRPr/>
            </a:pPr>
            <a:r>
              <a:rPr lang="en-US" dirty="0"/>
              <a:t>In the </a:t>
            </a:r>
            <a:r>
              <a:rPr lang="en-US" b="1" dirty="0"/>
              <a:t>Start</a:t>
            </a:r>
            <a:r>
              <a:rPr lang="en-US" dirty="0"/>
              <a:t> list, select </a:t>
            </a:r>
            <a:r>
              <a:rPr lang="en-US" b="1" dirty="0"/>
              <a:t>With Previous</a:t>
            </a:r>
            <a:r>
              <a:rPr lang="en-US" dirty="0"/>
              <a:t>.</a:t>
            </a:r>
          </a:p>
          <a:p>
            <a:pPr marL="685715" lvl="1" indent="-228572" defTabSz="914287">
              <a:buFont typeface="Arial" pitchFamily="34" charset="0"/>
              <a:buChar char="•"/>
              <a:defRPr/>
            </a:pPr>
            <a:r>
              <a:rPr lang="en-US" dirty="0"/>
              <a:t>In the </a:t>
            </a:r>
            <a:r>
              <a:rPr lang="en-US" b="1" dirty="0"/>
              <a:t>Duration </a:t>
            </a:r>
            <a:r>
              <a:rPr lang="en-US" dirty="0"/>
              <a:t>box, enter </a:t>
            </a:r>
            <a:r>
              <a:rPr lang="en-US" b="1" dirty="0"/>
              <a:t>0.50</a:t>
            </a:r>
            <a:r>
              <a:rPr lang="en-US" dirty="0"/>
              <a:t>. </a:t>
            </a:r>
          </a:p>
          <a:p>
            <a:pPr marL="228572" indent="-228572" defTabSz="914287">
              <a:buFont typeface="+mj-lt"/>
              <a:buAutoNum type="arabicPeriod"/>
              <a:defRPr/>
            </a:pPr>
            <a:r>
              <a:rPr lang="en-US" dirty="0"/>
              <a:t>In the </a:t>
            </a:r>
            <a:r>
              <a:rPr lang="en-US" b="1" dirty="0"/>
              <a:t>Selection and Visibility </a:t>
            </a:r>
            <a:r>
              <a:rPr lang="en-US" dirty="0"/>
              <a:t>task pane, select the rectangle group. On the </a:t>
            </a:r>
            <a:r>
              <a:rPr lang="en-US" b="1" dirty="0"/>
              <a:t>Animations</a:t>
            </a:r>
            <a:r>
              <a:rPr lang="en-US" dirty="0"/>
              <a:t> tab, in the </a:t>
            </a:r>
            <a:r>
              <a:rPr lang="en-US" b="1" dirty="0"/>
              <a:t>Advanced Animation </a:t>
            </a:r>
            <a:r>
              <a:rPr lang="en-US" dirty="0"/>
              <a:t>group, click </a:t>
            </a:r>
            <a:r>
              <a:rPr lang="en-US" b="1" dirty="0"/>
              <a:t>Add Animation</a:t>
            </a:r>
            <a:r>
              <a:rPr lang="en-US" dirty="0"/>
              <a:t>, and then under </a:t>
            </a:r>
            <a:r>
              <a:rPr lang="en-US" b="1" dirty="0"/>
              <a:t>Emphasis</a:t>
            </a:r>
            <a:r>
              <a:rPr lang="en-US" dirty="0"/>
              <a:t> click </a:t>
            </a:r>
            <a:r>
              <a:rPr lang="en-US" b="1" dirty="0"/>
              <a:t>Spin</a:t>
            </a:r>
            <a:r>
              <a:rPr lang="en-US" dirty="0"/>
              <a:t>. </a:t>
            </a:r>
          </a:p>
          <a:p>
            <a:pPr marL="228572" indent="-228572">
              <a:buFont typeface="+mj-lt"/>
              <a:buAutoNum type="arabicPeriod"/>
            </a:pPr>
            <a:r>
              <a:rPr lang="en-US" dirty="0"/>
              <a:t>Also on the </a:t>
            </a:r>
            <a:r>
              <a:rPr lang="en-US" b="1" dirty="0"/>
              <a:t>Animations</a:t>
            </a:r>
            <a:r>
              <a:rPr lang="en-US" dirty="0"/>
              <a:t> tab, in the </a:t>
            </a:r>
            <a:r>
              <a:rPr lang="en-US" b="1" dirty="0"/>
              <a:t>Animation</a:t>
            </a:r>
            <a:r>
              <a:rPr lang="en-US" dirty="0"/>
              <a:t> group, click the </a:t>
            </a:r>
            <a:r>
              <a:rPr lang="en-US" b="1" dirty="0"/>
              <a:t>Effect Options</a:t>
            </a:r>
            <a:r>
              <a:rPr lang="en-US" dirty="0"/>
              <a:t> dialog box launcher. In the </a:t>
            </a:r>
            <a:r>
              <a:rPr lang="en-US" b="1" dirty="0"/>
              <a:t>Spin</a:t>
            </a:r>
            <a:r>
              <a:rPr lang="en-US" dirty="0"/>
              <a:t> dialog box, do the following:</a:t>
            </a:r>
          </a:p>
          <a:p>
            <a:pPr marL="685715" lvl="1" indent="-228572" defTabSz="914287">
              <a:buFont typeface="Arial" pitchFamily="34" charset="0"/>
              <a:buChar char="•"/>
              <a:defRPr/>
            </a:pPr>
            <a:r>
              <a:rPr lang="en-US" dirty="0"/>
              <a:t>On the </a:t>
            </a:r>
            <a:r>
              <a:rPr lang="en-US" b="1" dirty="0"/>
              <a:t>Effects</a:t>
            </a:r>
            <a:r>
              <a:rPr lang="en-US" dirty="0"/>
              <a:t> tab, in the </a:t>
            </a:r>
            <a:r>
              <a:rPr lang="en-US" b="1" dirty="0"/>
              <a:t>Amount </a:t>
            </a:r>
            <a:r>
              <a:rPr lang="en-US" dirty="0"/>
              <a:t>list, in the </a:t>
            </a:r>
            <a:r>
              <a:rPr lang="en-US" b="1" dirty="0"/>
              <a:t>Custom</a:t>
            </a:r>
            <a:r>
              <a:rPr lang="en-US" dirty="0"/>
              <a:t> box, enter </a:t>
            </a:r>
            <a:r>
              <a:rPr lang="en-US" b="1" dirty="0"/>
              <a:t>22</a:t>
            </a:r>
            <a:r>
              <a:rPr lang="en-US" b="1" dirty="0">
                <a:latin typeface="Verdana"/>
                <a:ea typeface="Verdana"/>
                <a:cs typeface="Verdana"/>
              </a:rPr>
              <a:t>°</a:t>
            </a:r>
            <a:r>
              <a:rPr lang="en-US" dirty="0"/>
              <a:t>, and then press ENTER.  Also in the </a:t>
            </a:r>
            <a:r>
              <a:rPr lang="en-US" b="1" dirty="0"/>
              <a:t>Amount</a:t>
            </a:r>
            <a:r>
              <a:rPr lang="en-US" dirty="0"/>
              <a:t> list, click </a:t>
            </a:r>
            <a:r>
              <a:rPr lang="en-US" b="1" dirty="0"/>
              <a:t>Clockwise</a:t>
            </a:r>
            <a:r>
              <a:rPr lang="en-US" dirty="0"/>
              <a:t>. </a:t>
            </a:r>
          </a:p>
          <a:p>
            <a:pPr marL="685715" lvl="1" indent="-228572" defTabSz="914287">
              <a:buFont typeface="Arial" pitchFamily="34" charset="0"/>
              <a:buChar char="•"/>
              <a:defRPr/>
            </a:pPr>
            <a:r>
              <a:rPr lang="en-US" dirty="0"/>
              <a:t>On the </a:t>
            </a:r>
            <a:r>
              <a:rPr lang="en-US" b="1" dirty="0"/>
              <a:t>Timing</a:t>
            </a:r>
            <a:r>
              <a:rPr lang="en-US" dirty="0"/>
              <a:t> tab, in the </a:t>
            </a:r>
            <a:r>
              <a:rPr lang="en-US" b="1" dirty="0"/>
              <a:t>Start</a:t>
            </a:r>
            <a:r>
              <a:rPr lang="en-US" dirty="0"/>
              <a:t> list, select </a:t>
            </a:r>
            <a:r>
              <a:rPr lang="en-US" b="1" dirty="0"/>
              <a:t>On Click</a:t>
            </a:r>
            <a:r>
              <a:rPr lang="en-US" dirty="0"/>
              <a:t>. </a:t>
            </a:r>
          </a:p>
          <a:p>
            <a:pPr marL="685715" lvl="1" indent="-228572" defTabSz="914287">
              <a:buFont typeface="Arial" pitchFamily="34" charset="0"/>
              <a:buChar char="•"/>
              <a:defRPr/>
            </a:pPr>
            <a:r>
              <a:rPr lang="en-US" dirty="0"/>
              <a:t>On the </a:t>
            </a:r>
            <a:r>
              <a:rPr lang="en-US" b="1" dirty="0"/>
              <a:t>Timing</a:t>
            </a:r>
            <a:r>
              <a:rPr lang="en-US" dirty="0"/>
              <a:t> tab, in the </a:t>
            </a:r>
            <a:r>
              <a:rPr lang="en-US" b="1" dirty="0"/>
              <a:t>Duration </a:t>
            </a:r>
            <a:r>
              <a:rPr lang="en-US" dirty="0"/>
              <a:t>box, enter </a:t>
            </a:r>
            <a:r>
              <a:rPr lang="en-US" b="1" dirty="0"/>
              <a:t>0.50</a:t>
            </a:r>
            <a:r>
              <a:rPr lang="en-US" dirty="0"/>
              <a:t>.</a:t>
            </a:r>
          </a:p>
          <a:p>
            <a:pPr marL="228572" indent="-228572">
              <a:buFont typeface="+mj-lt"/>
              <a:buAutoNum type="arabicPeriod"/>
            </a:pPr>
            <a:r>
              <a:rPr lang="en-US" dirty="0"/>
              <a:t>On the slide, select the second oval. On the </a:t>
            </a:r>
            <a:r>
              <a:rPr lang="en-US" b="1" dirty="0"/>
              <a:t>Animations</a:t>
            </a:r>
            <a:r>
              <a:rPr lang="en-US" dirty="0"/>
              <a:t> tab, in the </a:t>
            </a:r>
            <a:r>
              <a:rPr lang="en-US" b="1" dirty="0"/>
              <a:t>Advanced Animation </a:t>
            </a:r>
            <a:r>
              <a:rPr lang="en-US" dirty="0"/>
              <a:t>group, click </a:t>
            </a:r>
            <a:r>
              <a:rPr lang="en-US" b="1" dirty="0"/>
              <a:t>Add</a:t>
            </a:r>
            <a:r>
              <a:rPr lang="en-US" dirty="0"/>
              <a:t> </a:t>
            </a:r>
            <a:r>
              <a:rPr lang="en-US" b="1" dirty="0"/>
              <a:t>Animation</a:t>
            </a:r>
            <a:r>
              <a:rPr lang="en-US" dirty="0"/>
              <a:t>, and then click </a:t>
            </a:r>
            <a:r>
              <a:rPr lang="en-US" b="1" dirty="0"/>
              <a:t>More Emphasis Effects</a:t>
            </a:r>
            <a:r>
              <a:rPr lang="en-US" dirty="0"/>
              <a:t>. In the </a:t>
            </a:r>
            <a:r>
              <a:rPr lang="en-US" b="1" dirty="0"/>
              <a:t>Add Emphasis Effect </a:t>
            </a:r>
            <a:r>
              <a:rPr lang="en-US" dirty="0"/>
              <a:t>dialog box, under </a:t>
            </a:r>
            <a:r>
              <a:rPr lang="en-US" b="1" dirty="0"/>
              <a:t>Basic</a:t>
            </a:r>
            <a:r>
              <a:rPr lang="en-US" dirty="0"/>
              <a:t>, click </a:t>
            </a:r>
            <a:r>
              <a:rPr lang="en-US" b="1" dirty="0"/>
              <a:t>Fill Color</a:t>
            </a:r>
            <a:r>
              <a:rPr lang="en-US" dirty="0"/>
              <a:t>. </a:t>
            </a:r>
          </a:p>
          <a:p>
            <a:pPr marL="228572" indent="-228572">
              <a:buFont typeface="+mj-lt"/>
              <a:buAutoNum type="arabicPeriod"/>
            </a:pPr>
            <a:r>
              <a:rPr lang="en-US" dirty="0"/>
              <a:t>On the </a:t>
            </a:r>
            <a:r>
              <a:rPr lang="en-US" b="1" dirty="0"/>
              <a:t>Animations</a:t>
            </a:r>
            <a:r>
              <a:rPr lang="en-US" dirty="0"/>
              <a:t> tab, in the </a:t>
            </a:r>
            <a:r>
              <a:rPr lang="en-US" b="1" dirty="0"/>
              <a:t>Animation</a:t>
            </a:r>
            <a:r>
              <a:rPr lang="en-US" dirty="0"/>
              <a:t> group, click the </a:t>
            </a:r>
            <a:r>
              <a:rPr lang="en-US" b="1" dirty="0"/>
              <a:t>Effect Options </a:t>
            </a:r>
            <a:r>
              <a:rPr lang="en-US" dirty="0"/>
              <a:t>dialog box launcher. In the </a:t>
            </a:r>
            <a:r>
              <a:rPr lang="en-US" b="1" dirty="0"/>
              <a:t>Fill Color </a:t>
            </a:r>
            <a:r>
              <a:rPr lang="en-US" dirty="0"/>
              <a:t>dialog box, do the following:</a:t>
            </a:r>
          </a:p>
          <a:p>
            <a:pPr marL="685715" lvl="1" indent="-228572">
              <a:buFont typeface="Arial" pitchFamily="34" charset="0"/>
              <a:buChar char="•"/>
            </a:pPr>
            <a:r>
              <a:rPr lang="en-US" dirty="0"/>
              <a:t>On the </a:t>
            </a:r>
            <a:r>
              <a:rPr lang="en-US" b="1" dirty="0"/>
              <a:t>Effects</a:t>
            </a:r>
            <a:r>
              <a:rPr lang="en-US" dirty="0"/>
              <a:t> tab, in the </a:t>
            </a:r>
            <a:r>
              <a:rPr lang="en-US" b="1" dirty="0"/>
              <a:t>Fill Color </a:t>
            </a:r>
            <a:r>
              <a:rPr lang="en-US" dirty="0"/>
              <a:t>list, click </a:t>
            </a:r>
            <a:r>
              <a:rPr lang="en-US" b="1" dirty="0"/>
              <a:t>More Colors</a:t>
            </a:r>
            <a:r>
              <a:rPr lang="en-US" dirty="0"/>
              <a:t>. In the </a:t>
            </a:r>
            <a:r>
              <a:rPr lang="en-US" b="1" dirty="0"/>
              <a:t>Colors</a:t>
            </a:r>
            <a:r>
              <a:rPr lang="en-US" dirty="0"/>
              <a:t> dialog box, on the </a:t>
            </a:r>
            <a:r>
              <a:rPr lang="en-US" b="1" dirty="0"/>
              <a:t>Custom</a:t>
            </a:r>
            <a:r>
              <a:rPr lang="en-US" dirty="0"/>
              <a:t> tab, enter values for Red:</a:t>
            </a:r>
            <a:r>
              <a:rPr lang="en-US" b="1" dirty="0"/>
              <a:t>130</a:t>
            </a:r>
            <a:r>
              <a:rPr lang="en-US" dirty="0"/>
              <a:t>, Green:</a:t>
            </a:r>
            <a:r>
              <a:rPr lang="en-US" b="1" dirty="0"/>
              <a:t>153</a:t>
            </a:r>
            <a:r>
              <a:rPr lang="en-US" dirty="0"/>
              <a:t>, Blue: </a:t>
            </a:r>
            <a:r>
              <a:rPr lang="en-US" b="1" dirty="0"/>
              <a:t>117</a:t>
            </a:r>
            <a:r>
              <a:rPr lang="en-US" dirty="0"/>
              <a:t>. </a:t>
            </a:r>
          </a:p>
          <a:p>
            <a:pPr marL="685715" lvl="1" indent="-228572" defTabSz="914287">
              <a:buFont typeface="Arial" pitchFamily="34" charset="0"/>
              <a:buChar char="•"/>
              <a:defRPr/>
            </a:pPr>
            <a:r>
              <a:rPr lang="en-US" dirty="0"/>
              <a:t>On the </a:t>
            </a:r>
            <a:r>
              <a:rPr lang="en-US" b="1" dirty="0"/>
              <a:t>Timing</a:t>
            </a:r>
            <a:r>
              <a:rPr lang="en-US" dirty="0"/>
              <a:t> tab, in the </a:t>
            </a:r>
            <a:r>
              <a:rPr lang="en-US" b="1" dirty="0"/>
              <a:t>Start</a:t>
            </a:r>
            <a:r>
              <a:rPr lang="en-US" dirty="0"/>
              <a:t> list, select </a:t>
            </a:r>
            <a:r>
              <a:rPr lang="en-US" b="1" dirty="0"/>
              <a:t>After Previous</a:t>
            </a:r>
            <a:r>
              <a:rPr lang="en-US" dirty="0"/>
              <a:t>. </a:t>
            </a:r>
          </a:p>
          <a:p>
            <a:pPr marL="685715" lvl="1" indent="-228572">
              <a:buFont typeface="Arial" pitchFamily="34" charset="0"/>
              <a:buChar char="•"/>
            </a:pPr>
            <a:r>
              <a:rPr lang="en-US" dirty="0"/>
              <a:t>On the </a:t>
            </a:r>
            <a:r>
              <a:rPr lang="en-US" b="1" dirty="0"/>
              <a:t>Timing</a:t>
            </a:r>
            <a:r>
              <a:rPr lang="en-US" dirty="0"/>
              <a:t> tab, in the </a:t>
            </a:r>
            <a:r>
              <a:rPr lang="en-US" b="1" dirty="0"/>
              <a:t>Duration </a:t>
            </a:r>
            <a:r>
              <a:rPr lang="en-US" dirty="0"/>
              <a:t>box, enter </a:t>
            </a:r>
            <a:r>
              <a:rPr lang="en-US" b="1" dirty="0"/>
              <a:t>0.50</a:t>
            </a:r>
            <a:r>
              <a:rPr lang="en-US" dirty="0"/>
              <a:t>.</a:t>
            </a:r>
          </a:p>
          <a:p>
            <a:pPr marL="228572" indent="-228572" defTabSz="914287">
              <a:buFont typeface="+mj-lt"/>
              <a:buAutoNum type="arabicPeriod"/>
              <a:defRPr/>
            </a:pPr>
            <a:r>
              <a:rPr lang="en-US" dirty="0"/>
              <a:t>On the slide, select the second text box. On the </a:t>
            </a:r>
            <a:r>
              <a:rPr lang="en-US" b="1" dirty="0"/>
              <a:t>Animations</a:t>
            </a:r>
            <a:r>
              <a:rPr lang="en-US" dirty="0"/>
              <a:t> tab, in the </a:t>
            </a:r>
            <a:r>
              <a:rPr lang="en-US" b="1" dirty="0"/>
              <a:t>Advanced Animation </a:t>
            </a:r>
            <a:r>
              <a:rPr lang="en-US" dirty="0"/>
              <a:t>group, click </a:t>
            </a:r>
            <a:r>
              <a:rPr lang="en-US" b="1" dirty="0"/>
              <a:t>Add Animation</a:t>
            </a:r>
            <a:r>
              <a:rPr lang="en-US" dirty="0"/>
              <a:t>, and then under </a:t>
            </a:r>
            <a:r>
              <a:rPr lang="en-US" b="1" dirty="0"/>
              <a:t>Entrance</a:t>
            </a:r>
            <a:r>
              <a:rPr lang="en-US" dirty="0"/>
              <a:t> click </a:t>
            </a:r>
            <a:r>
              <a:rPr lang="en-US" b="1" dirty="0"/>
              <a:t>Fade</a:t>
            </a:r>
            <a:r>
              <a:rPr lang="en-US" dirty="0"/>
              <a:t>.</a:t>
            </a:r>
          </a:p>
          <a:p>
            <a:pPr marL="228572" indent="-228572" defTabSz="914287">
              <a:buFont typeface="+mj-lt"/>
              <a:buAutoNum type="arabicPeriod"/>
              <a:defRPr/>
            </a:pPr>
            <a:r>
              <a:rPr lang="en-US" dirty="0"/>
              <a:t>Also on the </a:t>
            </a:r>
            <a:r>
              <a:rPr lang="en-US" b="1" dirty="0"/>
              <a:t>Animations</a:t>
            </a:r>
            <a:r>
              <a:rPr lang="en-US" dirty="0"/>
              <a:t> tab, in the </a:t>
            </a:r>
            <a:r>
              <a:rPr lang="en-US" b="1" dirty="0"/>
              <a:t>Timing</a:t>
            </a:r>
            <a:r>
              <a:rPr lang="en-US" dirty="0"/>
              <a:t> group, do the following:</a:t>
            </a:r>
          </a:p>
          <a:p>
            <a:pPr marL="685715" lvl="1" indent="-228572" defTabSz="914287">
              <a:buFont typeface="Arial" pitchFamily="34" charset="0"/>
              <a:buChar char="•"/>
              <a:defRPr/>
            </a:pPr>
            <a:r>
              <a:rPr lang="en-US" dirty="0"/>
              <a:t>In the </a:t>
            </a:r>
            <a:r>
              <a:rPr lang="en-US" b="1" dirty="0"/>
              <a:t>Start</a:t>
            </a:r>
            <a:r>
              <a:rPr lang="en-US" dirty="0"/>
              <a:t> list, select </a:t>
            </a:r>
            <a:r>
              <a:rPr lang="en-US" b="1" dirty="0"/>
              <a:t>With Previous</a:t>
            </a:r>
            <a:r>
              <a:rPr lang="en-US" dirty="0"/>
              <a:t>.</a:t>
            </a:r>
          </a:p>
          <a:p>
            <a:pPr marL="685715" lvl="1" indent="-228572" defTabSz="914287">
              <a:buFont typeface="Arial" pitchFamily="34" charset="0"/>
              <a:buChar char="•"/>
              <a:defRPr/>
            </a:pPr>
            <a:r>
              <a:rPr lang="en-US" dirty="0"/>
              <a:t>In the </a:t>
            </a:r>
            <a:r>
              <a:rPr lang="en-US" b="1" dirty="0"/>
              <a:t>Duration </a:t>
            </a:r>
            <a:r>
              <a:rPr lang="en-US" dirty="0"/>
              <a:t>box, enter </a:t>
            </a:r>
            <a:r>
              <a:rPr lang="en-US" b="1" dirty="0"/>
              <a:t>0.50</a:t>
            </a:r>
            <a:r>
              <a:rPr lang="en-US" dirty="0"/>
              <a:t>. </a:t>
            </a:r>
          </a:p>
          <a:p>
            <a:pPr marL="228572" indent="-228572">
              <a:buFont typeface="+mj-lt"/>
              <a:buAutoNum type="arabicPeriod"/>
            </a:pPr>
            <a:r>
              <a:rPr lang="en-US" dirty="0"/>
              <a:t>On the slide, select the third oval. On the </a:t>
            </a:r>
            <a:r>
              <a:rPr lang="en-US" b="1" dirty="0"/>
              <a:t>Animations</a:t>
            </a:r>
            <a:r>
              <a:rPr lang="en-US" dirty="0"/>
              <a:t> tab, in the </a:t>
            </a:r>
            <a:r>
              <a:rPr lang="en-US" b="1" dirty="0"/>
              <a:t>Advanced Animation </a:t>
            </a:r>
            <a:r>
              <a:rPr lang="en-US" dirty="0"/>
              <a:t>group, click </a:t>
            </a:r>
            <a:r>
              <a:rPr lang="en-US" b="1" dirty="0"/>
              <a:t>Add Animation</a:t>
            </a:r>
            <a:r>
              <a:rPr lang="en-US" dirty="0"/>
              <a:t>, and then click </a:t>
            </a:r>
            <a:r>
              <a:rPr lang="en-US" b="1" dirty="0"/>
              <a:t>More Emphasis Effects</a:t>
            </a:r>
            <a:r>
              <a:rPr lang="en-US" dirty="0"/>
              <a:t>. In the </a:t>
            </a:r>
            <a:r>
              <a:rPr lang="en-US" b="1" dirty="0"/>
              <a:t>Add Emphasis Effect </a:t>
            </a:r>
            <a:r>
              <a:rPr lang="en-US" dirty="0"/>
              <a:t>dialog box, under </a:t>
            </a:r>
            <a:r>
              <a:rPr lang="en-US" b="1" dirty="0"/>
              <a:t>Basic</a:t>
            </a:r>
            <a:r>
              <a:rPr lang="en-US" dirty="0"/>
              <a:t>, click </a:t>
            </a:r>
            <a:r>
              <a:rPr lang="en-US" b="1" dirty="0"/>
              <a:t>Fill Color</a:t>
            </a:r>
            <a:r>
              <a:rPr lang="en-US" dirty="0"/>
              <a:t>. </a:t>
            </a:r>
          </a:p>
          <a:p>
            <a:pPr marL="228572" indent="-228572">
              <a:buFont typeface="+mj-lt"/>
              <a:buAutoNum type="arabicPeriod"/>
            </a:pPr>
            <a:r>
              <a:rPr lang="en-US" dirty="0"/>
              <a:t>On the </a:t>
            </a:r>
            <a:r>
              <a:rPr lang="en-US" b="1" dirty="0"/>
              <a:t>Animations</a:t>
            </a:r>
            <a:r>
              <a:rPr lang="en-US" dirty="0"/>
              <a:t> tab, in the </a:t>
            </a:r>
            <a:r>
              <a:rPr lang="en-US" b="1" dirty="0"/>
              <a:t>Animation</a:t>
            </a:r>
            <a:r>
              <a:rPr lang="en-US" dirty="0"/>
              <a:t> group, click the </a:t>
            </a:r>
            <a:r>
              <a:rPr lang="en-US" b="1" dirty="0"/>
              <a:t>Effect Options </a:t>
            </a:r>
            <a:r>
              <a:rPr lang="en-US" dirty="0"/>
              <a:t>dialog box launcher. In the </a:t>
            </a:r>
            <a:r>
              <a:rPr lang="en-US" b="1" dirty="0"/>
              <a:t>Fill Color </a:t>
            </a:r>
            <a:r>
              <a:rPr lang="en-US" dirty="0"/>
              <a:t>dialog box, do the following:</a:t>
            </a:r>
          </a:p>
          <a:p>
            <a:pPr marL="685715" lvl="1" indent="-228572">
              <a:buFont typeface="Arial" pitchFamily="34" charset="0"/>
              <a:buChar char="•"/>
            </a:pPr>
            <a:r>
              <a:rPr lang="en-US" dirty="0"/>
              <a:t>On the </a:t>
            </a:r>
            <a:r>
              <a:rPr lang="en-US" b="1" dirty="0"/>
              <a:t>Effects</a:t>
            </a:r>
            <a:r>
              <a:rPr lang="en-US" dirty="0"/>
              <a:t> tab, in the </a:t>
            </a:r>
            <a:r>
              <a:rPr lang="en-US" b="1" dirty="0"/>
              <a:t>Fill Color </a:t>
            </a:r>
            <a:r>
              <a:rPr lang="en-US" dirty="0"/>
              <a:t>list, click </a:t>
            </a:r>
            <a:r>
              <a:rPr lang="en-US" b="1" dirty="0"/>
              <a:t>More Colors</a:t>
            </a:r>
            <a:r>
              <a:rPr lang="en-US" dirty="0"/>
              <a:t>. In the </a:t>
            </a:r>
            <a:r>
              <a:rPr lang="en-US" b="1" dirty="0"/>
              <a:t>Colors</a:t>
            </a:r>
            <a:r>
              <a:rPr lang="en-US" dirty="0"/>
              <a:t> dialog box, on the </a:t>
            </a:r>
            <a:r>
              <a:rPr lang="en-US" b="1" dirty="0"/>
              <a:t>Custom</a:t>
            </a:r>
            <a:r>
              <a:rPr lang="en-US" dirty="0"/>
              <a:t> tab, enter values for Red:</a:t>
            </a:r>
            <a:r>
              <a:rPr lang="en-US" b="1" dirty="0"/>
              <a:t>130</a:t>
            </a:r>
            <a:r>
              <a:rPr lang="en-US" dirty="0"/>
              <a:t>, Green:</a:t>
            </a:r>
            <a:r>
              <a:rPr lang="en-US" b="1" dirty="0"/>
              <a:t>153</a:t>
            </a:r>
            <a:r>
              <a:rPr lang="en-US" dirty="0"/>
              <a:t>, Blue: </a:t>
            </a:r>
            <a:r>
              <a:rPr lang="en-US" b="1" dirty="0"/>
              <a:t>117</a:t>
            </a:r>
            <a:r>
              <a:rPr lang="en-US" dirty="0"/>
              <a:t>. </a:t>
            </a:r>
          </a:p>
          <a:p>
            <a:pPr marL="685715" lvl="1" indent="-228572" defTabSz="914287">
              <a:buFont typeface="Arial" pitchFamily="34" charset="0"/>
              <a:buChar char="•"/>
              <a:defRPr/>
            </a:pPr>
            <a:r>
              <a:rPr lang="en-US" dirty="0"/>
              <a:t>On the </a:t>
            </a:r>
            <a:r>
              <a:rPr lang="en-US" b="1" dirty="0"/>
              <a:t>Timing</a:t>
            </a:r>
            <a:r>
              <a:rPr lang="en-US" dirty="0"/>
              <a:t> tab, in the </a:t>
            </a:r>
            <a:r>
              <a:rPr lang="en-US" b="1" dirty="0"/>
              <a:t>Start</a:t>
            </a:r>
            <a:r>
              <a:rPr lang="en-US" dirty="0"/>
              <a:t> list, select </a:t>
            </a:r>
            <a:r>
              <a:rPr lang="en-US" b="1" dirty="0"/>
              <a:t>After Previous</a:t>
            </a:r>
            <a:r>
              <a:rPr lang="en-US" dirty="0"/>
              <a:t>. </a:t>
            </a:r>
          </a:p>
          <a:p>
            <a:pPr marL="685715" lvl="1" indent="-228572">
              <a:buFont typeface="Arial" pitchFamily="34" charset="0"/>
              <a:buChar char="•"/>
            </a:pPr>
            <a:r>
              <a:rPr lang="en-US" dirty="0"/>
              <a:t>On the </a:t>
            </a:r>
            <a:r>
              <a:rPr lang="en-US" b="1" dirty="0"/>
              <a:t>Timing</a:t>
            </a:r>
            <a:r>
              <a:rPr lang="en-US" dirty="0"/>
              <a:t> tab, in the </a:t>
            </a:r>
            <a:r>
              <a:rPr lang="en-US" b="1" dirty="0"/>
              <a:t>Speed</a:t>
            </a:r>
            <a:r>
              <a:rPr lang="en-US" dirty="0"/>
              <a:t> list, select </a:t>
            </a:r>
            <a:r>
              <a:rPr lang="en-US" b="1" dirty="0"/>
              <a:t>Very Fast</a:t>
            </a:r>
            <a:r>
              <a:rPr lang="en-US" dirty="0"/>
              <a:t>.</a:t>
            </a:r>
          </a:p>
          <a:p>
            <a:pPr marL="228572" indent="-228572" defTabSz="914287">
              <a:buFont typeface="+mj-lt"/>
              <a:buAutoNum type="arabicPeriod"/>
              <a:defRPr/>
            </a:pPr>
            <a:r>
              <a:rPr lang="en-US" dirty="0"/>
              <a:t>On the slide, select the third text box. On the </a:t>
            </a:r>
            <a:r>
              <a:rPr lang="en-US" b="1" dirty="0"/>
              <a:t>Animations</a:t>
            </a:r>
            <a:r>
              <a:rPr lang="en-US" dirty="0"/>
              <a:t> tab, in the </a:t>
            </a:r>
            <a:r>
              <a:rPr lang="en-US" b="1" dirty="0"/>
              <a:t>Advanced Animation </a:t>
            </a:r>
            <a:r>
              <a:rPr lang="en-US" dirty="0"/>
              <a:t>group, click </a:t>
            </a:r>
            <a:r>
              <a:rPr lang="en-US" b="1" dirty="0"/>
              <a:t>Add Animation</a:t>
            </a:r>
            <a:r>
              <a:rPr lang="en-US" dirty="0"/>
              <a:t>, and then under </a:t>
            </a:r>
            <a:r>
              <a:rPr lang="en-US" b="1" dirty="0"/>
              <a:t>Entrance</a:t>
            </a:r>
            <a:r>
              <a:rPr lang="en-US" dirty="0"/>
              <a:t> click </a:t>
            </a:r>
            <a:r>
              <a:rPr lang="en-US" b="1" dirty="0"/>
              <a:t>Fade</a:t>
            </a:r>
            <a:r>
              <a:rPr lang="en-US" dirty="0"/>
              <a:t>. </a:t>
            </a:r>
          </a:p>
          <a:p>
            <a:pPr marL="228572" indent="-228572" defTabSz="914287">
              <a:buFont typeface="+mj-lt"/>
              <a:buAutoNum type="arabicPeriod"/>
              <a:defRPr/>
            </a:pPr>
            <a:r>
              <a:rPr lang="en-US" dirty="0"/>
              <a:t>Also on the </a:t>
            </a:r>
            <a:r>
              <a:rPr lang="en-US" b="1" dirty="0"/>
              <a:t>Animations</a:t>
            </a:r>
            <a:r>
              <a:rPr lang="en-US" dirty="0"/>
              <a:t> tab, in the </a:t>
            </a:r>
            <a:r>
              <a:rPr lang="en-US" b="1" dirty="0"/>
              <a:t>Timing</a:t>
            </a:r>
            <a:r>
              <a:rPr lang="en-US" dirty="0"/>
              <a:t> group, do the following:</a:t>
            </a:r>
          </a:p>
          <a:p>
            <a:pPr marL="685715" lvl="1" indent="-228572" defTabSz="914287">
              <a:buFont typeface="Arial" pitchFamily="34" charset="0"/>
              <a:buChar char="•"/>
              <a:defRPr/>
            </a:pPr>
            <a:r>
              <a:rPr lang="en-US" dirty="0"/>
              <a:t>In the </a:t>
            </a:r>
            <a:r>
              <a:rPr lang="en-US" b="1" dirty="0"/>
              <a:t>Start</a:t>
            </a:r>
            <a:r>
              <a:rPr lang="en-US" dirty="0"/>
              <a:t> list, select </a:t>
            </a:r>
            <a:r>
              <a:rPr lang="en-US" b="1" dirty="0"/>
              <a:t>With Previous</a:t>
            </a:r>
            <a:r>
              <a:rPr lang="en-US" dirty="0"/>
              <a:t>.</a:t>
            </a:r>
          </a:p>
          <a:p>
            <a:pPr marL="685715" lvl="1" indent="-228572" defTabSz="914287">
              <a:buFont typeface="Arial" pitchFamily="34" charset="0"/>
              <a:buChar char="•"/>
              <a:defRPr/>
            </a:pPr>
            <a:r>
              <a:rPr lang="en-US" dirty="0"/>
              <a:t>In the </a:t>
            </a:r>
            <a:r>
              <a:rPr lang="en-US" b="1" dirty="0"/>
              <a:t>Duration </a:t>
            </a:r>
            <a:r>
              <a:rPr lang="en-US" dirty="0"/>
              <a:t>box, enter </a:t>
            </a:r>
            <a:r>
              <a:rPr lang="en-US" b="1" dirty="0"/>
              <a:t>0.50.</a:t>
            </a:r>
            <a:endParaRPr lang="en-US" dirty="0"/>
          </a:p>
          <a:p>
            <a:pPr marL="228572" indent="-228572">
              <a:buFont typeface="+mj-lt"/>
              <a:buAutoNum type="arabicPeriod"/>
            </a:pPr>
            <a:r>
              <a:rPr lang="en-US" dirty="0"/>
              <a:t>On the slide, select the fourth oval. On the </a:t>
            </a:r>
            <a:r>
              <a:rPr lang="en-US" b="1" dirty="0"/>
              <a:t>Animations</a:t>
            </a:r>
            <a:r>
              <a:rPr lang="en-US" dirty="0"/>
              <a:t> tab, in the </a:t>
            </a:r>
            <a:r>
              <a:rPr lang="en-US" b="1" dirty="0"/>
              <a:t>Advanced Animation </a:t>
            </a:r>
            <a:r>
              <a:rPr lang="en-US" dirty="0"/>
              <a:t>group, click </a:t>
            </a:r>
            <a:r>
              <a:rPr lang="en-US" b="1" dirty="0"/>
              <a:t>Add Animation</a:t>
            </a:r>
            <a:r>
              <a:rPr lang="en-US" dirty="0"/>
              <a:t>, and then click </a:t>
            </a:r>
            <a:r>
              <a:rPr lang="en-US" b="1" dirty="0"/>
              <a:t>More Emphasis Effects</a:t>
            </a:r>
            <a:r>
              <a:rPr lang="en-US" dirty="0"/>
              <a:t>. In the </a:t>
            </a:r>
            <a:r>
              <a:rPr lang="en-US" b="1" dirty="0"/>
              <a:t>Add Emphasis Effect </a:t>
            </a:r>
            <a:r>
              <a:rPr lang="en-US" dirty="0"/>
              <a:t>dialog box, under </a:t>
            </a:r>
            <a:r>
              <a:rPr lang="en-US" b="1" dirty="0"/>
              <a:t>Basic</a:t>
            </a:r>
            <a:r>
              <a:rPr lang="en-US" dirty="0"/>
              <a:t>, click </a:t>
            </a:r>
            <a:r>
              <a:rPr lang="en-US" b="1" dirty="0"/>
              <a:t>Fill Color</a:t>
            </a:r>
            <a:r>
              <a:rPr lang="en-US" dirty="0"/>
              <a:t>. </a:t>
            </a:r>
          </a:p>
          <a:p>
            <a:pPr marL="228572" indent="-228572">
              <a:buFont typeface="+mj-lt"/>
              <a:buAutoNum type="arabicPeriod"/>
            </a:pPr>
            <a:r>
              <a:rPr lang="en-US" dirty="0"/>
              <a:t>On the </a:t>
            </a:r>
            <a:r>
              <a:rPr lang="en-US" b="1" dirty="0"/>
              <a:t>Animations</a:t>
            </a:r>
            <a:r>
              <a:rPr lang="en-US" dirty="0"/>
              <a:t> tab, in the </a:t>
            </a:r>
            <a:r>
              <a:rPr lang="en-US" b="1" dirty="0"/>
              <a:t>Animation</a:t>
            </a:r>
            <a:r>
              <a:rPr lang="en-US" dirty="0"/>
              <a:t> group, click the </a:t>
            </a:r>
            <a:r>
              <a:rPr lang="en-US" b="1" dirty="0"/>
              <a:t>Effect Options </a:t>
            </a:r>
            <a:r>
              <a:rPr lang="en-US" dirty="0"/>
              <a:t>dialog box launcher. In the </a:t>
            </a:r>
            <a:r>
              <a:rPr lang="en-US" b="1" dirty="0"/>
              <a:t>Fill Color </a:t>
            </a:r>
            <a:r>
              <a:rPr lang="en-US" dirty="0"/>
              <a:t>dialog box, do the following:</a:t>
            </a:r>
          </a:p>
          <a:p>
            <a:pPr marL="685715" lvl="1" indent="-228572">
              <a:buFont typeface="Arial" pitchFamily="34" charset="0"/>
              <a:buChar char="•"/>
            </a:pPr>
            <a:r>
              <a:rPr lang="en-US" dirty="0"/>
              <a:t>On the </a:t>
            </a:r>
            <a:r>
              <a:rPr lang="en-US" b="1" dirty="0"/>
              <a:t>Effects</a:t>
            </a:r>
            <a:r>
              <a:rPr lang="en-US" dirty="0"/>
              <a:t> tab, in the </a:t>
            </a:r>
            <a:r>
              <a:rPr lang="en-US" b="1" dirty="0"/>
              <a:t>Fill Color </a:t>
            </a:r>
            <a:r>
              <a:rPr lang="en-US" dirty="0"/>
              <a:t>list, click </a:t>
            </a:r>
            <a:r>
              <a:rPr lang="en-US" b="1" dirty="0"/>
              <a:t>More Colors</a:t>
            </a:r>
            <a:r>
              <a:rPr lang="en-US" dirty="0"/>
              <a:t>. In the </a:t>
            </a:r>
            <a:r>
              <a:rPr lang="en-US" b="1" dirty="0"/>
              <a:t>Colors</a:t>
            </a:r>
            <a:r>
              <a:rPr lang="en-US" dirty="0"/>
              <a:t> dialog box, on the </a:t>
            </a:r>
            <a:r>
              <a:rPr lang="en-US" b="1" dirty="0"/>
              <a:t>Custom</a:t>
            </a:r>
            <a:r>
              <a:rPr lang="en-US" dirty="0"/>
              <a:t> tab, enter values for Red:</a:t>
            </a:r>
            <a:r>
              <a:rPr lang="en-US" b="1" dirty="0"/>
              <a:t>130</a:t>
            </a:r>
            <a:r>
              <a:rPr lang="en-US" dirty="0"/>
              <a:t>, Green:</a:t>
            </a:r>
            <a:r>
              <a:rPr lang="en-US" b="1" dirty="0"/>
              <a:t>153</a:t>
            </a:r>
            <a:r>
              <a:rPr lang="en-US" dirty="0"/>
              <a:t>, Blue: </a:t>
            </a:r>
            <a:r>
              <a:rPr lang="en-US" b="1" dirty="0"/>
              <a:t>117</a:t>
            </a:r>
            <a:r>
              <a:rPr lang="en-US" dirty="0"/>
              <a:t>. </a:t>
            </a:r>
          </a:p>
          <a:p>
            <a:pPr marL="685715" lvl="1" indent="-228572" defTabSz="914287">
              <a:buFont typeface="Arial" pitchFamily="34" charset="0"/>
              <a:buChar char="•"/>
              <a:defRPr/>
            </a:pPr>
            <a:r>
              <a:rPr lang="en-US" dirty="0"/>
              <a:t>On the </a:t>
            </a:r>
            <a:r>
              <a:rPr lang="en-US" b="1" dirty="0"/>
              <a:t>Timing</a:t>
            </a:r>
            <a:r>
              <a:rPr lang="en-US" dirty="0"/>
              <a:t> tab, in the </a:t>
            </a:r>
            <a:r>
              <a:rPr lang="en-US" b="1" dirty="0"/>
              <a:t>Start</a:t>
            </a:r>
            <a:r>
              <a:rPr lang="en-US" dirty="0"/>
              <a:t> list, select </a:t>
            </a:r>
            <a:r>
              <a:rPr lang="en-US" b="1" dirty="0"/>
              <a:t>After Previous</a:t>
            </a:r>
            <a:r>
              <a:rPr lang="en-US" dirty="0"/>
              <a:t>. </a:t>
            </a:r>
          </a:p>
          <a:p>
            <a:pPr marL="685715" lvl="1" indent="-228572">
              <a:buFont typeface="Arial" pitchFamily="34" charset="0"/>
              <a:buChar char="•"/>
            </a:pPr>
            <a:r>
              <a:rPr lang="en-US" dirty="0"/>
              <a:t>On the </a:t>
            </a:r>
            <a:r>
              <a:rPr lang="en-US" b="1" dirty="0"/>
              <a:t>Timing</a:t>
            </a:r>
            <a:r>
              <a:rPr lang="en-US" dirty="0"/>
              <a:t> tab, in the </a:t>
            </a:r>
            <a:r>
              <a:rPr lang="en-US" b="1" dirty="0"/>
              <a:t>Duration </a:t>
            </a:r>
            <a:r>
              <a:rPr lang="en-US" dirty="0"/>
              <a:t>box, enter </a:t>
            </a:r>
            <a:r>
              <a:rPr lang="en-US" b="1" dirty="0"/>
              <a:t>0.50</a:t>
            </a:r>
            <a:r>
              <a:rPr lang="en-US" dirty="0"/>
              <a:t>.</a:t>
            </a:r>
          </a:p>
          <a:p>
            <a:pPr marL="228572" indent="-228572" defTabSz="914287">
              <a:buFont typeface="+mj-lt"/>
              <a:buAutoNum type="arabicPeriod"/>
              <a:defRPr/>
            </a:pPr>
            <a:r>
              <a:rPr lang="en-US" dirty="0"/>
              <a:t>On the slide, select the fourth text box. On the </a:t>
            </a:r>
            <a:r>
              <a:rPr lang="en-US" b="1" dirty="0"/>
              <a:t>Animations</a:t>
            </a:r>
            <a:r>
              <a:rPr lang="en-US" dirty="0"/>
              <a:t> tab, in the </a:t>
            </a:r>
            <a:r>
              <a:rPr lang="en-US" b="1" dirty="0"/>
              <a:t>Advanced Animation</a:t>
            </a:r>
            <a:r>
              <a:rPr lang="en-US" dirty="0"/>
              <a:t> group, click </a:t>
            </a:r>
            <a:r>
              <a:rPr lang="en-US" b="1" dirty="0"/>
              <a:t>Add Animation</a:t>
            </a:r>
            <a:r>
              <a:rPr lang="en-US" dirty="0"/>
              <a:t>,</a:t>
            </a:r>
            <a:r>
              <a:rPr lang="en-US" b="1" dirty="0"/>
              <a:t> </a:t>
            </a:r>
            <a:r>
              <a:rPr lang="en-US" dirty="0"/>
              <a:t>and then under </a:t>
            </a:r>
            <a:r>
              <a:rPr lang="en-US" b="1" dirty="0"/>
              <a:t>Entrance</a:t>
            </a:r>
            <a:r>
              <a:rPr lang="en-US" dirty="0"/>
              <a:t> click </a:t>
            </a:r>
            <a:r>
              <a:rPr lang="en-US" b="1" dirty="0"/>
              <a:t>Fade</a:t>
            </a:r>
            <a:r>
              <a:rPr lang="en-US" dirty="0"/>
              <a:t>. </a:t>
            </a:r>
          </a:p>
          <a:p>
            <a:pPr marL="228572" indent="-228572" defTabSz="914287">
              <a:buFont typeface="+mj-lt"/>
              <a:buAutoNum type="arabicPeriod"/>
              <a:defRPr/>
            </a:pPr>
            <a:r>
              <a:rPr lang="en-US" dirty="0"/>
              <a:t>On the </a:t>
            </a:r>
            <a:r>
              <a:rPr lang="en-US" b="1" dirty="0"/>
              <a:t>Animations</a:t>
            </a:r>
            <a:r>
              <a:rPr lang="en-US" dirty="0"/>
              <a:t> tab, in the </a:t>
            </a:r>
            <a:r>
              <a:rPr lang="en-US" b="1" dirty="0"/>
              <a:t>Timing</a:t>
            </a:r>
            <a:r>
              <a:rPr lang="en-US" dirty="0"/>
              <a:t> group, do the following:</a:t>
            </a:r>
          </a:p>
          <a:p>
            <a:pPr marL="685715" lvl="1" indent="-228572" defTabSz="914287">
              <a:buFont typeface="Arial" pitchFamily="34" charset="0"/>
              <a:buChar char="•"/>
              <a:defRPr/>
            </a:pPr>
            <a:r>
              <a:rPr lang="en-US" dirty="0"/>
              <a:t>In the </a:t>
            </a:r>
            <a:r>
              <a:rPr lang="en-US" b="1" dirty="0"/>
              <a:t>Start</a:t>
            </a:r>
            <a:r>
              <a:rPr lang="en-US" dirty="0"/>
              <a:t> list, select </a:t>
            </a:r>
            <a:r>
              <a:rPr lang="en-US" b="1" dirty="0"/>
              <a:t>With Previous</a:t>
            </a:r>
            <a:r>
              <a:rPr lang="en-US" dirty="0"/>
              <a:t>.</a:t>
            </a:r>
          </a:p>
          <a:p>
            <a:pPr marL="685715" lvl="1" indent="-228572" defTabSz="914287">
              <a:buFont typeface="Arial" pitchFamily="34" charset="0"/>
              <a:buChar char="•"/>
              <a:defRPr/>
            </a:pPr>
            <a:r>
              <a:rPr lang="en-US" dirty="0"/>
              <a:t>In the </a:t>
            </a:r>
            <a:r>
              <a:rPr lang="en-US" b="1" dirty="0"/>
              <a:t>Duration </a:t>
            </a:r>
            <a:r>
              <a:rPr lang="en-US" dirty="0"/>
              <a:t>box, enter </a:t>
            </a:r>
            <a:r>
              <a:rPr lang="en-US" b="1" dirty="0"/>
              <a:t>0:50</a:t>
            </a:r>
            <a:r>
              <a:rPr lang="en-US" dirty="0"/>
              <a:t>. </a:t>
            </a:r>
          </a:p>
          <a:p>
            <a:pPr marL="228572" indent="-228572" defTabSz="914287">
              <a:defRPr/>
            </a:pPr>
            <a:endParaRPr lang="en-US"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 xmlns:p14="http://schemas.microsoft.com/office/powerpoint/2010/main" val="231287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9A0651D1-5D0F-46FE-9981-57552D6D8AE7}"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xmlns="" val="133369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dirty="0" smtClean="0"/>
              <a:t>Animated pointer and light-up text</a:t>
            </a:r>
          </a:p>
          <a:p>
            <a:r>
              <a:rPr lang="en-US" sz="1400" dirty="0" smtClean="0"/>
              <a:t>(Advanced)</a:t>
            </a:r>
            <a:endParaRPr lang="en-US" dirty="0" smtClean="0"/>
          </a:p>
          <a:p>
            <a:endParaRPr lang="en-US" dirty="0" smtClean="0"/>
          </a:p>
          <a:p>
            <a:endParaRPr lang="en-US" dirty="0" smtClean="0"/>
          </a:p>
          <a:p>
            <a:r>
              <a:rPr lang="en-US" dirty="0" smtClean="0"/>
              <a:t>To reproduce the background effects on this slide, do the following:</a:t>
            </a:r>
          </a:p>
          <a:p>
            <a:pPr marL="228572" indent="-228572" defTabSz="914287">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572" indent="-228572">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Solid fill</a:t>
            </a:r>
            <a:r>
              <a:rPr lang="en-US" dirty="0" smtClean="0"/>
              <a:t> in the right pane, and select </a:t>
            </a:r>
            <a:r>
              <a:rPr lang="en-US" b="1" dirty="0" smtClean="0"/>
              <a:t>White, Background 1 </a:t>
            </a:r>
            <a:r>
              <a:rPr lang="en-US" dirty="0" smtClean="0"/>
              <a:t>(first row, first option from the left).</a:t>
            </a:r>
          </a:p>
          <a:p>
            <a:endParaRPr lang="en-US" dirty="0" smtClean="0"/>
          </a:p>
          <a:p>
            <a:endParaRPr lang="en-US" dirty="0" smtClean="0"/>
          </a:p>
          <a:p>
            <a:r>
              <a:rPr lang="en-US" dirty="0" smtClean="0"/>
              <a:t>To reproduce the rectangle on this slide, do the following:</a:t>
            </a:r>
          </a:p>
          <a:p>
            <a:pPr marL="228572" indent="-228572" defTabSz="914287">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Rounded Rectangle </a:t>
            </a:r>
            <a:r>
              <a:rPr lang="en-US" dirty="0" smtClean="0"/>
              <a:t>(second option from the left). On the slide, drag to draw a rounded rectangle.</a:t>
            </a:r>
          </a:p>
          <a:p>
            <a:pPr marL="228572" indent="-228572" defTabSz="914287">
              <a:buFont typeface="+mj-lt"/>
              <a:buAutoNum type="arabicPeriod"/>
              <a:defRPr/>
            </a:pPr>
            <a:r>
              <a:rPr lang="en-US" dirty="0" smtClean="0"/>
              <a:t>Select the rectangle. Drag the yellow diamond adjustment handle to the left to decrease the amount of rounding on the corners. </a:t>
            </a:r>
          </a:p>
          <a:p>
            <a:pPr marL="228572" indent="-228572" defTabSz="914287">
              <a:buFont typeface="+mj-lt"/>
              <a:buAutoNum type="arabicPeriod"/>
              <a:defRPr/>
            </a:pPr>
            <a:r>
              <a:rPr lang="en-US" dirty="0" smtClean="0"/>
              <a:t>With the rounded rectangle still selected,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715" lvl="1" indent="-228572" defTabSz="914287">
              <a:buFont typeface="Arial" pitchFamily="34" charset="0"/>
              <a:buChar char="•"/>
              <a:defRPr/>
            </a:pPr>
            <a:r>
              <a:rPr lang="en-US" dirty="0" smtClean="0"/>
              <a:t>In the </a:t>
            </a:r>
            <a:r>
              <a:rPr lang="en-US" b="1" dirty="0" smtClean="0"/>
              <a:t>Shape Height</a:t>
            </a:r>
            <a:r>
              <a:rPr lang="en-US" dirty="0" smtClean="0"/>
              <a:t> box, enter </a:t>
            </a:r>
            <a:r>
              <a:rPr lang="en-US" b="1" dirty="0" smtClean="0"/>
              <a:t>3.5”</a:t>
            </a:r>
            <a:r>
              <a:rPr lang="en-US" dirty="0" smtClean="0"/>
              <a:t>.</a:t>
            </a:r>
          </a:p>
          <a:p>
            <a:pPr marL="685715" lvl="1" indent="-228572" defTabSz="914287">
              <a:buFont typeface="Arial" pitchFamily="34" charset="0"/>
              <a:buChar char="•"/>
              <a:defRPr/>
            </a:pPr>
            <a:r>
              <a:rPr lang="en-US" dirty="0" smtClean="0"/>
              <a:t>In the </a:t>
            </a:r>
            <a:r>
              <a:rPr lang="en-US" b="1" dirty="0" smtClean="0"/>
              <a:t>Shape Width</a:t>
            </a:r>
            <a:r>
              <a:rPr lang="en-US" dirty="0" smtClean="0"/>
              <a:t> box, enter </a:t>
            </a:r>
            <a:r>
              <a:rPr lang="en-US" b="1" dirty="0" smtClean="0"/>
              <a:t>0.25”</a:t>
            </a:r>
            <a:r>
              <a:rPr lang="en-US" dirty="0" smtClean="0"/>
              <a:t>.</a:t>
            </a:r>
          </a:p>
          <a:p>
            <a:pPr marL="228572" indent="-228572" defTabSz="914287">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a:t>
            </a:r>
            <a:r>
              <a:rPr lang="en-US" dirty="0" smtClean="0"/>
              <a:t> group, click the </a:t>
            </a:r>
            <a:r>
              <a:rPr lang="en-US" b="1" dirty="0" smtClean="0"/>
              <a:t>Format Shape</a:t>
            </a:r>
            <a:r>
              <a:rPr lang="en-US" dirty="0" smtClean="0"/>
              <a:t> dialog box launcher. In the </a:t>
            </a:r>
            <a:r>
              <a:rPr lang="en-US" b="1" dirty="0" smtClean="0"/>
              <a:t>Format Shape </a:t>
            </a:r>
            <a:r>
              <a:rPr lang="en-US" dirty="0" smtClean="0"/>
              <a:t>dialog box, click </a:t>
            </a:r>
            <a:r>
              <a:rPr lang="en-US" b="1" dirty="0" smtClean="0"/>
              <a:t>Fill </a:t>
            </a:r>
            <a:r>
              <a:rPr lang="en-US" dirty="0" smtClean="0"/>
              <a:t>in the left pane. In the </a:t>
            </a:r>
            <a:r>
              <a:rPr lang="en-US" b="1" dirty="0" smtClean="0"/>
              <a:t>Fill</a:t>
            </a:r>
            <a:r>
              <a:rPr lang="en-US" dirty="0" smtClean="0"/>
              <a:t> pane, select </a:t>
            </a:r>
            <a:r>
              <a:rPr lang="en-US" b="1" dirty="0" smtClean="0"/>
              <a:t>Solid fill</a:t>
            </a:r>
            <a:r>
              <a:rPr lang="en-US" dirty="0" smtClean="0"/>
              <a:t>, 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15% </a:t>
            </a:r>
            <a:r>
              <a:rPr lang="en-US" dirty="0" smtClean="0"/>
              <a:t>(third row, first option from the left).</a:t>
            </a:r>
          </a:p>
          <a:p>
            <a:pPr marL="228572" indent="-228572" defTabSz="914287">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a:t>
            </a:r>
            <a:r>
              <a:rPr lang="en-US" dirty="0" smtClean="0"/>
              <a:t> pane, select </a:t>
            </a:r>
            <a:r>
              <a:rPr lang="en-US" b="1" dirty="0" smtClean="0"/>
              <a:t>No line</a:t>
            </a:r>
            <a:r>
              <a:rPr lang="en-US" dirty="0" smtClean="0"/>
              <a:t>. </a:t>
            </a:r>
          </a:p>
          <a:p>
            <a:pPr marL="228572" indent="-228572" defTabSz="914287">
              <a:buFont typeface="+mj-lt"/>
              <a:buAutoNum type="arabicPeriod"/>
              <a:defRPr/>
            </a:pPr>
            <a:r>
              <a:rPr lang="en-US" dirty="0" smtClean="0"/>
              <a:t>Also in the </a:t>
            </a:r>
            <a:r>
              <a:rPr lang="en-US" b="1" dirty="0" smtClean="0"/>
              <a:t>Format Shape </a:t>
            </a:r>
            <a:r>
              <a:rPr lang="en-US" dirty="0" smtClean="0"/>
              <a:t>dialog box, click</a:t>
            </a:r>
            <a:r>
              <a:rPr lang="en-US" b="1" dirty="0" smtClean="0"/>
              <a:t> Shadow </a:t>
            </a:r>
            <a:r>
              <a:rPr lang="en-US" dirty="0" smtClean="0"/>
              <a:t>in the left pane. In the </a:t>
            </a:r>
            <a:r>
              <a:rPr lang="en-US" b="1" dirty="0" smtClean="0"/>
              <a:t>Shadow</a:t>
            </a:r>
            <a:r>
              <a:rPr lang="en-US" dirty="0" smtClean="0"/>
              <a:t> pane, click the button next to </a:t>
            </a:r>
            <a:r>
              <a:rPr lang="en-US" b="1" dirty="0" smtClean="0"/>
              <a:t>Presets</a:t>
            </a:r>
            <a:r>
              <a:rPr lang="en-US" dirty="0" smtClean="0"/>
              <a:t>, under </a:t>
            </a:r>
            <a:r>
              <a:rPr lang="en-US" b="1" dirty="0" smtClean="0"/>
              <a:t>Outer</a:t>
            </a:r>
            <a:r>
              <a:rPr lang="en-US" dirty="0" smtClean="0"/>
              <a:t> select </a:t>
            </a:r>
            <a:r>
              <a:rPr lang="en-US" b="1" dirty="0" smtClean="0"/>
              <a:t>Offset Bottom</a:t>
            </a:r>
            <a:r>
              <a:rPr lang="en-US" dirty="0" smtClean="0"/>
              <a:t> (first row, second option from the left), and then do the following:</a:t>
            </a:r>
          </a:p>
          <a:p>
            <a:pPr marL="685715" lvl="1" indent="-228572">
              <a:buFont typeface="Arial" pitchFamily="34" charset="0"/>
              <a:buChar char="•"/>
            </a:pPr>
            <a:r>
              <a:rPr lang="en-US" dirty="0" smtClean="0"/>
              <a:t>In the </a:t>
            </a:r>
            <a:r>
              <a:rPr lang="en-US" b="1" dirty="0" smtClean="0"/>
              <a:t>Transparency</a:t>
            </a:r>
            <a:r>
              <a:rPr lang="en-US" dirty="0" smtClean="0"/>
              <a:t> box, enter </a:t>
            </a:r>
            <a:r>
              <a:rPr lang="en-US" b="1" dirty="0" smtClean="0"/>
              <a:t>0%</a:t>
            </a:r>
            <a:r>
              <a:rPr lang="en-US" dirty="0" smtClean="0"/>
              <a:t>.</a:t>
            </a:r>
          </a:p>
          <a:p>
            <a:pPr marL="685715" lvl="1" indent="-228572" defTabSz="914287">
              <a:buFont typeface="Arial" pitchFamily="34" charset="0"/>
              <a:buChar char="•"/>
              <a:defRPr/>
            </a:pPr>
            <a:r>
              <a:rPr lang="en-US" dirty="0" smtClean="0"/>
              <a:t>In the </a:t>
            </a:r>
            <a:r>
              <a:rPr lang="en-US" b="1" dirty="0" smtClean="0"/>
              <a:t>Size </a:t>
            </a:r>
            <a:r>
              <a:rPr lang="en-US" dirty="0" smtClean="0"/>
              <a:t>box, enter </a:t>
            </a:r>
            <a:r>
              <a:rPr lang="en-US" b="1" dirty="0" smtClean="0"/>
              <a:t>100%</a:t>
            </a:r>
            <a:r>
              <a:rPr lang="en-US" dirty="0" smtClean="0"/>
              <a:t>. </a:t>
            </a:r>
          </a:p>
          <a:p>
            <a:pPr marL="685715" lvl="1" indent="-228572" defTabSz="914287">
              <a:buFont typeface="Arial" pitchFamily="34" charset="0"/>
              <a:buChar char="•"/>
              <a:defRPr/>
            </a:pPr>
            <a:r>
              <a:rPr lang="en-US" dirty="0" smtClean="0"/>
              <a:t>In the </a:t>
            </a:r>
            <a:r>
              <a:rPr lang="en-US" b="1" dirty="0" smtClean="0"/>
              <a:t>Blur </a:t>
            </a:r>
            <a:r>
              <a:rPr lang="en-US" dirty="0" smtClean="0"/>
              <a:t>box, enter </a:t>
            </a:r>
            <a:r>
              <a:rPr lang="en-US" b="1" dirty="0" smtClean="0"/>
              <a:t>8.5 pt</a:t>
            </a:r>
            <a:r>
              <a:rPr lang="en-US" dirty="0" smtClean="0"/>
              <a:t>.</a:t>
            </a:r>
          </a:p>
          <a:p>
            <a:pPr marL="685715" lvl="1" indent="-228572" defTabSz="914287">
              <a:buFont typeface="Arial" pitchFamily="34" charset="0"/>
              <a:buChar char="•"/>
              <a:defRPr/>
            </a:pPr>
            <a:r>
              <a:rPr lang="en-US" dirty="0" smtClean="0"/>
              <a:t>In the </a:t>
            </a:r>
            <a:r>
              <a:rPr lang="en-US" b="1" dirty="0" smtClean="0"/>
              <a:t>Angle </a:t>
            </a:r>
            <a:r>
              <a:rPr lang="en-US" dirty="0" smtClean="0"/>
              <a:t>box, enter </a:t>
            </a:r>
            <a:r>
              <a:rPr lang="en-US" b="1" dirty="0" smtClean="0"/>
              <a:t>90</a:t>
            </a:r>
            <a:r>
              <a:rPr lang="en-US" b="1" dirty="0" smtClean="0">
                <a:ea typeface="Verdana"/>
                <a:cs typeface="Verdana"/>
              </a:rPr>
              <a:t>°</a:t>
            </a:r>
            <a:r>
              <a:rPr lang="en-US" dirty="0" smtClean="0"/>
              <a:t>.</a:t>
            </a:r>
          </a:p>
          <a:p>
            <a:pPr marL="685715" lvl="1" indent="-228572" defTabSz="914287">
              <a:buFont typeface="Arial" pitchFamily="34" charset="0"/>
              <a:buChar char="•"/>
              <a:defRPr/>
            </a:pPr>
            <a:r>
              <a:rPr lang="en-US" dirty="0" smtClean="0"/>
              <a:t>In the </a:t>
            </a:r>
            <a:r>
              <a:rPr lang="en-US" b="1" dirty="0" smtClean="0"/>
              <a:t>Distance </a:t>
            </a:r>
            <a:r>
              <a:rPr lang="en-US" dirty="0" smtClean="0"/>
              <a:t>box, enter </a:t>
            </a:r>
            <a:r>
              <a:rPr lang="en-US" b="1" dirty="0" smtClean="0"/>
              <a:t>1 pt</a:t>
            </a:r>
            <a:r>
              <a:rPr lang="en-US" dirty="0" smtClean="0"/>
              <a:t>.</a:t>
            </a:r>
          </a:p>
          <a:p>
            <a:pPr marL="228572" indent="-228572" defTabSz="914287">
              <a:buFont typeface="+mj-lt"/>
              <a:buAutoNum type="arabicPeriod"/>
              <a:defRPr/>
            </a:pPr>
            <a:r>
              <a:rPr lang="en-US" dirty="0" smtClean="0"/>
              <a:t>Also in the </a:t>
            </a:r>
            <a:r>
              <a:rPr lang="en-US" b="1" dirty="0" smtClean="0"/>
              <a:t>Format Shape </a:t>
            </a:r>
            <a:r>
              <a:rPr lang="en-US" dirty="0" smtClean="0"/>
              <a:t>dialog box, click </a:t>
            </a:r>
            <a:r>
              <a:rPr lang="en-US" b="1" dirty="0" smtClean="0"/>
              <a:t>3-D Format </a:t>
            </a:r>
            <a:r>
              <a:rPr lang="en-US" dirty="0" smtClean="0"/>
              <a:t>in the left pane. In the </a:t>
            </a:r>
            <a:r>
              <a:rPr lang="en-US" b="1" dirty="0" smtClean="0"/>
              <a:t>3-D Format</a:t>
            </a:r>
            <a:r>
              <a:rPr lang="en-US" dirty="0" smtClean="0"/>
              <a:t> tab, do the following:</a:t>
            </a:r>
          </a:p>
          <a:p>
            <a:pPr marL="685715" lvl="1" indent="-228572" defTabSz="914287">
              <a:buFont typeface="Arial" pitchFamily="34" charset="0"/>
              <a:buChar char="•"/>
              <a:defRPr/>
            </a:pPr>
            <a:r>
              <a:rPr lang="en-US" dirty="0" smtClean="0"/>
              <a:t>Under </a:t>
            </a:r>
            <a:r>
              <a:rPr lang="en-US" b="1" dirty="0" smtClean="0"/>
              <a:t>Bevel</a:t>
            </a:r>
            <a:r>
              <a:rPr lang="en-US" dirty="0" smtClean="0"/>
              <a:t>, click the button next to </a:t>
            </a:r>
            <a:r>
              <a:rPr lang="en-US" b="1" dirty="0" smtClean="0"/>
              <a:t>Top</a:t>
            </a:r>
            <a:r>
              <a:rPr lang="en-US" dirty="0" smtClean="0"/>
              <a:t>, and then under </a:t>
            </a:r>
            <a:r>
              <a:rPr lang="en-US" b="1" dirty="0" smtClean="0"/>
              <a:t>Bevel</a:t>
            </a:r>
            <a:r>
              <a:rPr lang="en-US" dirty="0" smtClean="0"/>
              <a:t> click </a:t>
            </a:r>
            <a:r>
              <a:rPr lang="en-US" b="1" dirty="0" smtClean="0"/>
              <a:t>Circle</a:t>
            </a:r>
            <a:r>
              <a:rPr lang="en-US" dirty="0" smtClean="0"/>
              <a:t> (first row, first option from the left). Next to </a:t>
            </a:r>
            <a:r>
              <a:rPr lang="en-US" b="1" dirty="0" smtClean="0"/>
              <a:t>Top</a:t>
            </a:r>
            <a:r>
              <a:rPr lang="en-US" dirty="0" smtClean="0"/>
              <a:t>, in the </a:t>
            </a:r>
            <a:r>
              <a:rPr lang="en-US" b="1" dirty="0" smtClean="0"/>
              <a:t>Width</a:t>
            </a:r>
            <a:r>
              <a:rPr lang="en-US" dirty="0" smtClean="0"/>
              <a:t> box, enter </a:t>
            </a:r>
            <a:r>
              <a:rPr lang="en-US" b="1" dirty="0" smtClean="0"/>
              <a:t>5 pt</a:t>
            </a:r>
            <a:r>
              <a:rPr lang="en-US" dirty="0" smtClean="0"/>
              <a:t>, and in the </a:t>
            </a:r>
            <a:r>
              <a:rPr lang="en-US" b="1" dirty="0" smtClean="0"/>
              <a:t>Height</a:t>
            </a:r>
            <a:r>
              <a:rPr lang="en-US" dirty="0" smtClean="0"/>
              <a:t> box, enter </a:t>
            </a:r>
            <a:r>
              <a:rPr lang="en-US" b="1" dirty="0" smtClean="0"/>
              <a:t>5 pt</a:t>
            </a:r>
            <a:r>
              <a:rPr lang="en-US" dirty="0" smtClean="0"/>
              <a:t>.</a:t>
            </a:r>
          </a:p>
          <a:p>
            <a:pPr marL="685715" lvl="1" indent="-228572">
              <a:buFont typeface="Arial" pitchFamily="34" charset="0"/>
              <a:buChar char="•"/>
            </a:pPr>
            <a:r>
              <a:rPr lang="en-US" dirty="0" smtClean="0"/>
              <a:t>Under </a:t>
            </a:r>
            <a:r>
              <a:rPr lang="en-US" b="1" dirty="0" smtClean="0"/>
              <a:t>Surface</a:t>
            </a:r>
            <a:r>
              <a:rPr lang="en-US" dirty="0" smtClean="0"/>
              <a:t>, click the button next to </a:t>
            </a:r>
            <a:r>
              <a:rPr lang="en-US" b="1" dirty="0" smtClean="0"/>
              <a:t>Material</a:t>
            </a:r>
            <a:r>
              <a:rPr lang="en-US" dirty="0" smtClean="0"/>
              <a:t>, and then under </a:t>
            </a:r>
            <a:r>
              <a:rPr lang="en-US" b="1" dirty="0" smtClean="0"/>
              <a:t>Standard</a:t>
            </a:r>
            <a:r>
              <a:rPr lang="en-US" dirty="0" smtClean="0"/>
              <a:t> click </a:t>
            </a:r>
            <a:r>
              <a:rPr lang="en-US" b="1" dirty="0" smtClean="0"/>
              <a:t>Matte</a:t>
            </a:r>
            <a:r>
              <a:rPr lang="en-US" dirty="0" smtClean="0"/>
              <a:t> (first row, first option from the left). Click the button next to </a:t>
            </a:r>
            <a:r>
              <a:rPr lang="en-US" b="1" dirty="0" smtClean="0"/>
              <a:t>Lighting</a:t>
            </a:r>
            <a:r>
              <a:rPr lang="en-US" dirty="0" smtClean="0"/>
              <a:t>, and then under </a:t>
            </a:r>
            <a:r>
              <a:rPr lang="en-US" b="1" dirty="0" smtClean="0"/>
              <a:t>Neutral</a:t>
            </a:r>
            <a:r>
              <a:rPr lang="en-US" dirty="0" smtClean="0"/>
              <a:t> click </a:t>
            </a:r>
            <a:r>
              <a:rPr lang="en-US" b="1" dirty="0" smtClean="0"/>
              <a:t>Soft</a:t>
            </a:r>
            <a:r>
              <a:rPr lang="en-US" dirty="0" smtClean="0"/>
              <a:t> (first row, third option from the left).</a:t>
            </a:r>
          </a:p>
          <a:p>
            <a:pPr marL="228572" indent="-228572" defTabSz="914287">
              <a:buFont typeface="+mj-lt"/>
              <a:buAutoNum type="arabicPeriod"/>
              <a:defRPr/>
            </a:pPr>
            <a:r>
              <a:rPr lang="en-US" dirty="0" smtClean="0"/>
              <a:t>On the slide, select the rounded rectangle. On the </a:t>
            </a:r>
            <a:r>
              <a:rPr lang="en-US" b="1" dirty="0" smtClean="0"/>
              <a:t>Home</a:t>
            </a:r>
            <a:r>
              <a:rPr lang="en-US" dirty="0" smtClean="0"/>
              <a:t> tab, in the </a:t>
            </a:r>
            <a:r>
              <a:rPr lang="en-US" b="1" dirty="0" smtClean="0"/>
              <a:t>Clipboard</a:t>
            </a:r>
            <a:r>
              <a:rPr lang="en-US" dirty="0" smtClean="0"/>
              <a:t> group, click the arrow to the right of </a:t>
            </a:r>
            <a:r>
              <a:rPr lang="en-US" b="1" dirty="0" smtClean="0"/>
              <a:t>Copy</a:t>
            </a:r>
            <a:r>
              <a:rPr lang="en-US" dirty="0" smtClean="0"/>
              <a:t>, and then click </a:t>
            </a:r>
            <a:r>
              <a:rPr lang="en-US" b="1" dirty="0" smtClean="0"/>
              <a:t>Duplicate</a:t>
            </a:r>
            <a:r>
              <a:rPr lang="en-US" dirty="0" smtClean="0"/>
              <a:t>.</a:t>
            </a:r>
          </a:p>
          <a:p>
            <a:pPr marL="228572" indent="-228572" defTabSz="914287">
              <a:buFont typeface="+mj-lt"/>
              <a:buAutoNum type="arabicPeriod"/>
              <a:defRPr/>
            </a:pPr>
            <a:r>
              <a:rPr lang="en-US" dirty="0" smtClean="0"/>
              <a:t>Select the duplicate rectangle. On the </a:t>
            </a:r>
            <a:r>
              <a:rPr lang="en-US" b="1" dirty="0" smtClean="0"/>
              <a:t>Home</a:t>
            </a:r>
            <a:r>
              <a:rPr lang="en-US" dirty="0" smtClean="0"/>
              <a:t> tab, in the </a:t>
            </a:r>
            <a:r>
              <a:rPr lang="en-US" b="1" dirty="0" smtClean="0"/>
              <a:t>Drawing</a:t>
            </a:r>
            <a:r>
              <a:rPr lang="en-US" dirty="0" smtClean="0"/>
              <a:t> group, do the following:</a:t>
            </a:r>
          </a:p>
          <a:p>
            <a:pPr marL="685715" lvl="1" indent="-228572" defTabSz="914287">
              <a:buFont typeface="Arial" pitchFamily="34" charset="0"/>
              <a:buChar char="•"/>
              <a:defRPr/>
            </a:pPr>
            <a:r>
              <a:rPr lang="en-US" dirty="0" smtClean="0"/>
              <a:t>Click the arrow next to </a:t>
            </a:r>
            <a:r>
              <a:rPr lang="en-US" b="1" dirty="0" smtClean="0"/>
              <a:t>Shape Fill</a:t>
            </a:r>
            <a:r>
              <a:rPr lang="en-US" dirty="0" smtClean="0"/>
              <a:t>, and then click </a:t>
            </a:r>
            <a:r>
              <a:rPr lang="en-US" b="1" dirty="0" smtClean="0"/>
              <a:t>No Fill</a:t>
            </a:r>
            <a:r>
              <a:rPr lang="en-US" dirty="0" smtClean="0"/>
              <a:t>.</a:t>
            </a:r>
          </a:p>
          <a:p>
            <a:pPr marL="685715" lvl="1" indent="-228572" defTabSz="914287">
              <a:buFont typeface="Arial" pitchFamily="34" charset="0"/>
              <a:buChar char="•"/>
              <a:defRPr/>
            </a:pPr>
            <a:r>
              <a:rPr lang="en-US" dirty="0" smtClean="0"/>
              <a:t>Click the arrow next to </a:t>
            </a:r>
            <a:r>
              <a:rPr lang="en-US" b="1" dirty="0" smtClean="0"/>
              <a:t>Shape Outline</a:t>
            </a:r>
            <a:r>
              <a:rPr lang="en-US" dirty="0" smtClean="0"/>
              <a:t>, and then click </a:t>
            </a:r>
            <a:r>
              <a:rPr lang="en-US" b="1" dirty="0" smtClean="0"/>
              <a:t>No Outline</a:t>
            </a:r>
            <a:r>
              <a:rPr lang="en-US" dirty="0" smtClean="0"/>
              <a:t>.</a:t>
            </a:r>
          </a:p>
          <a:p>
            <a:pPr marL="228572" indent="-228572" defTabSz="914287">
              <a:buFont typeface="+mj-lt"/>
              <a:buAutoNum type="arabicPeriod"/>
              <a:defRPr/>
            </a:pPr>
            <a:r>
              <a:rPr lang="en-US" dirty="0" smtClean="0"/>
              <a:t>Drag the second rectangle above the first rectangle until the lower edge overlays the top edge of the first rectangle. (Note:</a:t>
            </a:r>
            <a:r>
              <a:rPr lang="en-US" b="1" dirty="0" smtClean="0"/>
              <a:t> </a:t>
            </a:r>
            <a:r>
              <a:rPr lang="en-US" dirty="0" smtClean="0"/>
              <a:t>When the spinning animation effect is created later for these rectangles, the spin will center where the edges of the rectangles meet.)</a:t>
            </a:r>
          </a:p>
          <a:p>
            <a:pPr marL="228572" indent="-228572" defTabSz="914287">
              <a:buFont typeface="+mj-lt"/>
              <a:buAutoNum type="arabicPeriod"/>
              <a:defRPr/>
            </a:pPr>
            <a:r>
              <a:rPr lang="en-US" dirty="0" smtClean="0"/>
              <a:t>Press and hold CTRL, and then select both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do the following:</a:t>
            </a:r>
          </a:p>
          <a:p>
            <a:pPr marL="685715" lvl="1" indent="-228572" defTabSz="914287">
              <a:buFont typeface="+mj-lt"/>
              <a:buAutoNum type="arabicPeriod"/>
              <a:defRPr/>
            </a:pPr>
            <a:r>
              <a:rPr lang="en-US" dirty="0" smtClean="0"/>
              <a:t>Point to </a:t>
            </a:r>
            <a:r>
              <a:rPr lang="en-US" b="1" dirty="0" smtClean="0"/>
              <a:t>Align</a:t>
            </a:r>
            <a:r>
              <a:rPr lang="en-US" dirty="0" smtClean="0"/>
              <a:t>, and then click </a:t>
            </a:r>
            <a:r>
              <a:rPr lang="en-US" b="1" dirty="0" smtClean="0"/>
              <a:t>Align Selected Objects</a:t>
            </a:r>
            <a:r>
              <a:rPr lang="en-US" dirty="0" smtClean="0"/>
              <a:t>.</a:t>
            </a:r>
          </a:p>
          <a:p>
            <a:pPr marL="685715" lvl="1" indent="-228572" defTabSz="914287">
              <a:buFont typeface="+mj-lt"/>
              <a:buAutoNum type="arabicPeriod"/>
              <a:defRPr/>
            </a:pPr>
            <a:r>
              <a:rPr lang="en-US" dirty="0" smtClean="0"/>
              <a:t>Point to </a:t>
            </a:r>
            <a:r>
              <a:rPr lang="en-US" b="1" dirty="0" smtClean="0"/>
              <a:t>Align</a:t>
            </a:r>
            <a:r>
              <a:rPr lang="en-US" dirty="0" smtClean="0"/>
              <a:t>, and then click </a:t>
            </a:r>
            <a:r>
              <a:rPr lang="en-US" b="1" dirty="0" smtClean="0"/>
              <a:t>Align Center</a:t>
            </a:r>
            <a:r>
              <a:rPr lang="en-US" dirty="0" smtClean="0"/>
              <a:t>.</a:t>
            </a:r>
          </a:p>
          <a:p>
            <a:pPr marL="685715" lvl="1" indent="-228572" defTabSz="914287">
              <a:buFont typeface="+mj-lt"/>
              <a:buAutoNum type="arabicPeriod"/>
              <a:defRPr/>
            </a:pPr>
            <a:r>
              <a:rPr lang="en-US" dirty="0" smtClean="0"/>
              <a:t>Click </a:t>
            </a:r>
            <a:r>
              <a:rPr lang="en-US" b="1" dirty="0" smtClean="0"/>
              <a:t>Group</a:t>
            </a:r>
            <a:r>
              <a:rPr lang="en-US" dirty="0" smtClean="0"/>
              <a:t>. </a:t>
            </a:r>
          </a:p>
          <a:p>
            <a:pPr marL="228572" indent="-228572" defTabSz="914287">
              <a:buFont typeface="+mj-lt"/>
              <a:buAutoNum type="arabicPeriod"/>
              <a:defRPr/>
            </a:pPr>
            <a:r>
              <a:rPr lang="en-US" dirty="0" smtClean="0"/>
              <a:t>On the slide, drag the group until it is centered horizontally on the left edge of the slide (straddling the edge).</a:t>
            </a:r>
          </a:p>
          <a:p>
            <a:pPr marL="228572" indent="-228572" defTabSz="914287">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85715" lvl="1" indent="-228572" defTabSz="914287">
              <a:buFont typeface="+mj-lt"/>
              <a:buAutoNum type="arabicPeriod"/>
              <a:defRPr/>
            </a:pPr>
            <a:r>
              <a:rPr lang="en-US" dirty="0" smtClean="0"/>
              <a:t>Click </a:t>
            </a:r>
            <a:r>
              <a:rPr lang="en-US" b="1" dirty="0" smtClean="0"/>
              <a:t>Align to Slide</a:t>
            </a:r>
            <a:r>
              <a:rPr lang="en-US" dirty="0" smtClean="0"/>
              <a:t>.</a:t>
            </a:r>
          </a:p>
          <a:p>
            <a:pPr marL="685715" lvl="1" indent="-228572" defTabSz="914287">
              <a:buFont typeface="+mj-lt"/>
              <a:buAutoNum type="arabicPeriod"/>
              <a:defRPr/>
            </a:pPr>
            <a:r>
              <a:rPr lang="en-US" dirty="0" smtClean="0"/>
              <a:t>Click </a:t>
            </a:r>
            <a:r>
              <a:rPr lang="en-US" b="1" dirty="0" smtClean="0"/>
              <a:t>Align Middle</a:t>
            </a:r>
            <a:r>
              <a:rPr lang="en-US" dirty="0" smtClean="0"/>
              <a:t>.</a:t>
            </a:r>
          </a:p>
          <a:p>
            <a:pPr marL="685715" lvl="1" indent="-228572" defTabSz="914287">
              <a:buFont typeface="+mj-lt"/>
              <a:buAutoNum type="arabicPeriod"/>
              <a:defRPr/>
            </a:pPr>
            <a:endParaRPr lang="en-US" dirty="0" smtClean="0"/>
          </a:p>
          <a:p>
            <a:pPr marL="685715" lvl="1" indent="-228572" defTabSz="914287">
              <a:buFont typeface="+mj-lt"/>
              <a:buAutoNum type="arabicPeriod"/>
              <a:defRPr/>
            </a:pPr>
            <a:endParaRPr lang="en-US" dirty="0" smtClean="0"/>
          </a:p>
          <a:p>
            <a:pPr marL="228572" indent="-228572" defTabSz="914287">
              <a:defRPr/>
            </a:pPr>
            <a:r>
              <a:rPr lang="en-US" dirty="0" smtClean="0"/>
              <a:t>To reproduce the dashed arc on this slide, do the following:</a:t>
            </a:r>
          </a:p>
          <a:p>
            <a:pPr marL="228572" indent="-228572" defTabSz="914287">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a:t>
            </a:r>
            <a:r>
              <a:rPr lang="en-US" dirty="0" smtClean="0"/>
              <a:t> (third row, 12</a:t>
            </a:r>
            <a:r>
              <a:rPr lang="en-US" baseline="30000" dirty="0" smtClean="0"/>
              <a:t>th</a:t>
            </a:r>
            <a:r>
              <a:rPr lang="en-US" dirty="0" smtClean="0"/>
              <a:t> option from the left). On the slide, drag to draw an arc.</a:t>
            </a:r>
          </a:p>
          <a:p>
            <a:pPr marL="228572" indent="-228572" defTabSz="914287">
              <a:buFont typeface="+mj-lt"/>
              <a:buAutoNum type="arabicPeriod"/>
              <a:defRPr/>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715" lvl="1" indent="-228572" defTabSz="914287">
              <a:buFont typeface="Arial" pitchFamily="34" charset="0"/>
              <a:buChar char="•"/>
              <a:defRPr/>
            </a:pPr>
            <a:r>
              <a:rPr lang="en-US" dirty="0" smtClean="0"/>
              <a:t>In the </a:t>
            </a:r>
            <a:r>
              <a:rPr lang="en-US" b="1" dirty="0" smtClean="0"/>
              <a:t>Shape Height</a:t>
            </a:r>
            <a:r>
              <a:rPr lang="en-US" dirty="0" smtClean="0"/>
              <a:t> box, enter </a:t>
            </a:r>
            <a:r>
              <a:rPr lang="en-US" b="1" dirty="0" smtClean="0"/>
              <a:t>7.5”</a:t>
            </a:r>
            <a:r>
              <a:rPr lang="en-US" dirty="0" smtClean="0"/>
              <a:t>.</a:t>
            </a:r>
          </a:p>
          <a:p>
            <a:pPr marL="685715" lvl="1" indent="-228572" defTabSz="914287">
              <a:buFont typeface="Arial" pitchFamily="34" charset="0"/>
              <a:buChar char="•"/>
              <a:defRPr/>
            </a:pPr>
            <a:r>
              <a:rPr lang="en-US" dirty="0" smtClean="0"/>
              <a:t>In the </a:t>
            </a:r>
            <a:r>
              <a:rPr lang="en-US" b="1" dirty="0" smtClean="0"/>
              <a:t>Shape Width</a:t>
            </a:r>
            <a:r>
              <a:rPr lang="en-US" dirty="0" smtClean="0"/>
              <a:t> box, enter </a:t>
            </a:r>
            <a:r>
              <a:rPr lang="en-US" b="1" dirty="0" smtClean="0"/>
              <a:t>7.5”</a:t>
            </a:r>
            <a:r>
              <a:rPr lang="en-US" dirty="0" smtClean="0"/>
              <a:t>.</a:t>
            </a:r>
          </a:p>
          <a:p>
            <a:pPr marL="228572" indent="-228572" defTabSz="914287">
              <a:buFont typeface="+mj-lt"/>
              <a:buAutoNum type="arabicPeriod"/>
              <a:defRPr/>
            </a:pPr>
            <a:r>
              <a:rPr lang="en-US" dirty="0" smtClean="0"/>
              <a:t>With the arc still selected, 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do the following:</a:t>
            </a:r>
          </a:p>
          <a:p>
            <a:pPr marL="685715" lvl="1" indent="-228572" defTabSz="914287">
              <a:buFont typeface="Arial" pitchFamily="34" charset="0"/>
              <a:buChar char="•"/>
              <a:defRPr/>
            </a:pPr>
            <a:r>
              <a:rPr lang="en-US" dirty="0" smtClean="0"/>
              <a:t>Under </a:t>
            </a:r>
            <a:r>
              <a:rPr lang="en-US" b="1" dirty="0" smtClean="0"/>
              <a:t>Theme Colors</a:t>
            </a:r>
            <a:r>
              <a:rPr lang="en-US" dirty="0" smtClean="0"/>
              <a:t>, click </a:t>
            </a:r>
            <a:r>
              <a:rPr lang="en-US" b="1" dirty="0" smtClean="0"/>
              <a:t>White, Background 1, Darker 15% </a:t>
            </a:r>
            <a:r>
              <a:rPr lang="en-US" dirty="0" smtClean="0"/>
              <a:t>(third row, first option from the left).</a:t>
            </a:r>
          </a:p>
          <a:p>
            <a:pPr marL="685715" lvl="1" indent="-228572" defTabSz="914287">
              <a:buFont typeface="Arial" pitchFamily="34" charset="0"/>
              <a:buChar char="•"/>
              <a:defRPr/>
            </a:pPr>
            <a:r>
              <a:rPr lang="en-US" dirty="0" smtClean="0"/>
              <a:t>Point to </a:t>
            </a:r>
            <a:r>
              <a:rPr lang="en-US" b="1" dirty="0" smtClean="0"/>
              <a:t>Dashes</a:t>
            </a:r>
            <a:r>
              <a:rPr lang="en-US" dirty="0" smtClean="0"/>
              <a:t>, and then click </a:t>
            </a:r>
            <a:r>
              <a:rPr lang="en-US" b="1" dirty="0" smtClean="0"/>
              <a:t>Dash </a:t>
            </a:r>
            <a:r>
              <a:rPr lang="en-US" dirty="0" smtClean="0"/>
              <a:t>(fourth option from the top).</a:t>
            </a:r>
          </a:p>
          <a:p>
            <a:pPr marL="228572" indent="-228572" defTabSz="914287">
              <a:buFont typeface="+mj-lt"/>
              <a:buAutoNum type="arabicPeriod"/>
              <a:defRPr/>
            </a:pPr>
            <a:r>
              <a:rPr lang="en-US" dirty="0" smtClean="0"/>
              <a:t>On the slide, drag the yellow diamond adjustment handle on the right side of the arc to the bottom of the arc to create a half circle.</a:t>
            </a:r>
          </a:p>
          <a:p>
            <a:pPr marL="228572" indent="-228572" defTabSz="914287">
              <a:buFont typeface="+mj-lt"/>
              <a:buAutoNum type="arabicPeriod"/>
              <a:defRPr/>
            </a:pPr>
            <a:r>
              <a:rPr lang="en-US" dirty="0" smtClean="0"/>
              <a:t>Drag the arc until the yellow diamond adjustment handles are on the left edge of the slide.</a:t>
            </a:r>
          </a:p>
          <a:p>
            <a:pPr marL="228572" indent="-228572" defTabSz="914287">
              <a:buFont typeface="+mj-lt"/>
              <a:buAutoNum type="arabicPeriod"/>
              <a:defRPr/>
            </a:pPr>
            <a:r>
              <a:rPr lang="en-US" dirty="0" smtClean="0"/>
              <a:t>With the arc still selected, on the </a:t>
            </a:r>
            <a:r>
              <a:rPr lang="en-US" b="1" dirty="0" smtClean="0"/>
              <a:t>Home</a:t>
            </a:r>
            <a:r>
              <a:rPr lang="en-US" dirty="0" smtClean="0"/>
              <a:t> tab, in the </a:t>
            </a:r>
            <a:r>
              <a:rPr lang="en-US" b="1" dirty="0" smtClean="0"/>
              <a:t>Drawing</a:t>
            </a:r>
            <a:r>
              <a:rPr lang="en-US" dirty="0" smtClean="0"/>
              <a:t> group, click the arrow under </a:t>
            </a:r>
            <a:r>
              <a:rPr lang="en-US" b="1" dirty="0" smtClean="0"/>
              <a:t>Arrange</a:t>
            </a:r>
            <a:r>
              <a:rPr lang="en-US" dirty="0" smtClean="0"/>
              <a:t>, point to </a:t>
            </a:r>
            <a:r>
              <a:rPr lang="en-US" b="1" dirty="0" smtClean="0"/>
              <a:t>Align</a:t>
            </a:r>
            <a:r>
              <a:rPr lang="en-US" dirty="0" smtClean="0"/>
              <a:t>, and then do the following:</a:t>
            </a:r>
          </a:p>
          <a:p>
            <a:pPr marL="685715" lvl="1" indent="-228572" defTabSz="914287">
              <a:buFont typeface="+mj-lt"/>
              <a:buAutoNum type="arabicPeriod"/>
              <a:defRPr/>
            </a:pPr>
            <a:r>
              <a:rPr lang="en-US" dirty="0" smtClean="0"/>
              <a:t>Click </a:t>
            </a:r>
            <a:r>
              <a:rPr lang="en-US" b="1" dirty="0" smtClean="0"/>
              <a:t>Align to Slide</a:t>
            </a:r>
            <a:r>
              <a:rPr lang="en-US" dirty="0" smtClean="0"/>
              <a:t>. </a:t>
            </a:r>
          </a:p>
          <a:p>
            <a:pPr marL="685715" lvl="1" indent="-228572" defTabSz="914287">
              <a:buFont typeface="+mj-lt"/>
              <a:buAutoNum type="arabicPeriod"/>
              <a:defRPr/>
            </a:pPr>
            <a:r>
              <a:rPr lang="en-US" dirty="0" smtClean="0"/>
              <a:t>Click </a:t>
            </a:r>
            <a:r>
              <a:rPr lang="en-US" b="1" dirty="0" smtClean="0"/>
              <a:t>Align Middle</a:t>
            </a:r>
            <a:r>
              <a:rPr lang="en-US" dirty="0" smtClean="0"/>
              <a:t>. </a:t>
            </a:r>
          </a:p>
          <a:p>
            <a:pPr marL="228572" indent="-228572" defTabSz="914287">
              <a:defRPr/>
            </a:pPr>
            <a:endParaRPr lang="en-US" dirty="0" smtClean="0"/>
          </a:p>
          <a:p>
            <a:pPr marL="228572" indent="-228572" defTabSz="914287">
              <a:defRPr/>
            </a:pPr>
            <a:endParaRPr lang="en-US" dirty="0" smtClean="0"/>
          </a:p>
          <a:p>
            <a:pPr marL="228572" indent="-228572" defTabSz="914287">
              <a:defRPr/>
            </a:pPr>
            <a:r>
              <a:rPr lang="en-US" dirty="0" smtClean="0"/>
              <a:t>To reproduce the half circle on this slide, do the following:</a:t>
            </a:r>
          </a:p>
          <a:p>
            <a:pPr marL="228572" indent="-228572" defTabSz="914287">
              <a:buFont typeface="+mj-lt"/>
              <a:buAutoNum type="arabicPeriod"/>
              <a:defRPr/>
            </a:pPr>
            <a:r>
              <a:rPr lang="en-US" dirty="0" smtClean="0"/>
              <a:t>On the slide, select the arc. On the </a:t>
            </a:r>
            <a:r>
              <a:rPr lang="en-US" b="1" dirty="0" smtClean="0"/>
              <a:t>Home</a:t>
            </a:r>
            <a:r>
              <a:rPr lang="en-US" dirty="0" smtClean="0"/>
              <a:t> tab, in the </a:t>
            </a:r>
            <a:r>
              <a:rPr lang="en-US" b="1" dirty="0" smtClean="0"/>
              <a:t>Clipboard</a:t>
            </a:r>
            <a:r>
              <a:rPr lang="en-US" dirty="0" smtClean="0"/>
              <a:t> group, click the arrow to the right of </a:t>
            </a:r>
            <a:r>
              <a:rPr lang="en-US" b="1" dirty="0" smtClean="0"/>
              <a:t>Copy</a:t>
            </a:r>
            <a:r>
              <a:rPr lang="en-US" dirty="0" smtClean="0"/>
              <a:t>, and then click </a:t>
            </a:r>
            <a:r>
              <a:rPr lang="en-US" b="1" dirty="0" smtClean="0"/>
              <a:t>Duplicate</a:t>
            </a:r>
            <a:r>
              <a:rPr lang="en-US" dirty="0" smtClean="0"/>
              <a:t>.</a:t>
            </a:r>
          </a:p>
          <a:p>
            <a:pPr marL="228572" indent="-228572" defTabSz="914287">
              <a:buFont typeface="+mj-lt"/>
              <a:buAutoNum type="arabicPeriod"/>
              <a:defRPr/>
            </a:pPr>
            <a:r>
              <a:rPr lang="en-US" dirty="0" smtClean="0"/>
              <a:t>Select the duplicate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715" lvl="1" indent="-228572" defTabSz="914287">
              <a:buFont typeface="Arial" pitchFamily="34" charset="0"/>
              <a:buChar char="•"/>
              <a:defRPr/>
            </a:pPr>
            <a:r>
              <a:rPr lang="en-US" dirty="0" smtClean="0"/>
              <a:t>In the </a:t>
            </a:r>
            <a:r>
              <a:rPr lang="en-US" b="1" dirty="0" smtClean="0"/>
              <a:t>Shape Height</a:t>
            </a:r>
            <a:r>
              <a:rPr lang="en-US" dirty="0" smtClean="0"/>
              <a:t> box, enter </a:t>
            </a:r>
            <a:r>
              <a:rPr lang="en-US" b="1" dirty="0" smtClean="0"/>
              <a:t>3.33”</a:t>
            </a:r>
            <a:r>
              <a:rPr lang="en-US" dirty="0" smtClean="0"/>
              <a:t>.</a:t>
            </a:r>
          </a:p>
          <a:p>
            <a:pPr marL="685715" lvl="1" indent="-228572" defTabSz="914287">
              <a:buFont typeface="Arial" pitchFamily="34" charset="0"/>
              <a:buChar char="•"/>
              <a:defRPr/>
            </a:pPr>
            <a:r>
              <a:rPr lang="en-US" dirty="0" smtClean="0"/>
              <a:t>In the </a:t>
            </a:r>
            <a:r>
              <a:rPr lang="en-US" b="1" dirty="0" smtClean="0"/>
              <a:t>Shape Width</a:t>
            </a:r>
            <a:r>
              <a:rPr lang="en-US" dirty="0" smtClean="0"/>
              <a:t> box, enter </a:t>
            </a:r>
            <a:r>
              <a:rPr lang="en-US" b="1" dirty="0" smtClean="0"/>
              <a:t>3.33”</a:t>
            </a:r>
            <a:r>
              <a:rPr lang="en-US" dirty="0" smtClean="0"/>
              <a:t>.</a:t>
            </a:r>
          </a:p>
          <a:p>
            <a:pPr marL="228572" indent="-228572" defTabSz="914287">
              <a:buFont typeface="+mj-lt"/>
              <a:buAutoNum type="arabicPeriod"/>
              <a:defRPr/>
            </a:pPr>
            <a:r>
              <a:rPr lang="en-US" dirty="0" smtClean="0"/>
              <a:t>With the second arc still selected, under </a:t>
            </a:r>
            <a:r>
              <a:rPr lang="en-US" b="1" dirty="0" smtClean="0"/>
              <a:t>Drawing Tools</a:t>
            </a:r>
            <a:r>
              <a:rPr lang="en-US" dirty="0" smtClean="0"/>
              <a:t>, on the </a:t>
            </a:r>
            <a:r>
              <a:rPr lang="en-US" b="1" dirty="0" smtClean="0"/>
              <a:t>Format</a:t>
            </a:r>
            <a:r>
              <a:rPr lang="en-US" dirty="0" smtClean="0"/>
              <a:t> tab, in the </a:t>
            </a:r>
            <a:r>
              <a:rPr lang="en-US" b="1" dirty="0" smtClean="0"/>
              <a:t>Shape Styles </a:t>
            </a:r>
            <a:r>
              <a:rPr lang="en-US" dirty="0" smtClean="0"/>
              <a:t>group, click the arrow next to </a:t>
            </a:r>
            <a:r>
              <a:rPr lang="en-US" b="1" dirty="0" smtClean="0"/>
              <a:t>Shape Fill</a:t>
            </a:r>
            <a:r>
              <a:rPr lang="en-US" dirty="0" smtClean="0"/>
              <a:t>, and then under </a:t>
            </a:r>
            <a:r>
              <a:rPr lang="en-US" b="1" dirty="0" smtClean="0"/>
              <a:t>Theme Colors</a:t>
            </a:r>
            <a:r>
              <a:rPr lang="en-US" dirty="0" smtClean="0"/>
              <a:t> click </a:t>
            </a:r>
            <a:r>
              <a:rPr lang="en-US" b="1" dirty="0" smtClean="0"/>
              <a:t>White, Background 1, Darker 5% </a:t>
            </a:r>
            <a:r>
              <a:rPr lang="en-US" dirty="0" smtClean="0"/>
              <a:t>(second row, first option from the left).</a:t>
            </a:r>
          </a:p>
          <a:p>
            <a:pPr marL="228572" indent="-228572" defTabSz="914287">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Shape Styles </a:t>
            </a:r>
            <a:r>
              <a:rPr lang="en-US" dirty="0" smtClean="0"/>
              <a:t>group, click the arrow next to </a:t>
            </a:r>
            <a:r>
              <a:rPr lang="en-US" b="1" dirty="0" smtClean="0"/>
              <a:t>Shape Outline</a:t>
            </a:r>
            <a:r>
              <a:rPr lang="en-US" dirty="0" smtClean="0"/>
              <a:t>,</a:t>
            </a:r>
            <a:r>
              <a:rPr lang="en-US" b="1" dirty="0" smtClean="0"/>
              <a:t> </a:t>
            </a:r>
            <a:r>
              <a:rPr lang="en-US" dirty="0" smtClean="0"/>
              <a:t>and then click </a:t>
            </a:r>
            <a:r>
              <a:rPr lang="en-US" b="1" dirty="0" smtClean="0"/>
              <a:t>No Outline</a:t>
            </a:r>
            <a:r>
              <a:rPr lang="en-US" dirty="0" smtClean="0"/>
              <a:t>.</a:t>
            </a:r>
          </a:p>
          <a:p>
            <a:pPr marL="228572" indent="-228572" defTabSz="914287">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Shape Styles </a:t>
            </a:r>
            <a:r>
              <a:rPr lang="en-US" dirty="0" smtClean="0"/>
              <a:t>group, click </a:t>
            </a:r>
            <a:r>
              <a:rPr lang="en-US" b="1" dirty="0" smtClean="0"/>
              <a:t>Shape Effects</a:t>
            </a:r>
            <a:r>
              <a:rPr lang="en-US" dirty="0" smtClean="0"/>
              <a:t>, point to </a:t>
            </a:r>
            <a:r>
              <a:rPr lang="en-US" b="1" dirty="0" smtClean="0"/>
              <a:t>Shadow</a:t>
            </a:r>
            <a:r>
              <a:rPr lang="en-US" dirty="0" smtClean="0"/>
              <a:t>, and then click </a:t>
            </a:r>
            <a:r>
              <a:rPr lang="en-US" b="1" dirty="0" smtClean="0"/>
              <a:t>Shadow</a:t>
            </a:r>
            <a:r>
              <a:rPr lang="en-US" dirty="0" smtClean="0"/>
              <a:t> </a:t>
            </a:r>
            <a:r>
              <a:rPr lang="en-US" b="1" dirty="0" smtClean="0"/>
              <a:t>Options</a:t>
            </a:r>
            <a:r>
              <a:rPr lang="en-US" dirty="0" smtClean="0"/>
              <a:t>. In the </a:t>
            </a:r>
            <a:r>
              <a:rPr lang="en-US" b="1" dirty="0" smtClean="0"/>
              <a:t>Format Shape </a:t>
            </a:r>
            <a:r>
              <a:rPr lang="en-US" dirty="0" smtClean="0"/>
              <a:t>dialog box, click </a:t>
            </a:r>
            <a:r>
              <a:rPr lang="en-US" b="1" dirty="0" smtClean="0"/>
              <a:t>Shadow</a:t>
            </a:r>
            <a:r>
              <a:rPr lang="en-US" dirty="0" smtClean="0"/>
              <a:t> in the left pane. In the </a:t>
            </a:r>
            <a:r>
              <a:rPr lang="en-US" b="1" dirty="0" smtClean="0"/>
              <a:t>Shadow</a:t>
            </a:r>
            <a:r>
              <a:rPr lang="en-US" dirty="0" smtClean="0"/>
              <a:t> pane, click the button next to </a:t>
            </a:r>
            <a:r>
              <a:rPr lang="en-US" b="1" dirty="0" smtClean="0"/>
              <a:t>Presets</a:t>
            </a:r>
            <a:r>
              <a:rPr lang="en-US" dirty="0" smtClean="0"/>
              <a:t> , under </a:t>
            </a:r>
            <a:r>
              <a:rPr lang="en-US" b="1" dirty="0" smtClean="0"/>
              <a:t>Inner</a:t>
            </a:r>
            <a:r>
              <a:rPr lang="en-US" dirty="0" smtClean="0"/>
              <a:t> click </a:t>
            </a:r>
            <a:r>
              <a:rPr lang="en-US" b="1" dirty="0" smtClean="0"/>
              <a:t>Inside Right </a:t>
            </a:r>
            <a:r>
              <a:rPr lang="en-US" dirty="0" smtClean="0"/>
              <a:t>(second row, third option from the left), and then do the following:</a:t>
            </a:r>
          </a:p>
          <a:p>
            <a:pPr marL="685715" lvl="1" indent="-228572">
              <a:buFont typeface="Arial" pitchFamily="34" charset="0"/>
              <a:buChar char="•"/>
            </a:pPr>
            <a:r>
              <a:rPr lang="en-US" dirty="0" smtClean="0"/>
              <a:t>In the </a:t>
            </a:r>
            <a:r>
              <a:rPr lang="en-US" b="1" dirty="0" smtClean="0"/>
              <a:t>Transparency</a:t>
            </a:r>
            <a:r>
              <a:rPr lang="en-US" dirty="0" smtClean="0"/>
              <a:t> box, enter </a:t>
            </a:r>
            <a:r>
              <a:rPr lang="en-US" b="1" dirty="0" smtClean="0"/>
              <a:t>86%</a:t>
            </a:r>
            <a:r>
              <a:rPr lang="en-US" dirty="0" smtClean="0"/>
              <a:t>.</a:t>
            </a:r>
          </a:p>
          <a:p>
            <a:pPr marL="685715" lvl="1" indent="-228572" defTabSz="914287">
              <a:buFont typeface="Arial" pitchFamily="34" charset="0"/>
              <a:buChar char="•"/>
              <a:defRPr/>
            </a:pPr>
            <a:r>
              <a:rPr lang="en-US" dirty="0" smtClean="0"/>
              <a:t>In the </a:t>
            </a:r>
            <a:r>
              <a:rPr lang="en-US" b="1" dirty="0" smtClean="0"/>
              <a:t>Blur</a:t>
            </a:r>
            <a:r>
              <a:rPr lang="en-US" dirty="0" smtClean="0"/>
              <a:t> box, enter </a:t>
            </a:r>
            <a:r>
              <a:rPr lang="en-US" b="1" dirty="0" smtClean="0"/>
              <a:t>24 pt</a:t>
            </a:r>
            <a:r>
              <a:rPr lang="en-US" dirty="0" smtClean="0"/>
              <a:t>.</a:t>
            </a:r>
          </a:p>
          <a:p>
            <a:pPr marL="685715" lvl="1" indent="-228572" defTabSz="914287">
              <a:buFont typeface="Arial" pitchFamily="34" charset="0"/>
              <a:buChar char="•"/>
              <a:defRPr/>
            </a:pPr>
            <a:r>
              <a:rPr lang="en-US" dirty="0" smtClean="0"/>
              <a:t>In the </a:t>
            </a:r>
            <a:r>
              <a:rPr lang="en-US" b="1" dirty="0" smtClean="0"/>
              <a:t>Angle</a:t>
            </a:r>
            <a:r>
              <a:rPr lang="en-US" dirty="0" smtClean="0"/>
              <a:t> box, enter </a:t>
            </a:r>
            <a:r>
              <a:rPr lang="en-US" b="1" dirty="0" smtClean="0"/>
              <a:t>315</a:t>
            </a:r>
            <a:r>
              <a:rPr lang="en-US" b="1" dirty="0" smtClean="0">
                <a:ea typeface="Verdana"/>
                <a:cs typeface="Verdana"/>
              </a:rPr>
              <a:t>°</a:t>
            </a:r>
            <a:r>
              <a:rPr lang="en-US" dirty="0" smtClean="0"/>
              <a:t>.</a:t>
            </a:r>
          </a:p>
          <a:p>
            <a:pPr marL="685715" lvl="1" indent="-228572" defTabSz="914287">
              <a:buFont typeface="Arial" pitchFamily="34" charset="0"/>
              <a:buChar char="•"/>
              <a:defRPr/>
            </a:pPr>
            <a:r>
              <a:rPr lang="en-US" dirty="0" smtClean="0"/>
              <a:t>In the </a:t>
            </a:r>
            <a:r>
              <a:rPr lang="en-US" b="1" dirty="0" smtClean="0"/>
              <a:t>Distance</a:t>
            </a:r>
            <a:r>
              <a:rPr lang="en-US" dirty="0" smtClean="0"/>
              <a:t> box, enter </a:t>
            </a:r>
            <a:r>
              <a:rPr lang="en-US" b="1" dirty="0" smtClean="0"/>
              <a:t>4 pt</a:t>
            </a:r>
            <a:r>
              <a:rPr lang="en-US" dirty="0" smtClean="0"/>
              <a:t>.</a:t>
            </a:r>
          </a:p>
          <a:p>
            <a:pPr marL="228572" indent="-228572" defTabSz="914287">
              <a:buFont typeface="+mj-lt"/>
              <a:buAutoNum type="arabicPeriod"/>
              <a:defRPr/>
            </a:pPr>
            <a:r>
              <a:rPr lang="en-US" dirty="0" smtClean="0"/>
              <a:t>On the slide, drag the second arc until the yellow diamond adjustment handles are on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do the following:</a:t>
            </a:r>
          </a:p>
          <a:p>
            <a:pPr marL="685715" lvl="1" indent="-228572" defTabSz="914287">
              <a:buFont typeface="+mj-lt"/>
              <a:buAutoNum type="arabicPeriod"/>
              <a:defRPr/>
            </a:pPr>
            <a:r>
              <a:rPr lang="en-US" dirty="0" smtClean="0"/>
              <a:t>Point to </a:t>
            </a:r>
            <a:r>
              <a:rPr lang="en-US" b="1" dirty="0" smtClean="0"/>
              <a:t>Align</a:t>
            </a:r>
            <a:r>
              <a:rPr lang="en-US" dirty="0" smtClean="0"/>
              <a:t>, and then click </a:t>
            </a:r>
            <a:r>
              <a:rPr lang="en-US" b="1" dirty="0" smtClean="0"/>
              <a:t>Align to Slide</a:t>
            </a:r>
            <a:r>
              <a:rPr lang="en-US" i="1" dirty="0" smtClean="0"/>
              <a:t>. </a:t>
            </a:r>
            <a:endParaRPr lang="en-US" dirty="0" smtClean="0"/>
          </a:p>
          <a:p>
            <a:pPr marL="685715" lvl="1" indent="-228572" defTabSz="914287">
              <a:buFont typeface="+mj-lt"/>
              <a:buAutoNum type="arabicPeriod"/>
              <a:defRPr/>
            </a:pPr>
            <a:r>
              <a:rPr lang="en-US" dirty="0" smtClean="0"/>
              <a:t>Point to </a:t>
            </a:r>
            <a:r>
              <a:rPr lang="en-US" b="1" dirty="0" smtClean="0"/>
              <a:t>Align</a:t>
            </a:r>
            <a:r>
              <a:rPr lang="en-US" dirty="0" smtClean="0"/>
              <a:t>, and then click </a:t>
            </a:r>
            <a:r>
              <a:rPr lang="en-US" b="1" dirty="0" smtClean="0"/>
              <a:t>Align Middle</a:t>
            </a:r>
            <a:r>
              <a:rPr lang="en-US" dirty="0" smtClean="0"/>
              <a:t>. </a:t>
            </a:r>
          </a:p>
          <a:p>
            <a:pPr marL="685715" lvl="1" indent="-228572" defTabSz="914287">
              <a:buFont typeface="+mj-lt"/>
              <a:buAutoNum type="arabicPeriod"/>
              <a:defRPr/>
            </a:pPr>
            <a:r>
              <a:rPr lang="en-US" dirty="0" smtClean="0"/>
              <a:t>Click </a:t>
            </a:r>
            <a:r>
              <a:rPr lang="en-US" b="1" dirty="0" smtClean="0"/>
              <a:t>Send to Back</a:t>
            </a:r>
            <a:r>
              <a:rPr lang="en-US" dirty="0" smtClean="0"/>
              <a:t>.</a:t>
            </a:r>
          </a:p>
          <a:p>
            <a:pPr marL="685715" lvl="1" indent="-228572" defTabSz="914287">
              <a:buFont typeface="Arial" pitchFamily="34" charset="0"/>
              <a:buChar char="•"/>
              <a:defRPr/>
            </a:pPr>
            <a:endParaRPr lang="en-US" dirty="0" smtClean="0"/>
          </a:p>
          <a:p>
            <a:pPr marL="685715" lvl="1" indent="-228572" defTabSz="914287">
              <a:buFont typeface="Arial" pitchFamily="34" charset="0"/>
              <a:buChar char="•"/>
              <a:defRPr/>
            </a:pPr>
            <a:endParaRPr lang="en-US" dirty="0" smtClean="0"/>
          </a:p>
          <a:p>
            <a:pPr marL="228572" indent="-228572" defTabSz="914287">
              <a:defRPr/>
            </a:pPr>
            <a:r>
              <a:rPr lang="en-US" dirty="0" smtClean="0"/>
              <a:t>To reproduce the button shapes on this slide, do the following:</a:t>
            </a:r>
          </a:p>
          <a:p>
            <a:pPr marL="228572" indent="-228572" defTabSz="914287">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Oval </a:t>
            </a:r>
            <a:r>
              <a:rPr lang="en-US" dirty="0" smtClean="0"/>
              <a:t>(first row, second option from the left). On the slide, drag to draw an oval.</a:t>
            </a:r>
          </a:p>
          <a:p>
            <a:pPr marL="228572" indent="-228572" defTabSz="914287">
              <a:buFont typeface="+mj-lt"/>
              <a:buAutoNum type="arabicPeriod"/>
              <a:defRPr/>
            </a:pPr>
            <a:r>
              <a:rPr lang="en-US" dirty="0" smtClean="0"/>
              <a:t>Select the oval.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715" lvl="1" indent="-228572" defTabSz="914287">
              <a:buFont typeface="Arial" pitchFamily="34" charset="0"/>
              <a:buChar char="•"/>
              <a:defRPr/>
            </a:pPr>
            <a:r>
              <a:rPr lang="en-US" dirty="0" smtClean="0"/>
              <a:t>In the </a:t>
            </a:r>
            <a:r>
              <a:rPr lang="en-US" b="1" dirty="0" smtClean="0"/>
              <a:t>Shape Height</a:t>
            </a:r>
            <a:r>
              <a:rPr lang="en-US" dirty="0" smtClean="0"/>
              <a:t> box, enter </a:t>
            </a:r>
            <a:r>
              <a:rPr lang="en-US" b="1" dirty="0" smtClean="0"/>
              <a:t>0.34”</a:t>
            </a:r>
            <a:r>
              <a:rPr lang="en-US" dirty="0" smtClean="0"/>
              <a:t>.</a:t>
            </a:r>
          </a:p>
          <a:p>
            <a:pPr marL="685715" lvl="1" indent="-228572" defTabSz="914287">
              <a:buFont typeface="Arial" pitchFamily="34" charset="0"/>
              <a:buChar char="•"/>
              <a:defRPr/>
            </a:pPr>
            <a:r>
              <a:rPr lang="en-US" dirty="0" smtClean="0"/>
              <a:t>In the </a:t>
            </a:r>
            <a:r>
              <a:rPr lang="en-US" b="1" dirty="0" smtClean="0"/>
              <a:t>Shape Width</a:t>
            </a:r>
            <a:r>
              <a:rPr lang="en-US" dirty="0" smtClean="0"/>
              <a:t> box, enter </a:t>
            </a:r>
            <a:r>
              <a:rPr lang="en-US" b="1" dirty="0" smtClean="0"/>
              <a:t>0.34”</a:t>
            </a:r>
            <a:r>
              <a:rPr lang="en-US" dirty="0" smtClean="0"/>
              <a:t>.</a:t>
            </a:r>
          </a:p>
          <a:p>
            <a:pPr marL="228572" indent="-228572" defTabSz="914287">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Shape Styles </a:t>
            </a:r>
            <a:r>
              <a:rPr lang="en-US" dirty="0" smtClean="0"/>
              <a:t>group, click </a:t>
            </a:r>
            <a:r>
              <a:rPr lang="en-US" b="1" dirty="0" smtClean="0"/>
              <a:t>More</a:t>
            </a:r>
            <a:r>
              <a:rPr lang="en-US" dirty="0" smtClean="0"/>
              <a:t>, and then click </a:t>
            </a:r>
            <a:r>
              <a:rPr lang="en-US" b="1" dirty="0" smtClean="0"/>
              <a:t>Light 1 Outline, Colored Fill – Olive Green, Accent 3 </a:t>
            </a:r>
            <a:r>
              <a:rPr lang="en-US" dirty="0" smtClean="0"/>
              <a:t>(third row, first option from the left).</a:t>
            </a:r>
          </a:p>
          <a:p>
            <a:pPr marL="228572" indent="-228572" defTabSz="914287">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Solid Fill</a:t>
            </a:r>
            <a:r>
              <a:rPr lang="en-US" dirty="0" smtClean="0"/>
              <a:t>. 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Olive Green, Accent 3, Lighter 80</a:t>
            </a:r>
            <a:r>
              <a:rPr lang="en-US" b="1" dirty="0" smtClean="0">
                <a:latin typeface="Verdana"/>
                <a:ea typeface="Verdana"/>
                <a:cs typeface="Verdana"/>
              </a:rPr>
              <a:t>°</a:t>
            </a:r>
            <a:r>
              <a:rPr lang="en-US" b="1" dirty="0" smtClean="0"/>
              <a:t> </a:t>
            </a:r>
            <a:r>
              <a:rPr lang="en-US" dirty="0" smtClean="0"/>
              <a:t>(second row, seventh option from the left).</a:t>
            </a:r>
          </a:p>
          <a:p>
            <a:pPr marL="228572" indent="-228572" defTabSz="914287">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a:t>
            </a:r>
            <a:r>
              <a:rPr lang="en-US" dirty="0" smtClean="0"/>
              <a:t> in the left pane. In the </a:t>
            </a:r>
            <a:r>
              <a:rPr lang="en-US" b="1" dirty="0" smtClean="0"/>
              <a:t>Line Color</a:t>
            </a:r>
            <a:r>
              <a:rPr lang="en-US" dirty="0" smtClean="0"/>
              <a:t> pane, select </a:t>
            </a:r>
            <a:r>
              <a:rPr lang="en-US" b="1" dirty="0" smtClean="0"/>
              <a:t>No line</a:t>
            </a:r>
            <a:r>
              <a:rPr lang="en-US" dirty="0" smtClean="0"/>
              <a:t>. </a:t>
            </a:r>
          </a:p>
          <a:p>
            <a:pPr marL="228572" indent="-228572" defTabSz="914287">
              <a:buFont typeface="+mj-lt"/>
              <a:buAutoNum type="arabicPeriod"/>
              <a:defRPr/>
            </a:pPr>
            <a:r>
              <a:rPr lang="en-US" dirty="0" smtClean="0"/>
              <a:t>Also in the </a:t>
            </a:r>
            <a:r>
              <a:rPr lang="en-US" b="1" dirty="0" smtClean="0"/>
              <a:t>Format Shape </a:t>
            </a:r>
            <a:r>
              <a:rPr lang="en-US" dirty="0" smtClean="0"/>
              <a:t>dialog box, click </a:t>
            </a:r>
            <a:r>
              <a:rPr lang="en-US" b="1" dirty="0" smtClean="0"/>
              <a:t>Shadow </a:t>
            </a:r>
            <a:r>
              <a:rPr lang="en-US" dirty="0" smtClean="0"/>
              <a:t>in the left pane. In the </a:t>
            </a:r>
            <a:r>
              <a:rPr lang="en-US" b="1" dirty="0" smtClean="0"/>
              <a:t>Shadow</a:t>
            </a:r>
            <a:r>
              <a:rPr lang="en-US" dirty="0" smtClean="0"/>
              <a:t> pane, click the button next to </a:t>
            </a:r>
            <a:r>
              <a:rPr lang="en-US" b="1" dirty="0" smtClean="0"/>
              <a:t>Presets</a:t>
            </a:r>
            <a:r>
              <a:rPr lang="en-US" dirty="0" smtClean="0"/>
              <a:t>, under </a:t>
            </a:r>
            <a:r>
              <a:rPr lang="en-US" b="1" dirty="0" smtClean="0"/>
              <a:t>Outer</a:t>
            </a:r>
            <a:r>
              <a:rPr lang="en-US" dirty="0" smtClean="0"/>
              <a:t> click </a:t>
            </a:r>
            <a:r>
              <a:rPr lang="en-US" b="1" dirty="0" smtClean="0"/>
              <a:t>Offset Bottom </a:t>
            </a:r>
            <a:r>
              <a:rPr lang="en-US" dirty="0" smtClean="0"/>
              <a:t>(first row, second option from the left), and then do the following:</a:t>
            </a:r>
          </a:p>
          <a:p>
            <a:pPr marL="685715" lvl="1" indent="-228572">
              <a:buFont typeface="Arial" pitchFamily="34" charset="0"/>
              <a:buChar char="•"/>
            </a:pPr>
            <a:r>
              <a:rPr lang="en-US" dirty="0" smtClean="0"/>
              <a:t>In the </a:t>
            </a:r>
            <a:r>
              <a:rPr lang="en-US" b="1" dirty="0" smtClean="0"/>
              <a:t>Transparency</a:t>
            </a:r>
            <a:r>
              <a:rPr lang="en-US" dirty="0" smtClean="0"/>
              <a:t> box, enter </a:t>
            </a:r>
            <a:r>
              <a:rPr lang="en-US" b="1" dirty="0" smtClean="0"/>
              <a:t>0%</a:t>
            </a:r>
            <a:r>
              <a:rPr lang="en-US" dirty="0" smtClean="0"/>
              <a:t>.</a:t>
            </a:r>
          </a:p>
          <a:p>
            <a:pPr marL="685715" lvl="1" indent="-228572" defTabSz="914287">
              <a:buFont typeface="Arial" pitchFamily="34" charset="0"/>
              <a:buChar char="•"/>
              <a:defRPr/>
            </a:pPr>
            <a:r>
              <a:rPr lang="en-US" dirty="0" smtClean="0"/>
              <a:t>In the </a:t>
            </a:r>
            <a:r>
              <a:rPr lang="en-US" b="1" dirty="0" smtClean="0"/>
              <a:t>Size</a:t>
            </a:r>
            <a:r>
              <a:rPr lang="en-US" dirty="0" smtClean="0"/>
              <a:t> box, enter </a:t>
            </a:r>
            <a:r>
              <a:rPr lang="en-US" b="1" dirty="0" smtClean="0"/>
              <a:t>100%</a:t>
            </a:r>
            <a:r>
              <a:rPr lang="en-US" dirty="0" smtClean="0"/>
              <a:t>.</a:t>
            </a:r>
          </a:p>
          <a:p>
            <a:pPr marL="685715" lvl="1" indent="-228572" defTabSz="914287">
              <a:buFont typeface="Arial" pitchFamily="34" charset="0"/>
              <a:buChar char="•"/>
              <a:defRPr/>
            </a:pPr>
            <a:r>
              <a:rPr lang="en-US" dirty="0" smtClean="0"/>
              <a:t>In the </a:t>
            </a:r>
            <a:r>
              <a:rPr lang="en-US" b="1" dirty="0" smtClean="0"/>
              <a:t>Blur </a:t>
            </a:r>
            <a:r>
              <a:rPr lang="en-US" dirty="0" smtClean="0"/>
              <a:t>box, enter </a:t>
            </a:r>
            <a:r>
              <a:rPr lang="en-US" b="1" dirty="0" smtClean="0"/>
              <a:t>8.5 pt</a:t>
            </a:r>
            <a:r>
              <a:rPr lang="en-US" dirty="0" smtClean="0"/>
              <a:t>.</a:t>
            </a:r>
          </a:p>
          <a:p>
            <a:pPr marL="685715" lvl="1" indent="-228572" defTabSz="914287">
              <a:buFont typeface="Arial" pitchFamily="34" charset="0"/>
              <a:buChar char="•"/>
              <a:defRPr/>
            </a:pPr>
            <a:r>
              <a:rPr lang="en-US" dirty="0" smtClean="0"/>
              <a:t>In the </a:t>
            </a:r>
            <a:r>
              <a:rPr lang="en-US" b="1" dirty="0" smtClean="0"/>
              <a:t>Angle </a:t>
            </a:r>
            <a:r>
              <a:rPr lang="en-US" dirty="0" smtClean="0"/>
              <a:t>box, enter </a:t>
            </a:r>
            <a:r>
              <a:rPr lang="en-US" b="1" dirty="0" smtClean="0"/>
              <a:t>90</a:t>
            </a:r>
            <a:r>
              <a:rPr lang="en-US" b="1" dirty="0" smtClean="0">
                <a:ea typeface="Verdana"/>
                <a:cs typeface="Verdana"/>
              </a:rPr>
              <a:t>°</a:t>
            </a:r>
            <a:r>
              <a:rPr lang="en-US" dirty="0" smtClean="0"/>
              <a:t>.</a:t>
            </a:r>
          </a:p>
          <a:p>
            <a:pPr marL="685715" lvl="1" indent="-228572" defTabSz="914287">
              <a:buFont typeface="Arial" pitchFamily="34" charset="0"/>
              <a:buChar char="•"/>
              <a:defRPr/>
            </a:pPr>
            <a:r>
              <a:rPr lang="en-US" dirty="0" smtClean="0"/>
              <a:t>In the </a:t>
            </a:r>
            <a:r>
              <a:rPr lang="en-US" b="1" dirty="0" smtClean="0"/>
              <a:t>Distance </a:t>
            </a:r>
            <a:r>
              <a:rPr lang="en-US" dirty="0" smtClean="0"/>
              <a:t>box, enter </a:t>
            </a:r>
            <a:r>
              <a:rPr lang="en-US" b="1" dirty="0" smtClean="0"/>
              <a:t>1 pt</a:t>
            </a:r>
            <a:r>
              <a:rPr lang="en-US" dirty="0" smtClean="0"/>
              <a:t>.</a:t>
            </a:r>
          </a:p>
          <a:p>
            <a:pPr marL="228572" indent="-228572" defTabSz="914287">
              <a:buFont typeface="+mj-lt"/>
              <a:buAutoNum type="arabicPeriod"/>
              <a:defRPr/>
            </a:pPr>
            <a:r>
              <a:rPr lang="en-US" dirty="0" smtClean="0"/>
              <a:t>Also in the </a:t>
            </a:r>
            <a:r>
              <a:rPr lang="en-US" b="1" dirty="0" smtClean="0"/>
              <a:t>Format Shape </a:t>
            </a:r>
            <a:r>
              <a:rPr lang="en-US" dirty="0" smtClean="0"/>
              <a:t>dialog box, click </a:t>
            </a:r>
            <a:r>
              <a:rPr lang="en-US" b="1" dirty="0" smtClean="0"/>
              <a:t>3-D Format</a:t>
            </a:r>
            <a:r>
              <a:rPr lang="en-US" dirty="0" smtClean="0"/>
              <a:t> in the left pane, and then do the following in the </a:t>
            </a:r>
            <a:r>
              <a:rPr lang="en-US" b="1" dirty="0" smtClean="0"/>
              <a:t>3-D Format </a:t>
            </a:r>
            <a:r>
              <a:rPr lang="en-US" dirty="0" smtClean="0"/>
              <a:t>pane:</a:t>
            </a:r>
          </a:p>
          <a:p>
            <a:pPr marL="685715" lvl="1" indent="-228572" defTabSz="914287">
              <a:buFont typeface="Arial" pitchFamily="34" charset="0"/>
              <a:buChar char="•"/>
              <a:defRPr/>
            </a:pPr>
            <a:r>
              <a:rPr lang="en-US" dirty="0" smtClean="0"/>
              <a:t>Under </a:t>
            </a:r>
            <a:r>
              <a:rPr lang="en-US" b="1" dirty="0" smtClean="0"/>
              <a:t>Bevel</a:t>
            </a:r>
            <a:r>
              <a:rPr lang="en-US" dirty="0" smtClean="0"/>
              <a:t>, click the button next to </a:t>
            </a:r>
            <a:r>
              <a:rPr lang="en-US" b="1" dirty="0" smtClean="0"/>
              <a:t>Top</a:t>
            </a:r>
            <a:r>
              <a:rPr lang="en-US" dirty="0" smtClean="0"/>
              <a:t>, and then under </a:t>
            </a:r>
            <a:r>
              <a:rPr lang="en-US" b="1" dirty="0" smtClean="0"/>
              <a:t>Bevel</a:t>
            </a:r>
            <a:r>
              <a:rPr lang="en-US" dirty="0" smtClean="0"/>
              <a:t> click </a:t>
            </a:r>
            <a:r>
              <a:rPr lang="en-US" b="1" dirty="0" smtClean="0"/>
              <a:t>Art Deco</a:t>
            </a:r>
            <a:r>
              <a:rPr lang="en-US" dirty="0" smtClean="0"/>
              <a:t> (third row, fourth option from the left). Next to </a:t>
            </a:r>
            <a:r>
              <a:rPr lang="en-US" b="1" dirty="0" smtClean="0"/>
              <a:t>Top</a:t>
            </a:r>
            <a:r>
              <a:rPr lang="en-US" dirty="0" smtClean="0"/>
              <a:t>, in the </a:t>
            </a:r>
            <a:r>
              <a:rPr lang="en-US" b="1" dirty="0" smtClean="0"/>
              <a:t>Width</a:t>
            </a:r>
            <a:r>
              <a:rPr lang="en-US" dirty="0" smtClean="0"/>
              <a:t> box, enter </a:t>
            </a:r>
            <a:r>
              <a:rPr lang="en-US" b="1" dirty="0" smtClean="0"/>
              <a:t>5 pt</a:t>
            </a:r>
            <a:r>
              <a:rPr lang="en-US" dirty="0" smtClean="0"/>
              <a:t>, and in the </a:t>
            </a:r>
            <a:r>
              <a:rPr lang="en-US" b="1" dirty="0" smtClean="0"/>
              <a:t>Height</a:t>
            </a:r>
            <a:r>
              <a:rPr lang="en-US" dirty="0" smtClean="0"/>
              <a:t> box, enter </a:t>
            </a:r>
            <a:r>
              <a:rPr lang="en-US" b="1" dirty="0" smtClean="0"/>
              <a:t>5 pt</a:t>
            </a:r>
            <a:r>
              <a:rPr lang="en-US" dirty="0" smtClean="0"/>
              <a:t>.</a:t>
            </a:r>
          </a:p>
          <a:p>
            <a:pPr marL="685715" lvl="1" indent="-228572">
              <a:buFont typeface="Arial" pitchFamily="34" charset="0"/>
              <a:buChar char="•"/>
            </a:pPr>
            <a:r>
              <a:rPr lang="en-US" dirty="0" smtClean="0"/>
              <a:t>Under </a:t>
            </a:r>
            <a:r>
              <a:rPr lang="en-US" b="1" dirty="0" smtClean="0"/>
              <a:t>Contour</a:t>
            </a:r>
            <a:r>
              <a:rPr lang="en-US" dirty="0" smtClean="0"/>
              <a:t>, 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 In the </a:t>
            </a:r>
            <a:r>
              <a:rPr lang="en-US" b="1" dirty="0" smtClean="0"/>
              <a:t>Size</a:t>
            </a:r>
            <a:r>
              <a:rPr lang="en-US" dirty="0" smtClean="0"/>
              <a:t> box, enter </a:t>
            </a:r>
            <a:r>
              <a:rPr lang="en-US" b="1" dirty="0" smtClean="0"/>
              <a:t>3.5 pt</a:t>
            </a:r>
            <a:r>
              <a:rPr lang="en-US" dirty="0" smtClean="0"/>
              <a:t>.</a:t>
            </a:r>
          </a:p>
          <a:p>
            <a:pPr marL="685715" lvl="1" indent="-228572" defTabSz="914287">
              <a:buFont typeface="Arial" pitchFamily="34" charset="0"/>
              <a:buChar char="•"/>
              <a:defRPr/>
            </a:pPr>
            <a:r>
              <a:rPr lang="en-US" dirty="0" smtClean="0"/>
              <a:t>Under </a:t>
            </a:r>
            <a:r>
              <a:rPr lang="en-US" b="1" dirty="0" smtClean="0"/>
              <a:t>Surface</a:t>
            </a:r>
            <a:r>
              <a:rPr lang="en-US" dirty="0" smtClean="0"/>
              <a:t>, click the button next to </a:t>
            </a:r>
            <a:r>
              <a:rPr lang="en-US" b="1" dirty="0" smtClean="0"/>
              <a:t>Material</a:t>
            </a:r>
            <a:r>
              <a:rPr lang="en-US" dirty="0" smtClean="0"/>
              <a:t>, and then under </a:t>
            </a:r>
            <a:r>
              <a:rPr lang="en-US" b="1" dirty="0" smtClean="0"/>
              <a:t>Standard</a:t>
            </a:r>
            <a:r>
              <a:rPr lang="en-US" dirty="0" smtClean="0"/>
              <a:t> click </a:t>
            </a:r>
            <a:r>
              <a:rPr lang="en-US" b="1" dirty="0" smtClean="0"/>
              <a:t>Matte </a:t>
            </a:r>
            <a:r>
              <a:rPr lang="en-US" dirty="0" smtClean="0"/>
              <a:t>(first row, first option from the left). Click the button next to </a:t>
            </a:r>
            <a:r>
              <a:rPr lang="en-US" b="1" dirty="0" smtClean="0"/>
              <a:t>Lighting</a:t>
            </a:r>
            <a:r>
              <a:rPr lang="en-US" dirty="0" smtClean="0"/>
              <a:t>, and then under </a:t>
            </a:r>
            <a:r>
              <a:rPr lang="en-US" b="1" dirty="0" smtClean="0"/>
              <a:t>Neutral</a:t>
            </a:r>
            <a:r>
              <a:rPr lang="en-US" dirty="0" smtClean="0"/>
              <a:t> click </a:t>
            </a:r>
            <a:r>
              <a:rPr lang="en-US" b="1" dirty="0" smtClean="0"/>
              <a:t>Soft </a:t>
            </a:r>
            <a:r>
              <a:rPr lang="en-US" dirty="0" smtClean="0"/>
              <a:t>(first row, third option from the left).</a:t>
            </a:r>
          </a:p>
          <a:p>
            <a:pPr marL="228572" indent="-228572" defTabSz="914287">
              <a:buFont typeface="+mj-lt"/>
              <a:buAutoNum type="arabicPeriod"/>
              <a:defRPr/>
            </a:pPr>
            <a:r>
              <a:rPr lang="en-US" dirty="0" smtClean="0"/>
              <a:t>On the slide, select the oval. 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Size </a:t>
            </a:r>
            <a:r>
              <a:rPr lang="en-US" dirty="0" smtClean="0"/>
              <a:t>group, click the </a:t>
            </a:r>
            <a:r>
              <a:rPr lang="en-US" b="1" dirty="0" smtClean="0"/>
              <a:t>Size and Position </a:t>
            </a:r>
            <a:r>
              <a:rPr lang="en-US" dirty="0" smtClean="0"/>
              <a:t>dialog box launcher. In the </a:t>
            </a:r>
            <a:r>
              <a:rPr lang="en-US" b="1" dirty="0" smtClean="0"/>
              <a:t>Format Shape </a:t>
            </a:r>
            <a:r>
              <a:rPr lang="en-US" dirty="0" smtClean="0"/>
              <a:t>dialog box, click </a:t>
            </a:r>
            <a:r>
              <a:rPr lang="en-US" b="1" dirty="0" smtClean="0"/>
              <a:t>Position</a:t>
            </a:r>
            <a:r>
              <a:rPr lang="en-US" dirty="0" smtClean="0"/>
              <a:t> in the left pane, and in the </a:t>
            </a:r>
            <a:r>
              <a:rPr lang="en-US" b="1" dirty="0" smtClean="0"/>
              <a:t>Position</a:t>
            </a:r>
            <a:r>
              <a:rPr lang="en-US" dirty="0" smtClean="0"/>
              <a:t> pane, do the following to position the third and fourth ovals:</a:t>
            </a:r>
          </a:p>
          <a:p>
            <a:pPr marL="685715" lvl="1" indent="-228572" defTabSz="914287">
              <a:buFont typeface="Arial" pitchFamily="34" charset="0"/>
              <a:buChar char="•"/>
              <a:defRPr/>
            </a:pPr>
            <a:r>
              <a:rPr lang="en-US" dirty="0" smtClean="0"/>
              <a:t>In the </a:t>
            </a:r>
            <a:r>
              <a:rPr lang="en-US" b="1" dirty="0" smtClean="0"/>
              <a:t>Horizontal</a:t>
            </a:r>
            <a:r>
              <a:rPr lang="en-US" dirty="0" smtClean="0"/>
              <a:t> box, enter </a:t>
            </a:r>
            <a:r>
              <a:rPr lang="en-US" b="1" dirty="0" smtClean="0"/>
              <a:t>2.98”</a:t>
            </a:r>
            <a:r>
              <a:rPr lang="en-US" dirty="0" smtClean="0"/>
              <a:t>.</a:t>
            </a:r>
          </a:p>
          <a:p>
            <a:pPr marL="685715" lvl="1" indent="-228572" defTabSz="914287">
              <a:buFont typeface="Arial" pitchFamily="34" charset="0"/>
              <a:buChar char="•"/>
              <a:defRPr/>
            </a:pPr>
            <a:r>
              <a:rPr lang="en-US" dirty="0" smtClean="0"/>
              <a:t>In the </a:t>
            </a:r>
            <a:r>
              <a:rPr lang="en-US" b="1" dirty="0" smtClean="0"/>
              <a:t>Vertical</a:t>
            </a:r>
            <a:r>
              <a:rPr lang="en-US" dirty="0" smtClean="0"/>
              <a:t> box, enter </a:t>
            </a:r>
            <a:r>
              <a:rPr lang="en-US" b="1" dirty="0" smtClean="0"/>
              <a:t>1.5”</a:t>
            </a:r>
            <a:r>
              <a:rPr lang="en-US" dirty="0" smtClean="0"/>
              <a:t>.</a:t>
            </a:r>
          </a:p>
          <a:p>
            <a:pPr marL="228572" indent="-228572" defTabSz="914287">
              <a:buFont typeface="+mj-lt"/>
              <a:buAutoNum type="arabicPeriod"/>
              <a:defRPr/>
            </a:pPr>
            <a:r>
              <a:rPr lang="en-US" dirty="0" smtClean="0"/>
              <a:t>Select the oval.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572" indent="-228572" defTabSz="914287">
              <a:buFont typeface="+mj-lt"/>
              <a:buAutoNum type="arabicPeriod"/>
              <a:defRPr/>
            </a:pPr>
            <a:r>
              <a:rPr lang="en-US" dirty="0" smtClean="0"/>
              <a:t>Select the duplicate oval. 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Size </a:t>
            </a:r>
            <a:r>
              <a:rPr lang="en-US" dirty="0" smtClean="0"/>
              <a:t>group, click the </a:t>
            </a:r>
            <a:r>
              <a:rPr lang="en-US" b="1" dirty="0" smtClean="0"/>
              <a:t>Size and Position </a:t>
            </a:r>
            <a:r>
              <a:rPr lang="en-US" dirty="0" smtClean="0"/>
              <a:t>dialog box launcher. In the </a:t>
            </a:r>
            <a:r>
              <a:rPr lang="en-US" b="1" dirty="0" smtClean="0"/>
              <a:t>Format Shape </a:t>
            </a:r>
            <a:r>
              <a:rPr lang="en-US" dirty="0" smtClean="0"/>
              <a:t>dialog box, click </a:t>
            </a:r>
            <a:r>
              <a:rPr lang="en-US" b="1" dirty="0" smtClean="0"/>
              <a:t>Position</a:t>
            </a:r>
            <a:r>
              <a:rPr lang="en-US" dirty="0" smtClean="0"/>
              <a:t> in the left pane, and in the </a:t>
            </a:r>
            <a:r>
              <a:rPr lang="en-US" b="1" dirty="0" smtClean="0"/>
              <a:t>Position</a:t>
            </a:r>
            <a:r>
              <a:rPr lang="en-US" dirty="0" smtClean="0"/>
              <a:t> pane, do the following to position the third and fourth ovals:</a:t>
            </a:r>
          </a:p>
          <a:p>
            <a:pPr marL="685715" lvl="1" indent="-228572" defTabSz="914287">
              <a:buFont typeface="Arial" pitchFamily="34" charset="0"/>
              <a:buChar char="•"/>
              <a:defRPr/>
            </a:pPr>
            <a:r>
              <a:rPr lang="en-US" dirty="0" smtClean="0"/>
              <a:t>In the </a:t>
            </a:r>
            <a:r>
              <a:rPr lang="en-US" b="1" dirty="0" smtClean="0"/>
              <a:t>Horizontal</a:t>
            </a:r>
            <a:r>
              <a:rPr lang="en-US" dirty="0" smtClean="0"/>
              <a:t> box, enter </a:t>
            </a:r>
            <a:r>
              <a:rPr lang="en-US" b="1" dirty="0" smtClean="0"/>
              <a:t>3.52”</a:t>
            </a:r>
            <a:r>
              <a:rPr lang="en-US" dirty="0" smtClean="0"/>
              <a:t>.</a:t>
            </a:r>
          </a:p>
          <a:p>
            <a:pPr marL="685715" lvl="1" indent="-228572" defTabSz="914287">
              <a:buFont typeface="Arial" pitchFamily="34" charset="0"/>
              <a:buChar char="•"/>
              <a:defRPr/>
            </a:pPr>
            <a:r>
              <a:rPr lang="en-US" dirty="0" smtClean="0"/>
              <a:t>In the </a:t>
            </a:r>
            <a:r>
              <a:rPr lang="en-US" b="1" dirty="0" smtClean="0"/>
              <a:t>Vertical</a:t>
            </a:r>
            <a:r>
              <a:rPr lang="en-US" dirty="0" smtClean="0"/>
              <a:t> box, enter </a:t>
            </a:r>
            <a:r>
              <a:rPr lang="en-US" b="1" dirty="0" smtClean="0"/>
              <a:t>2.98”</a:t>
            </a:r>
            <a:r>
              <a:rPr lang="en-US" dirty="0" smtClean="0"/>
              <a:t>. </a:t>
            </a:r>
          </a:p>
          <a:p>
            <a:pPr marL="228572" indent="-228572" defTabSz="914287">
              <a:buFont typeface="+mj-lt"/>
              <a:buAutoNum type="arabicPeriod"/>
              <a:defRPr/>
            </a:pPr>
            <a:r>
              <a:rPr lang="en-US" dirty="0" smtClean="0"/>
              <a:t>Repeat step 9 two more times, for a total of four ovals. 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Size </a:t>
            </a:r>
            <a:r>
              <a:rPr lang="en-US" dirty="0" smtClean="0"/>
              <a:t>group, click the </a:t>
            </a:r>
            <a:r>
              <a:rPr lang="en-US" b="1" dirty="0" smtClean="0"/>
              <a:t>Size and Position </a:t>
            </a:r>
            <a:r>
              <a:rPr lang="en-US" dirty="0" smtClean="0"/>
              <a:t>dialog box launcher. In the </a:t>
            </a:r>
            <a:r>
              <a:rPr lang="en-US" b="1" dirty="0" smtClean="0"/>
              <a:t>Format Shape </a:t>
            </a:r>
            <a:r>
              <a:rPr lang="en-US" dirty="0" smtClean="0"/>
              <a:t>dialog box, click </a:t>
            </a:r>
            <a:r>
              <a:rPr lang="en-US" b="1" dirty="0" smtClean="0"/>
              <a:t>Position</a:t>
            </a:r>
            <a:r>
              <a:rPr lang="en-US" dirty="0" smtClean="0"/>
              <a:t> in the left pane, and in the </a:t>
            </a:r>
            <a:r>
              <a:rPr lang="en-US" b="1" dirty="0" smtClean="0"/>
              <a:t>Position</a:t>
            </a:r>
            <a:r>
              <a:rPr lang="en-US" dirty="0" smtClean="0"/>
              <a:t> pane, do the following to position the third and fourth ovals:</a:t>
            </a:r>
          </a:p>
          <a:p>
            <a:pPr marL="685715" lvl="1" indent="-228572" defTabSz="914287">
              <a:buFont typeface="Arial" pitchFamily="34" charset="0"/>
              <a:buChar char="•"/>
              <a:defRPr/>
            </a:pPr>
            <a:r>
              <a:rPr lang="en-US" dirty="0" smtClean="0"/>
              <a:t>Select the third oval on the slide, and then enter </a:t>
            </a:r>
            <a:r>
              <a:rPr lang="en-US" b="1" dirty="0" smtClean="0"/>
              <a:t>3.52” </a:t>
            </a:r>
            <a:r>
              <a:rPr lang="en-US" dirty="0" smtClean="0"/>
              <a:t>in the </a:t>
            </a:r>
            <a:r>
              <a:rPr lang="en-US" b="1" dirty="0" smtClean="0"/>
              <a:t>Horizontal</a:t>
            </a:r>
            <a:r>
              <a:rPr lang="en-US" dirty="0" smtClean="0"/>
              <a:t> box and </a:t>
            </a:r>
            <a:r>
              <a:rPr lang="en-US" b="1" dirty="0" smtClean="0"/>
              <a:t>4.27” </a:t>
            </a:r>
            <a:r>
              <a:rPr lang="en-US" dirty="0" smtClean="0"/>
              <a:t>in the</a:t>
            </a:r>
            <a:r>
              <a:rPr lang="en-US" b="1" dirty="0" smtClean="0"/>
              <a:t> Vertical </a:t>
            </a:r>
            <a:r>
              <a:rPr lang="en-US" dirty="0" smtClean="0"/>
              <a:t>box.</a:t>
            </a:r>
          </a:p>
          <a:p>
            <a:pPr marL="685715" lvl="1" indent="-228572" defTabSz="914287">
              <a:buFont typeface="Arial" pitchFamily="34" charset="0"/>
              <a:buChar char="•"/>
              <a:defRPr/>
            </a:pPr>
            <a:r>
              <a:rPr lang="en-US" dirty="0" smtClean="0"/>
              <a:t>Select the fourth oval on the slide, and then enter </a:t>
            </a:r>
            <a:r>
              <a:rPr lang="en-US" b="1" dirty="0" smtClean="0"/>
              <a:t>2.99” </a:t>
            </a:r>
            <a:r>
              <a:rPr lang="en-US" dirty="0" smtClean="0"/>
              <a:t>in the </a:t>
            </a:r>
            <a:r>
              <a:rPr lang="en-US" b="1" dirty="0" smtClean="0"/>
              <a:t>Horizontal</a:t>
            </a:r>
            <a:r>
              <a:rPr lang="en-US" dirty="0" smtClean="0"/>
              <a:t> box and </a:t>
            </a:r>
            <a:r>
              <a:rPr lang="en-US" b="1" dirty="0" smtClean="0"/>
              <a:t>5.66” </a:t>
            </a:r>
            <a:r>
              <a:rPr lang="en-US" dirty="0" smtClean="0"/>
              <a:t>in the</a:t>
            </a:r>
            <a:r>
              <a:rPr lang="en-US" b="1" dirty="0" smtClean="0"/>
              <a:t> Vertical </a:t>
            </a:r>
            <a:r>
              <a:rPr lang="en-US" dirty="0" smtClean="0"/>
              <a:t>box.</a:t>
            </a:r>
          </a:p>
          <a:p>
            <a:pPr marL="228572" indent="-228572" defTabSz="914287">
              <a:buFont typeface="+mj-lt"/>
              <a:buAutoNum type="arabicPeriod"/>
              <a:defRPr/>
            </a:pPr>
            <a:endParaRPr lang="en-US" dirty="0" smtClean="0"/>
          </a:p>
          <a:p>
            <a:pPr marL="228572" indent="-228572" defTabSz="914287">
              <a:buFont typeface="+mj-lt"/>
              <a:buAutoNum type="arabicPeriod"/>
              <a:defRPr/>
            </a:pPr>
            <a:endParaRPr lang="en-US" dirty="0" smtClean="0"/>
          </a:p>
          <a:p>
            <a:pPr marL="228572" indent="-228572" defTabSz="914287">
              <a:defRPr/>
            </a:pPr>
            <a:r>
              <a:rPr lang="en-US" dirty="0" smtClean="0"/>
              <a:t>To reproduce the text on this slide, do the following:</a:t>
            </a:r>
          </a:p>
          <a:p>
            <a:pPr marL="228572" indent="-228572" defTabSz="914287">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group, click </a:t>
            </a:r>
            <a:r>
              <a:rPr lang="en-US" b="1" dirty="0" smtClean="0"/>
              <a:t>Text Box</a:t>
            </a:r>
            <a:r>
              <a:rPr lang="en-US" dirty="0" smtClean="0"/>
              <a:t>, and then on the slide, drag to draw the text box. </a:t>
            </a:r>
          </a:p>
          <a:p>
            <a:pPr marL="228572" indent="-228572" defTabSz="914287">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do the following: </a:t>
            </a:r>
          </a:p>
          <a:p>
            <a:pPr marL="685715" lvl="1" indent="-228572" defTabSz="914287">
              <a:buFont typeface="Arial" pitchFamily="34" charset="0"/>
              <a:buChar char="•"/>
              <a:defRPr/>
            </a:pPr>
            <a:r>
              <a:rPr lang="en-US" dirty="0" smtClean="0"/>
              <a:t>In the </a:t>
            </a:r>
            <a:r>
              <a:rPr lang="en-US" b="1" dirty="0" smtClean="0"/>
              <a:t>Font </a:t>
            </a:r>
            <a:r>
              <a:rPr lang="en-US" dirty="0" smtClean="0"/>
              <a:t>list, select </a:t>
            </a:r>
            <a:r>
              <a:rPr lang="en-US" b="1" dirty="0" smtClean="0"/>
              <a:t>Corbel</a:t>
            </a:r>
            <a:r>
              <a:rPr lang="en-US" dirty="0" smtClean="0"/>
              <a:t>.</a:t>
            </a:r>
          </a:p>
          <a:p>
            <a:pPr marL="685715" lvl="1" indent="-228572" defTabSz="914287">
              <a:buFont typeface="Arial" pitchFamily="34" charset="0"/>
              <a:buChar char="•"/>
              <a:defRPr/>
            </a:pPr>
            <a:r>
              <a:rPr lang="en-US" dirty="0" smtClean="0"/>
              <a:t>In the </a:t>
            </a:r>
            <a:r>
              <a:rPr lang="en-US" b="1" dirty="0" smtClean="0"/>
              <a:t>Font Size </a:t>
            </a:r>
            <a:r>
              <a:rPr lang="en-US" dirty="0" smtClean="0"/>
              <a:t>list, select </a:t>
            </a:r>
            <a:r>
              <a:rPr lang="en-US" b="1" dirty="0" smtClean="0"/>
              <a:t>22</a:t>
            </a:r>
            <a:r>
              <a:rPr lang="en-US" dirty="0" smtClean="0"/>
              <a:t>.</a:t>
            </a:r>
            <a:r>
              <a:rPr lang="en-US" b="1" dirty="0" smtClean="0"/>
              <a:t> </a:t>
            </a:r>
            <a:endParaRPr lang="en-US" dirty="0" smtClean="0"/>
          </a:p>
          <a:p>
            <a:pPr marL="685715" lvl="1" indent="-228572" defTabSz="914287">
              <a:buFont typeface="Arial" pitchFamily="34" charset="0"/>
              <a:buChar char="•"/>
              <a:defRPr/>
            </a:pPr>
            <a:r>
              <a:rPr lang="en-US" dirty="0" smtClean="0"/>
              <a:t>Click the arrow next to </a:t>
            </a:r>
            <a:r>
              <a:rPr lang="en-US" b="1" dirty="0" smtClean="0"/>
              <a:t>Font Color</a:t>
            </a:r>
            <a:r>
              <a:rPr lang="en-US" dirty="0" smtClean="0"/>
              <a:t>, and then under </a:t>
            </a:r>
            <a:r>
              <a:rPr lang="en-US" b="1" dirty="0" smtClean="0"/>
              <a:t>Theme Colors</a:t>
            </a:r>
            <a:r>
              <a:rPr lang="en-US" dirty="0" smtClean="0"/>
              <a:t> click </a:t>
            </a:r>
            <a:r>
              <a:rPr lang="en-US" b="1" dirty="0" smtClean="0"/>
              <a:t>White, Background 1, Darker 50% </a:t>
            </a:r>
            <a:r>
              <a:rPr lang="en-US" dirty="0" smtClean="0"/>
              <a:t>(sixth row, first option from the left).</a:t>
            </a:r>
          </a:p>
          <a:p>
            <a:pPr marL="228572" indent="-228572" defTabSz="914287">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 </a:t>
            </a:r>
            <a:r>
              <a:rPr lang="en-US" dirty="0" smtClean="0"/>
              <a:t>to align the text left in the text box.</a:t>
            </a:r>
          </a:p>
          <a:p>
            <a:pPr marL="228572" indent="-228572" defTabSz="914287">
              <a:buFont typeface="+mj-lt"/>
              <a:buAutoNum type="arabicPeriod"/>
              <a:defRPr/>
            </a:pPr>
            <a:r>
              <a:rPr lang="en-US" dirty="0" smtClean="0"/>
              <a:t>On the slide, drag the text box to the right of the first oval.</a:t>
            </a:r>
          </a:p>
          <a:p>
            <a:pPr marL="228572" indent="-228572" defTabSz="914287">
              <a:buFont typeface="+mj-lt"/>
              <a:buAutoNum type="arabicPeriod"/>
              <a:defRPr/>
            </a:pPr>
            <a:r>
              <a:rPr lang="en-US" dirty="0" smtClean="0"/>
              <a:t>Select the text box. On the </a:t>
            </a:r>
            <a:r>
              <a:rPr lang="en-US" b="1" dirty="0" smtClean="0"/>
              <a:t>Home</a:t>
            </a:r>
            <a:r>
              <a:rPr lang="en-US" dirty="0" smtClean="0"/>
              <a:t> tab, in the </a:t>
            </a:r>
            <a:r>
              <a:rPr lang="en-US" b="1" dirty="0" smtClean="0"/>
              <a:t>Clipboard</a:t>
            </a:r>
            <a:r>
              <a:rPr lang="en-US" dirty="0" smtClean="0"/>
              <a:t> group, click the arrow to the right of </a:t>
            </a:r>
            <a:r>
              <a:rPr lang="en-US" b="1" dirty="0" smtClean="0"/>
              <a:t>Copy</a:t>
            </a:r>
            <a:r>
              <a:rPr lang="en-US" dirty="0" smtClean="0"/>
              <a:t>, and then click </a:t>
            </a:r>
            <a:r>
              <a:rPr lang="en-US" b="1" dirty="0" smtClean="0"/>
              <a:t>Duplicate</a:t>
            </a:r>
            <a:r>
              <a:rPr lang="en-US" dirty="0" smtClean="0"/>
              <a:t>. </a:t>
            </a:r>
          </a:p>
          <a:p>
            <a:pPr marL="228572" indent="-228572" defTabSz="914287">
              <a:buFont typeface="+mj-lt"/>
              <a:buAutoNum type="arabicPeriod"/>
              <a:defRPr/>
            </a:pPr>
            <a:r>
              <a:rPr lang="en-US" dirty="0" smtClean="0"/>
              <a:t>Click in the text box and edit the text. </a:t>
            </a:r>
          </a:p>
          <a:p>
            <a:pPr marL="228572" indent="-228572" defTabSz="914287">
              <a:buFont typeface="+mj-lt"/>
              <a:buAutoNum type="arabicPeriod"/>
              <a:defRPr/>
            </a:pPr>
            <a:r>
              <a:rPr lang="en-US" dirty="0" smtClean="0"/>
              <a:t>Drag the second text box to the right of the second oval.</a:t>
            </a:r>
          </a:p>
          <a:p>
            <a:pPr marL="228572" indent="-228572" defTabSz="914287">
              <a:buFont typeface="+mj-lt"/>
              <a:buAutoNum type="arabicPeriod"/>
              <a:defRPr/>
            </a:pPr>
            <a:r>
              <a:rPr lang="en-US" dirty="0" smtClean="0"/>
              <a:t>Repeat steps 5-7 to create the third and fourth text boxes, dragging them to the right of the third and fourth ovals. </a:t>
            </a:r>
          </a:p>
          <a:p>
            <a:endParaRPr lang="en-US" i="1" dirty="0" smtClean="0"/>
          </a:p>
          <a:p>
            <a:endParaRPr lang="en-US" i="1" dirty="0" smtClean="0"/>
          </a:p>
          <a:p>
            <a:r>
              <a:rPr lang="en-US" dirty="0" smtClean="0"/>
              <a:t>To reproduce the animation effects on this slide, do the following:</a:t>
            </a:r>
          </a:p>
          <a:p>
            <a:pPr marL="228572" indent="-228572" defTabSz="914287">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572" indent="-228572">
              <a:buFont typeface="+mj-lt"/>
              <a:buAutoNum type="arabicPeriod"/>
            </a:pPr>
            <a:r>
              <a:rPr lang="en-US" dirty="0" smtClean="0"/>
              <a:t>In the </a:t>
            </a:r>
            <a:r>
              <a:rPr lang="en-US" b="1" dirty="0" smtClean="0"/>
              <a:t>Selection and Visibility </a:t>
            </a:r>
            <a:r>
              <a:rPr lang="en-US" dirty="0" smtClean="0"/>
              <a:t>task pane, select the rectangle group. </a:t>
            </a:r>
          </a:p>
          <a:p>
            <a:pPr marL="228572" indent="-228572">
              <a:buFont typeface="+mj-lt"/>
              <a:buAutoNum type="arabicPeriod"/>
            </a:pPr>
            <a:r>
              <a:rPr lang="en-US" dirty="0" smtClean="0"/>
              <a:t>On the </a:t>
            </a:r>
            <a:r>
              <a:rPr lang="en-US" b="1" dirty="0" smtClean="0"/>
              <a:t>Animations</a:t>
            </a:r>
            <a:r>
              <a:rPr lang="en-US" dirty="0" smtClean="0"/>
              <a:t> tab, in the </a:t>
            </a:r>
            <a:r>
              <a:rPr lang="en-US" b="1" dirty="0" smtClean="0"/>
              <a:t>Advanced Animation </a:t>
            </a:r>
            <a:r>
              <a:rPr lang="en-US" dirty="0" smtClean="0"/>
              <a:t>group, click </a:t>
            </a:r>
            <a:r>
              <a:rPr lang="en-US" b="1" dirty="0" smtClean="0"/>
              <a:t>Add Animation</a:t>
            </a:r>
            <a:r>
              <a:rPr lang="en-US" dirty="0" smtClean="0"/>
              <a:t>, and then under </a:t>
            </a:r>
            <a:r>
              <a:rPr lang="en-US" b="1" dirty="0" smtClean="0"/>
              <a:t>Emphasis</a:t>
            </a:r>
            <a:r>
              <a:rPr lang="en-US" dirty="0" smtClean="0"/>
              <a:t> click </a:t>
            </a:r>
            <a:r>
              <a:rPr lang="en-US" b="1" dirty="0" smtClean="0"/>
              <a:t>Spin</a:t>
            </a:r>
            <a:r>
              <a:rPr lang="en-US" dirty="0" smtClean="0"/>
              <a:t>.</a:t>
            </a:r>
          </a:p>
          <a:p>
            <a:pPr marL="228572" indent="-228572">
              <a:buFont typeface="+mj-lt"/>
              <a:buAutoNum type="arabicPeriod"/>
            </a:pPr>
            <a:r>
              <a:rPr lang="en-US" dirty="0" smtClean="0"/>
              <a:t>Also on the </a:t>
            </a:r>
            <a:r>
              <a:rPr lang="en-US" b="1" dirty="0" smtClean="0"/>
              <a:t>Animations</a:t>
            </a:r>
            <a:r>
              <a:rPr lang="en-US" dirty="0" smtClean="0"/>
              <a:t> tab, in the </a:t>
            </a:r>
            <a:r>
              <a:rPr lang="en-US" b="1" dirty="0" smtClean="0"/>
              <a:t>Animation</a:t>
            </a:r>
            <a:r>
              <a:rPr lang="en-US" dirty="0" smtClean="0"/>
              <a:t> group, click the </a:t>
            </a:r>
            <a:r>
              <a:rPr lang="en-US" b="1" dirty="0" smtClean="0"/>
              <a:t>Effect Options </a:t>
            </a:r>
            <a:r>
              <a:rPr lang="en-US" dirty="0" smtClean="0"/>
              <a:t>dialog box launcher. In the </a:t>
            </a:r>
            <a:r>
              <a:rPr lang="en-US" b="1" dirty="0" smtClean="0"/>
              <a:t>Spin</a:t>
            </a:r>
            <a:r>
              <a:rPr lang="en-US" dirty="0" smtClean="0"/>
              <a:t> dialog box, do the following:</a:t>
            </a:r>
          </a:p>
          <a:p>
            <a:pPr marL="685715" lvl="1" indent="-228572">
              <a:buFont typeface="Arial" pitchFamily="34" charset="0"/>
              <a:buChar char="•"/>
            </a:pPr>
            <a:r>
              <a:rPr lang="en-US" dirty="0" smtClean="0"/>
              <a:t>On the </a:t>
            </a:r>
            <a:r>
              <a:rPr lang="en-US" b="1" dirty="0" smtClean="0"/>
              <a:t>Effects</a:t>
            </a:r>
            <a:r>
              <a:rPr lang="en-US" dirty="0" smtClean="0"/>
              <a:t> tab, in the </a:t>
            </a:r>
            <a:r>
              <a:rPr lang="en-US" b="1" dirty="0" smtClean="0"/>
              <a:t>Amount </a:t>
            </a:r>
            <a:r>
              <a:rPr lang="en-US" dirty="0" smtClean="0"/>
              <a:t>list, in the </a:t>
            </a:r>
            <a:r>
              <a:rPr lang="en-US" b="1" dirty="0" smtClean="0"/>
              <a:t>Custom</a:t>
            </a:r>
            <a:r>
              <a:rPr lang="en-US" dirty="0" smtClean="0"/>
              <a:t> box, enter </a:t>
            </a:r>
            <a:r>
              <a:rPr lang="en-US" b="1" dirty="0" smtClean="0"/>
              <a:t>123</a:t>
            </a:r>
            <a:r>
              <a:rPr lang="en-US" b="1" dirty="0" smtClean="0">
                <a:latin typeface="Verdana"/>
                <a:ea typeface="Verdana"/>
                <a:cs typeface="Verdana"/>
              </a:rPr>
              <a:t>°</a:t>
            </a:r>
            <a:r>
              <a:rPr lang="en-US" dirty="0" smtClean="0">
                <a:latin typeface="Verdana"/>
                <a:ea typeface="Verdana"/>
                <a:cs typeface="Verdana"/>
              </a:rPr>
              <a:t>,</a:t>
            </a:r>
            <a:r>
              <a:rPr lang="en-US" b="1" dirty="0" smtClean="0">
                <a:latin typeface="Verdana"/>
                <a:ea typeface="Verdana"/>
                <a:cs typeface="Verdana"/>
              </a:rPr>
              <a:t> </a:t>
            </a:r>
            <a:r>
              <a:rPr lang="en-US" dirty="0" smtClean="0"/>
              <a:t>and then press ENTER. Also in the </a:t>
            </a:r>
            <a:r>
              <a:rPr lang="en-US" b="1" dirty="0" smtClean="0"/>
              <a:t>Amount</a:t>
            </a:r>
            <a:r>
              <a:rPr lang="en-US" dirty="0" smtClean="0"/>
              <a:t> list, click </a:t>
            </a:r>
            <a:r>
              <a:rPr lang="en-US" b="1" dirty="0" smtClean="0"/>
              <a:t>Counterclockwise</a:t>
            </a:r>
            <a:r>
              <a:rPr lang="en-US" dirty="0" smtClean="0"/>
              <a:t>.</a:t>
            </a:r>
          </a:p>
          <a:p>
            <a:pPr marL="685715" lvl="1" indent="-228572">
              <a:buFont typeface="Arial" pitchFamily="34" charset="0"/>
              <a:buChar char="•"/>
            </a:pPr>
            <a:r>
              <a:rPr lang="en-US" dirty="0" smtClean="0"/>
              <a:t>On the </a:t>
            </a:r>
            <a:r>
              <a:rPr lang="en-US" b="1" dirty="0" smtClean="0"/>
              <a:t>Timing</a:t>
            </a:r>
            <a:r>
              <a:rPr lang="en-US" dirty="0" smtClean="0"/>
              <a:t> tab, in the </a:t>
            </a:r>
            <a:r>
              <a:rPr lang="en-US" b="1" dirty="0" smtClean="0"/>
              <a:t>Duration </a:t>
            </a:r>
            <a:r>
              <a:rPr lang="en-US" dirty="0" smtClean="0"/>
              <a:t>box, select </a:t>
            </a:r>
            <a:r>
              <a:rPr lang="en-US" b="1" dirty="0" smtClean="0"/>
              <a:t>1.00</a:t>
            </a:r>
            <a:r>
              <a:rPr lang="en-US" dirty="0" smtClean="0"/>
              <a:t>. </a:t>
            </a:r>
          </a:p>
          <a:p>
            <a:pPr marL="685715" lvl="3" indent="-228572" defTabSz="914287">
              <a:buFont typeface="Arial" pitchFamily="34" charset="0"/>
              <a:buChar char="•"/>
              <a:defRPr/>
            </a:pPr>
            <a:r>
              <a:rPr lang="en-US" dirty="0" smtClean="0"/>
              <a:t>On the </a:t>
            </a:r>
            <a:r>
              <a:rPr lang="en-US" b="1" dirty="0" smtClean="0"/>
              <a:t>Timing</a:t>
            </a:r>
            <a:r>
              <a:rPr lang="en-US" dirty="0" smtClean="0"/>
              <a:t> tab, in the </a:t>
            </a:r>
            <a:r>
              <a:rPr lang="en-US" b="1" dirty="0" smtClean="0"/>
              <a:t>Start</a:t>
            </a:r>
            <a:r>
              <a:rPr lang="en-US" dirty="0" smtClean="0"/>
              <a:t> list, select </a:t>
            </a:r>
            <a:r>
              <a:rPr lang="en-US" b="1" dirty="0" smtClean="0"/>
              <a:t>With Previous</a:t>
            </a:r>
            <a:r>
              <a:rPr lang="en-US" dirty="0" smtClean="0"/>
              <a:t>. </a:t>
            </a:r>
          </a:p>
          <a:p>
            <a:pPr marL="228572" indent="-228572">
              <a:buFont typeface="+mj-lt"/>
              <a:buAutoNum type="arabicPeriod"/>
            </a:pPr>
            <a:r>
              <a:rPr lang="en-US" dirty="0" smtClean="0"/>
              <a:t>On the slide, select the first oval. On the </a:t>
            </a:r>
            <a:r>
              <a:rPr lang="en-US" b="1" dirty="0" smtClean="0"/>
              <a:t>Animations</a:t>
            </a:r>
            <a:r>
              <a:rPr lang="en-US" dirty="0" smtClean="0"/>
              <a:t> tab, in the </a:t>
            </a:r>
            <a:r>
              <a:rPr lang="en-US" b="1" dirty="0" smtClean="0"/>
              <a:t>Advanced Animation </a:t>
            </a:r>
            <a:r>
              <a:rPr lang="en-US" dirty="0" smtClean="0"/>
              <a:t>group, click </a:t>
            </a:r>
            <a:r>
              <a:rPr lang="en-US" b="1" dirty="0" smtClean="0"/>
              <a:t>Add Animation, </a:t>
            </a:r>
            <a:r>
              <a:rPr lang="en-US" dirty="0" smtClean="0"/>
              <a:t>and then click </a:t>
            </a:r>
            <a:r>
              <a:rPr lang="en-US" b="1" dirty="0" smtClean="0"/>
              <a:t>More Emphasis Effects</a:t>
            </a:r>
            <a:r>
              <a:rPr lang="en-US" dirty="0" smtClean="0"/>
              <a:t>. In the </a:t>
            </a:r>
            <a:r>
              <a:rPr lang="en-US" b="1" dirty="0" smtClean="0"/>
              <a:t>Add Emphasis Effect </a:t>
            </a:r>
            <a:r>
              <a:rPr lang="en-US" dirty="0" smtClean="0"/>
              <a:t>dialog box, under </a:t>
            </a:r>
            <a:r>
              <a:rPr lang="en-US" b="1" dirty="0" smtClean="0"/>
              <a:t>Basic</a:t>
            </a:r>
            <a:r>
              <a:rPr lang="en-US" dirty="0" smtClean="0"/>
              <a:t>, click </a:t>
            </a:r>
            <a:r>
              <a:rPr lang="en-US" b="1" dirty="0" smtClean="0"/>
              <a:t>Fill Color</a:t>
            </a:r>
            <a:r>
              <a:rPr lang="en-US" dirty="0" smtClean="0"/>
              <a:t>. </a:t>
            </a:r>
          </a:p>
          <a:p>
            <a:pPr marL="228572" indent="-228572">
              <a:buFont typeface="+mj-lt"/>
              <a:buAutoNum type="arabicPeriod"/>
            </a:pPr>
            <a:r>
              <a:rPr lang="en-US" dirty="0" smtClean="0"/>
              <a:t>On the </a:t>
            </a:r>
            <a:r>
              <a:rPr lang="en-US" b="1" dirty="0" smtClean="0"/>
              <a:t>Animations</a:t>
            </a:r>
            <a:r>
              <a:rPr lang="en-US" dirty="0" smtClean="0"/>
              <a:t> tab, in the </a:t>
            </a:r>
            <a:r>
              <a:rPr lang="en-US" b="1" dirty="0" smtClean="0"/>
              <a:t>Animation</a:t>
            </a:r>
            <a:r>
              <a:rPr lang="en-US" dirty="0" smtClean="0"/>
              <a:t> group, click the </a:t>
            </a:r>
            <a:r>
              <a:rPr lang="en-US" b="1" dirty="0" smtClean="0"/>
              <a:t>Effect Options </a:t>
            </a:r>
            <a:r>
              <a:rPr lang="en-US" dirty="0" smtClean="0"/>
              <a:t>dialog box launcher. In </a:t>
            </a:r>
            <a:r>
              <a:rPr lang="en-US" b="1" dirty="0" smtClean="0"/>
              <a:t>Fill Color </a:t>
            </a:r>
            <a:r>
              <a:rPr lang="en-US" dirty="0" smtClean="0"/>
              <a:t>dialog box, the do the following:</a:t>
            </a:r>
          </a:p>
          <a:p>
            <a:pPr marL="685715" lvl="1" indent="-228572">
              <a:buFont typeface="Arial" pitchFamily="34" charset="0"/>
              <a:buChar char="•"/>
            </a:pPr>
            <a:r>
              <a:rPr lang="en-US" dirty="0" smtClean="0"/>
              <a:t>On the </a:t>
            </a:r>
            <a:r>
              <a:rPr lang="en-US" b="1" dirty="0" smtClean="0"/>
              <a:t>Effects</a:t>
            </a:r>
            <a:r>
              <a:rPr lang="en-US" dirty="0" smtClean="0"/>
              <a:t> tab, in the </a:t>
            </a:r>
            <a:r>
              <a:rPr lang="en-US" b="1" dirty="0" smtClean="0"/>
              <a:t>Fill Color </a:t>
            </a:r>
            <a:r>
              <a:rPr lang="en-US" dirty="0" smtClean="0"/>
              <a:t>list, click </a:t>
            </a:r>
            <a:r>
              <a:rPr lang="en-US" b="1" dirty="0" smtClean="0"/>
              <a:t>More Colors</a:t>
            </a:r>
            <a:r>
              <a:rPr lang="en-US" dirty="0" smtClean="0"/>
              <a:t>. In the </a:t>
            </a:r>
            <a:r>
              <a:rPr lang="en-US" b="1" dirty="0" smtClean="0"/>
              <a:t>Colors</a:t>
            </a:r>
            <a:r>
              <a:rPr lang="en-US" dirty="0" smtClean="0"/>
              <a:t> dialog box, on the </a:t>
            </a:r>
            <a:r>
              <a:rPr lang="en-US" b="1" dirty="0" smtClean="0"/>
              <a:t>Custom</a:t>
            </a:r>
            <a:r>
              <a:rPr lang="en-US" dirty="0" smtClean="0"/>
              <a:t> tab, enter values for Red:</a:t>
            </a:r>
            <a:r>
              <a:rPr lang="en-US" b="1" dirty="0" smtClean="0"/>
              <a:t>130</a:t>
            </a:r>
            <a:r>
              <a:rPr lang="en-US" dirty="0" smtClean="0"/>
              <a:t>, Green:</a:t>
            </a:r>
            <a:r>
              <a:rPr lang="en-US" b="1" dirty="0" smtClean="0"/>
              <a:t>153</a:t>
            </a:r>
            <a:r>
              <a:rPr lang="en-US" dirty="0" smtClean="0"/>
              <a:t>, Blue: </a:t>
            </a:r>
            <a:r>
              <a:rPr lang="en-US" b="1" dirty="0" smtClean="0"/>
              <a:t>117</a:t>
            </a:r>
            <a:r>
              <a:rPr lang="en-US" dirty="0" smtClean="0"/>
              <a:t>. </a:t>
            </a:r>
          </a:p>
          <a:p>
            <a:pPr marL="685715" lvl="1" indent="-228572">
              <a:buFont typeface="Arial" pitchFamily="34" charset="0"/>
              <a:buChar char="•"/>
            </a:pPr>
            <a:r>
              <a:rPr lang="en-US" dirty="0" smtClean="0"/>
              <a:t>On the </a:t>
            </a:r>
            <a:r>
              <a:rPr lang="en-US" b="1" dirty="0" smtClean="0"/>
              <a:t>Timing</a:t>
            </a:r>
            <a:r>
              <a:rPr lang="en-US" dirty="0" smtClean="0"/>
              <a:t> tab, in the </a:t>
            </a:r>
            <a:r>
              <a:rPr lang="en-US" b="1" dirty="0" smtClean="0"/>
              <a:t>Duration </a:t>
            </a:r>
            <a:r>
              <a:rPr lang="en-US" dirty="0" smtClean="0"/>
              <a:t>box, , enter </a:t>
            </a:r>
            <a:r>
              <a:rPr lang="en-US" b="1" dirty="0" smtClean="0"/>
              <a:t>0.50</a:t>
            </a:r>
            <a:r>
              <a:rPr lang="en-US" dirty="0" smtClean="0"/>
              <a:t>.</a:t>
            </a:r>
          </a:p>
          <a:p>
            <a:pPr marL="685715" lvl="3" indent="-228572" defTabSz="914287">
              <a:buFont typeface="Arial" pitchFamily="34" charset="0"/>
              <a:buChar char="•"/>
              <a:defRPr/>
            </a:pPr>
            <a:r>
              <a:rPr lang="en-US" dirty="0" smtClean="0"/>
              <a:t>On the </a:t>
            </a:r>
            <a:r>
              <a:rPr lang="en-US" b="1" dirty="0" smtClean="0"/>
              <a:t>Timing</a:t>
            </a:r>
            <a:r>
              <a:rPr lang="en-US" dirty="0" smtClean="0"/>
              <a:t> tab, in the </a:t>
            </a:r>
            <a:r>
              <a:rPr lang="en-US" b="1" dirty="0" smtClean="0"/>
              <a:t>Start</a:t>
            </a:r>
            <a:r>
              <a:rPr lang="en-US" dirty="0" smtClean="0"/>
              <a:t> list, select </a:t>
            </a:r>
            <a:r>
              <a:rPr lang="en-US" b="1" dirty="0" smtClean="0"/>
              <a:t>After Previous</a:t>
            </a:r>
            <a:r>
              <a:rPr lang="en-US" dirty="0" smtClean="0"/>
              <a:t>. </a:t>
            </a:r>
          </a:p>
          <a:p>
            <a:pPr marL="228572" indent="-228572" defTabSz="914287">
              <a:buFont typeface="+mj-lt"/>
              <a:buAutoNum type="arabicPeriod"/>
              <a:defRPr/>
            </a:pPr>
            <a:r>
              <a:rPr lang="en-US" dirty="0" smtClean="0"/>
              <a:t>On the slide, select the first text box. On the </a:t>
            </a:r>
            <a:r>
              <a:rPr lang="en-US" b="1" dirty="0" smtClean="0"/>
              <a:t>Animations</a:t>
            </a:r>
            <a:r>
              <a:rPr lang="en-US" dirty="0" smtClean="0"/>
              <a:t> tab, in the </a:t>
            </a:r>
            <a:r>
              <a:rPr lang="en-US" b="1" dirty="0" smtClean="0"/>
              <a:t>Advanced Animation </a:t>
            </a:r>
            <a:r>
              <a:rPr lang="en-US" dirty="0" smtClean="0"/>
              <a:t>group, click </a:t>
            </a:r>
            <a:r>
              <a:rPr lang="en-US" b="1" dirty="0" smtClean="0"/>
              <a:t>Add Animation</a:t>
            </a:r>
            <a:r>
              <a:rPr lang="en-US" dirty="0" smtClean="0"/>
              <a:t>, and then under </a:t>
            </a:r>
            <a:r>
              <a:rPr lang="en-US" b="1" dirty="0" smtClean="0"/>
              <a:t>Entrance</a:t>
            </a:r>
            <a:r>
              <a:rPr lang="en-US" dirty="0" smtClean="0"/>
              <a:t> click </a:t>
            </a:r>
            <a:r>
              <a:rPr lang="en-US" b="1" dirty="0" smtClean="0"/>
              <a:t>Fade</a:t>
            </a:r>
            <a:r>
              <a:rPr lang="en-US" dirty="0" smtClean="0"/>
              <a:t>.</a:t>
            </a:r>
          </a:p>
          <a:p>
            <a:pPr marL="228572" indent="-228572" defTabSz="914287">
              <a:buFont typeface="+mj-lt"/>
              <a:buAutoNum type="arabicPeriod"/>
              <a:defRPr/>
            </a:pPr>
            <a:r>
              <a:rPr lang="en-US" dirty="0" smtClean="0"/>
              <a:t>Also on the </a:t>
            </a:r>
            <a:r>
              <a:rPr lang="en-US" b="1" dirty="0" smtClean="0"/>
              <a:t>Animations</a:t>
            </a:r>
            <a:r>
              <a:rPr lang="en-US" dirty="0" smtClean="0"/>
              <a:t> tab, in the </a:t>
            </a:r>
            <a:r>
              <a:rPr lang="en-US" b="1" dirty="0" smtClean="0"/>
              <a:t>Timing</a:t>
            </a:r>
            <a:r>
              <a:rPr lang="en-US" dirty="0" smtClean="0"/>
              <a:t> group, do the following:</a:t>
            </a:r>
          </a:p>
          <a:p>
            <a:pPr marL="685715" lvl="1" indent="-228572" defTabSz="914287">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685715" lvl="1" indent="-228572" defTabSz="914287">
              <a:buFont typeface="Arial" pitchFamily="34" charset="0"/>
              <a:buChar char="•"/>
              <a:defRPr/>
            </a:pPr>
            <a:r>
              <a:rPr lang="en-US" dirty="0" smtClean="0"/>
              <a:t>In the </a:t>
            </a:r>
            <a:r>
              <a:rPr lang="en-US" b="1" dirty="0" smtClean="0"/>
              <a:t>Duration </a:t>
            </a:r>
            <a:r>
              <a:rPr lang="en-US" dirty="0" smtClean="0"/>
              <a:t>box, enter </a:t>
            </a:r>
            <a:r>
              <a:rPr lang="en-US" b="1" dirty="0" smtClean="0"/>
              <a:t>0.50</a:t>
            </a:r>
            <a:r>
              <a:rPr lang="en-US" dirty="0" smtClean="0"/>
              <a:t>. </a:t>
            </a:r>
          </a:p>
          <a:p>
            <a:pPr marL="228572" indent="-228572" defTabSz="914287">
              <a:buFont typeface="+mj-lt"/>
              <a:buAutoNum type="arabicPeriod"/>
              <a:defRPr/>
            </a:pPr>
            <a:r>
              <a:rPr lang="en-US" dirty="0" smtClean="0"/>
              <a:t>In the </a:t>
            </a:r>
            <a:r>
              <a:rPr lang="en-US" b="1" dirty="0" smtClean="0"/>
              <a:t>Selection and Visibility </a:t>
            </a:r>
            <a:r>
              <a:rPr lang="en-US" dirty="0" smtClean="0"/>
              <a:t>task pane, select the rectangle group. On the </a:t>
            </a:r>
            <a:r>
              <a:rPr lang="en-US" b="1" dirty="0" smtClean="0"/>
              <a:t>Animations</a:t>
            </a:r>
            <a:r>
              <a:rPr lang="en-US" dirty="0" smtClean="0"/>
              <a:t> tab, in the </a:t>
            </a:r>
            <a:r>
              <a:rPr lang="en-US" b="1" dirty="0" smtClean="0"/>
              <a:t>Advanced Animation </a:t>
            </a:r>
            <a:r>
              <a:rPr lang="en-US" dirty="0" smtClean="0"/>
              <a:t>group, click </a:t>
            </a:r>
            <a:r>
              <a:rPr lang="en-US" b="1" dirty="0" smtClean="0"/>
              <a:t>Add Animation</a:t>
            </a:r>
            <a:r>
              <a:rPr lang="en-US" dirty="0" smtClean="0"/>
              <a:t>, and then under </a:t>
            </a:r>
            <a:r>
              <a:rPr lang="en-US" b="1" dirty="0" smtClean="0"/>
              <a:t>Emphasis</a:t>
            </a:r>
            <a:r>
              <a:rPr lang="en-US" dirty="0" smtClean="0"/>
              <a:t> click </a:t>
            </a:r>
            <a:r>
              <a:rPr lang="en-US" b="1" dirty="0" smtClean="0"/>
              <a:t>Spin</a:t>
            </a:r>
            <a:r>
              <a:rPr lang="en-US" dirty="0" smtClean="0"/>
              <a:t>. </a:t>
            </a:r>
          </a:p>
          <a:p>
            <a:pPr marL="228572" indent="-228572">
              <a:buFont typeface="+mj-lt"/>
              <a:buAutoNum type="arabicPeriod"/>
            </a:pPr>
            <a:r>
              <a:rPr lang="en-US" dirty="0" smtClean="0"/>
              <a:t>Also on the </a:t>
            </a:r>
            <a:r>
              <a:rPr lang="en-US" b="1" dirty="0" smtClean="0"/>
              <a:t>Animations</a:t>
            </a:r>
            <a:r>
              <a:rPr lang="en-US" dirty="0" smtClean="0"/>
              <a:t> tab, in the </a:t>
            </a:r>
            <a:r>
              <a:rPr lang="en-US" b="1" dirty="0" smtClean="0"/>
              <a:t>Animation</a:t>
            </a:r>
            <a:r>
              <a:rPr lang="en-US" dirty="0" smtClean="0"/>
              <a:t> group, click the </a:t>
            </a:r>
            <a:r>
              <a:rPr lang="en-US" b="1" dirty="0" smtClean="0"/>
              <a:t>Effect Options</a:t>
            </a:r>
            <a:r>
              <a:rPr lang="en-US" dirty="0" smtClean="0"/>
              <a:t> dialog box launcher. In the </a:t>
            </a:r>
            <a:r>
              <a:rPr lang="en-US" b="1" dirty="0" smtClean="0"/>
              <a:t>Spin</a:t>
            </a:r>
            <a:r>
              <a:rPr lang="en-US" dirty="0" smtClean="0"/>
              <a:t> dialog box, do the following:</a:t>
            </a:r>
          </a:p>
          <a:p>
            <a:pPr marL="685715" lvl="1" indent="-228572" defTabSz="914287">
              <a:buFont typeface="Arial" pitchFamily="34" charset="0"/>
              <a:buChar char="•"/>
              <a:defRPr/>
            </a:pPr>
            <a:r>
              <a:rPr lang="en-US" dirty="0" smtClean="0"/>
              <a:t>On the </a:t>
            </a:r>
            <a:r>
              <a:rPr lang="en-US" b="1" dirty="0" smtClean="0"/>
              <a:t>Effects</a:t>
            </a:r>
            <a:r>
              <a:rPr lang="en-US" dirty="0" smtClean="0"/>
              <a:t> tab, in the </a:t>
            </a:r>
            <a:r>
              <a:rPr lang="en-US" b="1" dirty="0" smtClean="0"/>
              <a:t>Amount </a:t>
            </a:r>
            <a:r>
              <a:rPr lang="en-US" dirty="0" smtClean="0"/>
              <a:t>list, in the </a:t>
            </a:r>
            <a:r>
              <a:rPr lang="en-US" b="1" dirty="0" smtClean="0"/>
              <a:t>Custom</a:t>
            </a:r>
            <a:r>
              <a:rPr lang="en-US" dirty="0" smtClean="0"/>
              <a:t> box, enter </a:t>
            </a:r>
            <a:r>
              <a:rPr lang="en-US" b="1" dirty="0" smtClean="0"/>
              <a:t>22</a:t>
            </a:r>
            <a:r>
              <a:rPr lang="en-US" b="1" dirty="0" smtClean="0">
                <a:latin typeface="Verdana"/>
                <a:ea typeface="Verdana"/>
                <a:cs typeface="Verdana"/>
              </a:rPr>
              <a:t>°</a:t>
            </a:r>
            <a:r>
              <a:rPr lang="en-US" dirty="0" smtClean="0"/>
              <a:t>, and then press ENTER.  Also in the </a:t>
            </a:r>
            <a:r>
              <a:rPr lang="en-US" b="1" dirty="0" smtClean="0"/>
              <a:t>Amount</a:t>
            </a:r>
            <a:r>
              <a:rPr lang="en-US" dirty="0" smtClean="0"/>
              <a:t> list, click </a:t>
            </a:r>
            <a:r>
              <a:rPr lang="en-US" b="1" dirty="0" smtClean="0"/>
              <a:t>Clockwise</a:t>
            </a:r>
            <a:r>
              <a:rPr lang="en-US" dirty="0" smtClean="0"/>
              <a:t>. </a:t>
            </a:r>
          </a:p>
          <a:p>
            <a:pPr marL="685715" lvl="1" indent="-228572" defTabSz="914287">
              <a:buFont typeface="Arial" pitchFamily="34" charset="0"/>
              <a:buChar char="•"/>
              <a:defRPr/>
            </a:pPr>
            <a:r>
              <a:rPr lang="en-US" dirty="0" smtClean="0"/>
              <a:t>On the </a:t>
            </a:r>
            <a:r>
              <a:rPr lang="en-US" b="1" dirty="0" smtClean="0"/>
              <a:t>Timing</a:t>
            </a:r>
            <a:r>
              <a:rPr lang="en-US" dirty="0" smtClean="0"/>
              <a:t> tab, in the </a:t>
            </a:r>
            <a:r>
              <a:rPr lang="en-US" b="1" dirty="0" smtClean="0"/>
              <a:t>Start</a:t>
            </a:r>
            <a:r>
              <a:rPr lang="en-US" dirty="0" smtClean="0"/>
              <a:t> list, select </a:t>
            </a:r>
            <a:r>
              <a:rPr lang="en-US" b="1" dirty="0" smtClean="0"/>
              <a:t>On Click</a:t>
            </a:r>
            <a:r>
              <a:rPr lang="en-US" dirty="0" smtClean="0"/>
              <a:t>. </a:t>
            </a:r>
          </a:p>
          <a:p>
            <a:pPr marL="685715" lvl="1" indent="-228572" defTabSz="914287">
              <a:buFont typeface="Arial" pitchFamily="34" charset="0"/>
              <a:buChar char="•"/>
              <a:defRPr/>
            </a:pPr>
            <a:r>
              <a:rPr lang="en-US" dirty="0" smtClean="0"/>
              <a:t>On the </a:t>
            </a:r>
            <a:r>
              <a:rPr lang="en-US" b="1" dirty="0" smtClean="0"/>
              <a:t>Timing</a:t>
            </a:r>
            <a:r>
              <a:rPr lang="en-US" dirty="0" smtClean="0"/>
              <a:t> tab, in the </a:t>
            </a:r>
            <a:r>
              <a:rPr lang="en-US" b="1" dirty="0" smtClean="0"/>
              <a:t>Duration </a:t>
            </a:r>
            <a:r>
              <a:rPr lang="en-US" dirty="0" smtClean="0"/>
              <a:t>box, enter </a:t>
            </a:r>
            <a:r>
              <a:rPr lang="en-US" b="1" dirty="0" smtClean="0"/>
              <a:t>0.50</a:t>
            </a:r>
            <a:r>
              <a:rPr lang="en-US" dirty="0" smtClean="0"/>
              <a:t>.</a:t>
            </a:r>
          </a:p>
          <a:p>
            <a:pPr marL="228572" indent="-228572">
              <a:buFont typeface="+mj-lt"/>
              <a:buAutoNum type="arabicPeriod"/>
            </a:pPr>
            <a:r>
              <a:rPr lang="en-US" dirty="0" smtClean="0"/>
              <a:t>On the slide, select the second oval. On the </a:t>
            </a:r>
            <a:r>
              <a:rPr lang="en-US" b="1" dirty="0" smtClean="0"/>
              <a:t>Animations</a:t>
            </a:r>
            <a:r>
              <a:rPr lang="en-US" dirty="0" smtClean="0"/>
              <a:t> tab, in the </a:t>
            </a:r>
            <a:r>
              <a:rPr lang="en-US" b="1" dirty="0" smtClean="0"/>
              <a:t>Advanced Animation </a:t>
            </a:r>
            <a:r>
              <a:rPr lang="en-US" dirty="0" smtClean="0"/>
              <a:t>group, click </a:t>
            </a:r>
            <a:r>
              <a:rPr lang="en-US" b="1" dirty="0" smtClean="0"/>
              <a:t>Add</a:t>
            </a:r>
            <a:r>
              <a:rPr lang="en-US" dirty="0" smtClean="0"/>
              <a:t> </a:t>
            </a:r>
            <a:r>
              <a:rPr lang="en-US" b="1" dirty="0" smtClean="0"/>
              <a:t>Animation</a:t>
            </a:r>
            <a:r>
              <a:rPr lang="en-US" dirty="0" smtClean="0"/>
              <a:t>, and then click </a:t>
            </a:r>
            <a:r>
              <a:rPr lang="en-US" b="1" dirty="0" smtClean="0"/>
              <a:t>More Emphasis Effects</a:t>
            </a:r>
            <a:r>
              <a:rPr lang="en-US" dirty="0" smtClean="0"/>
              <a:t>. In the </a:t>
            </a:r>
            <a:r>
              <a:rPr lang="en-US" b="1" dirty="0" smtClean="0"/>
              <a:t>Add Emphasis Effect </a:t>
            </a:r>
            <a:r>
              <a:rPr lang="en-US" dirty="0" smtClean="0"/>
              <a:t>dialog box, under </a:t>
            </a:r>
            <a:r>
              <a:rPr lang="en-US" b="1" dirty="0" smtClean="0"/>
              <a:t>Basic</a:t>
            </a:r>
            <a:r>
              <a:rPr lang="en-US" dirty="0" smtClean="0"/>
              <a:t>, click </a:t>
            </a:r>
            <a:r>
              <a:rPr lang="en-US" b="1" dirty="0" smtClean="0"/>
              <a:t>Fill Color</a:t>
            </a:r>
            <a:r>
              <a:rPr lang="en-US" dirty="0" smtClean="0"/>
              <a:t>. </a:t>
            </a:r>
          </a:p>
          <a:p>
            <a:pPr marL="228572" indent="-228572">
              <a:buFont typeface="+mj-lt"/>
              <a:buAutoNum type="arabicPeriod"/>
            </a:pPr>
            <a:r>
              <a:rPr lang="en-US" dirty="0" smtClean="0"/>
              <a:t>On the </a:t>
            </a:r>
            <a:r>
              <a:rPr lang="en-US" b="1" dirty="0" smtClean="0"/>
              <a:t>Animations</a:t>
            </a:r>
            <a:r>
              <a:rPr lang="en-US" dirty="0" smtClean="0"/>
              <a:t> tab, in the </a:t>
            </a:r>
            <a:r>
              <a:rPr lang="en-US" b="1" dirty="0" smtClean="0"/>
              <a:t>Animation</a:t>
            </a:r>
            <a:r>
              <a:rPr lang="en-US" dirty="0" smtClean="0"/>
              <a:t> group, click the </a:t>
            </a:r>
            <a:r>
              <a:rPr lang="en-US" b="1" dirty="0" smtClean="0"/>
              <a:t>Effect Options </a:t>
            </a:r>
            <a:r>
              <a:rPr lang="en-US" dirty="0" smtClean="0"/>
              <a:t>dialog box launcher. In the </a:t>
            </a:r>
            <a:r>
              <a:rPr lang="en-US" b="1" dirty="0" smtClean="0"/>
              <a:t>Fill Color </a:t>
            </a:r>
            <a:r>
              <a:rPr lang="en-US" dirty="0" smtClean="0"/>
              <a:t>dialog box, do the following:</a:t>
            </a:r>
          </a:p>
          <a:p>
            <a:pPr marL="685715" lvl="1" indent="-228572">
              <a:buFont typeface="Arial" pitchFamily="34" charset="0"/>
              <a:buChar char="•"/>
            </a:pPr>
            <a:r>
              <a:rPr lang="en-US" dirty="0" smtClean="0"/>
              <a:t>On the </a:t>
            </a:r>
            <a:r>
              <a:rPr lang="en-US" b="1" dirty="0" smtClean="0"/>
              <a:t>Effects</a:t>
            </a:r>
            <a:r>
              <a:rPr lang="en-US" dirty="0" smtClean="0"/>
              <a:t> tab, in the </a:t>
            </a:r>
            <a:r>
              <a:rPr lang="en-US" b="1" dirty="0" smtClean="0"/>
              <a:t>Fill Color </a:t>
            </a:r>
            <a:r>
              <a:rPr lang="en-US" dirty="0" smtClean="0"/>
              <a:t>list, click </a:t>
            </a:r>
            <a:r>
              <a:rPr lang="en-US" b="1" dirty="0" smtClean="0"/>
              <a:t>More Colors</a:t>
            </a:r>
            <a:r>
              <a:rPr lang="en-US" dirty="0" smtClean="0"/>
              <a:t>. In the </a:t>
            </a:r>
            <a:r>
              <a:rPr lang="en-US" b="1" dirty="0" smtClean="0"/>
              <a:t>Colors</a:t>
            </a:r>
            <a:r>
              <a:rPr lang="en-US" dirty="0" smtClean="0"/>
              <a:t> dialog box, on the </a:t>
            </a:r>
            <a:r>
              <a:rPr lang="en-US" b="1" dirty="0" smtClean="0"/>
              <a:t>Custom</a:t>
            </a:r>
            <a:r>
              <a:rPr lang="en-US" dirty="0" smtClean="0"/>
              <a:t> tab, enter values for Red:</a:t>
            </a:r>
            <a:r>
              <a:rPr lang="en-US" b="1" dirty="0" smtClean="0"/>
              <a:t>130</a:t>
            </a:r>
            <a:r>
              <a:rPr lang="en-US" dirty="0" smtClean="0"/>
              <a:t>, Green:</a:t>
            </a:r>
            <a:r>
              <a:rPr lang="en-US" b="1" dirty="0" smtClean="0"/>
              <a:t>153</a:t>
            </a:r>
            <a:r>
              <a:rPr lang="en-US" dirty="0" smtClean="0"/>
              <a:t>, Blue: </a:t>
            </a:r>
            <a:r>
              <a:rPr lang="en-US" b="1" dirty="0" smtClean="0"/>
              <a:t>117</a:t>
            </a:r>
            <a:r>
              <a:rPr lang="en-US" dirty="0" smtClean="0"/>
              <a:t>. </a:t>
            </a:r>
          </a:p>
          <a:p>
            <a:pPr marL="685715" lvl="1" indent="-228572" defTabSz="914287">
              <a:buFont typeface="Arial" pitchFamily="34" charset="0"/>
              <a:buChar char="•"/>
              <a:defRPr/>
            </a:pPr>
            <a:r>
              <a:rPr lang="en-US" dirty="0" smtClean="0"/>
              <a:t>On the </a:t>
            </a:r>
            <a:r>
              <a:rPr lang="en-US" b="1" dirty="0" smtClean="0"/>
              <a:t>Timing</a:t>
            </a:r>
            <a:r>
              <a:rPr lang="en-US" dirty="0" smtClean="0"/>
              <a:t> tab, in the </a:t>
            </a:r>
            <a:r>
              <a:rPr lang="en-US" b="1" dirty="0" smtClean="0"/>
              <a:t>Start</a:t>
            </a:r>
            <a:r>
              <a:rPr lang="en-US" dirty="0" smtClean="0"/>
              <a:t> list, select </a:t>
            </a:r>
            <a:r>
              <a:rPr lang="en-US" b="1" dirty="0" smtClean="0"/>
              <a:t>After Previous</a:t>
            </a:r>
            <a:r>
              <a:rPr lang="en-US" dirty="0" smtClean="0"/>
              <a:t>. </a:t>
            </a:r>
          </a:p>
          <a:p>
            <a:pPr marL="685715" lvl="1" indent="-228572">
              <a:buFont typeface="Arial" pitchFamily="34" charset="0"/>
              <a:buChar char="•"/>
            </a:pPr>
            <a:r>
              <a:rPr lang="en-US" dirty="0" smtClean="0"/>
              <a:t>On the </a:t>
            </a:r>
            <a:r>
              <a:rPr lang="en-US" b="1" dirty="0" smtClean="0"/>
              <a:t>Timing</a:t>
            </a:r>
            <a:r>
              <a:rPr lang="en-US" dirty="0" smtClean="0"/>
              <a:t> tab, in the </a:t>
            </a:r>
            <a:r>
              <a:rPr lang="en-US" b="1" dirty="0" smtClean="0"/>
              <a:t>Duration </a:t>
            </a:r>
            <a:r>
              <a:rPr lang="en-US" dirty="0" smtClean="0"/>
              <a:t>box, enter </a:t>
            </a:r>
            <a:r>
              <a:rPr lang="en-US" b="1" dirty="0" smtClean="0"/>
              <a:t>0.50</a:t>
            </a:r>
            <a:r>
              <a:rPr lang="en-US" dirty="0" smtClean="0"/>
              <a:t>.</a:t>
            </a:r>
          </a:p>
          <a:p>
            <a:pPr marL="228572" indent="-228572" defTabSz="914287">
              <a:buFont typeface="+mj-lt"/>
              <a:buAutoNum type="arabicPeriod"/>
              <a:defRPr/>
            </a:pPr>
            <a:r>
              <a:rPr lang="en-US" dirty="0" smtClean="0"/>
              <a:t>On the slide, select the second text box. On the </a:t>
            </a:r>
            <a:r>
              <a:rPr lang="en-US" b="1" dirty="0" smtClean="0"/>
              <a:t>Animations</a:t>
            </a:r>
            <a:r>
              <a:rPr lang="en-US" dirty="0" smtClean="0"/>
              <a:t> tab, in the </a:t>
            </a:r>
            <a:r>
              <a:rPr lang="en-US" b="1" dirty="0" smtClean="0"/>
              <a:t>Advanced Animation </a:t>
            </a:r>
            <a:r>
              <a:rPr lang="en-US" dirty="0" smtClean="0"/>
              <a:t>group, click </a:t>
            </a:r>
            <a:r>
              <a:rPr lang="en-US" b="1" dirty="0" smtClean="0"/>
              <a:t>Add Animation</a:t>
            </a:r>
            <a:r>
              <a:rPr lang="en-US" dirty="0" smtClean="0"/>
              <a:t>, and then under </a:t>
            </a:r>
            <a:r>
              <a:rPr lang="en-US" b="1" dirty="0" smtClean="0"/>
              <a:t>Entrance</a:t>
            </a:r>
            <a:r>
              <a:rPr lang="en-US" dirty="0" smtClean="0"/>
              <a:t> click </a:t>
            </a:r>
            <a:r>
              <a:rPr lang="en-US" b="1" dirty="0" smtClean="0"/>
              <a:t>Fade</a:t>
            </a:r>
            <a:r>
              <a:rPr lang="en-US" dirty="0" smtClean="0"/>
              <a:t>.</a:t>
            </a:r>
          </a:p>
          <a:p>
            <a:pPr marL="228572" indent="-228572" defTabSz="914287">
              <a:buFont typeface="+mj-lt"/>
              <a:buAutoNum type="arabicPeriod"/>
              <a:defRPr/>
            </a:pPr>
            <a:r>
              <a:rPr lang="en-US" dirty="0" smtClean="0"/>
              <a:t>Also on the </a:t>
            </a:r>
            <a:r>
              <a:rPr lang="en-US" b="1" dirty="0" smtClean="0"/>
              <a:t>Animations</a:t>
            </a:r>
            <a:r>
              <a:rPr lang="en-US" dirty="0" smtClean="0"/>
              <a:t> tab, in the </a:t>
            </a:r>
            <a:r>
              <a:rPr lang="en-US" b="1" dirty="0" smtClean="0"/>
              <a:t>Timing</a:t>
            </a:r>
            <a:r>
              <a:rPr lang="en-US" dirty="0" smtClean="0"/>
              <a:t> group, do the following:</a:t>
            </a:r>
          </a:p>
          <a:p>
            <a:pPr marL="685715" lvl="1" indent="-228572" defTabSz="914287">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685715" lvl="1" indent="-228572" defTabSz="914287">
              <a:buFont typeface="Arial" pitchFamily="34" charset="0"/>
              <a:buChar char="•"/>
              <a:defRPr/>
            </a:pPr>
            <a:r>
              <a:rPr lang="en-US" dirty="0" smtClean="0"/>
              <a:t>In the </a:t>
            </a:r>
            <a:r>
              <a:rPr lang="en-US" b="1" dirty="0" smtClean="0"/>
              <a:t>Duration </a:t>
            </a:r>
            <a:r>
              <a:rPr lang="en-US" dirty="0" smtClean="0"/>
              <a:t>box, enter </a:t>
            </a:r>
            <a:r>
              <a:rPr lang="en-US" b="1" dirty="0" smtClean="0"/>
              <a:t>0.50</a:t>
            </a:r>
            <a:r>
              <a:rPr lang="en-US" dirty="0" smtClean="0"/>
              <a:t>. </a:t>
            </a:r>
          </a:p>
          <a:p>
            <a:pPr marL="228572" indent="-228572">
              <a:buFont typeface="+mj-lt"/>
              <a:buAutoNum type="arabicPeriod"/>
            </a:pPr>
            <a:r>
              <a:rPr lang="en-US" dirty="0" smtClean="0"/>
              <a:t>On the slide, select the third oval. On the </a:t>
            </a:r>
            <a:r>
              <a:rPr lang="en-US" b="1" dirty="0" smtClean="0"/>
              <a:t>Animations</a:t>
            </a:r>
            <a:r>
              <a:rPr lang="en-US" dirty="0" smtClean="0"/>
              <a:t> tab, in the </a:t>
            </a:r>
            <a:r>
              <a:rPr lang="en-US" b="1" dirty="0" smtClean="0"/>
              <a:t>Advanced Animation </a:t>
            </a:r>
            <a:r>
              <a:rPr lang="en-US" dirty="0" smtClean="0"/>
              <a:t>group, click </a:t>
            </a:r>
            <a:r>
              <a:rPr lang="en-US" b="1" dirty="0" smtClean="0"/>
              <a:t>Add Animation</a:t>
            </a:r>
            <a:r>
              <a:rPr lang="en-US" dirty="0" smtClean="0"/>
              <a:t>, and then click </a:t>
            </a:r>
            <a:r>
              <a:rPr lang="en-US" b="1" dirty="0" smtClean="0"/>
              <a:t>More Emphasis Effects</a:t>
            </a:r>
            <a:r>
              <a:rPr lang="en-US" dirty="0" smtClean="0"/>
              <a:t>. In the </a:t>
            </a:r>
            <a:r>
              <a:rPr lang="en-US" b="1" dirty="0" smtClean="0"/>
              <a:t>Add Emphasis Effect </a:t>
            </a:r>
            <a:r>
              <a:rPr lang="en-US" dirty="0" smtClean="0"/>
              <a:t>dialog box, under </a:t>
            </a:r>
            <a:r>
              <a:rPr lang="en-US" b="1" dirty="0" smtClean="0"/>
              <a:t>Basic</a:t>
            </a:r>
            <a:r>
              <a:rPr lang="en-US" dirty="0" smtClean="0"/>
              <a:t>, click </a:t>
            </a:r>
            <a:r>
              <a:rPr lang="en-US" b="1" dirty="0" smtClean="0"/>
              <a:t>Fill Color</a:t>
            </a:r>
            <a:r>
              <a:rPr lang="en-US" dirty="0" smtClean="0"/>
              <a:t>. </a:t>
            </a:r>
          </a:p>
          <a:p>
            <a:pPr marL="228572" indent="-228572">
              <a:buFont typeface="+mj-lt"/>
              <a:buAutoNum type="arabicPeriod"/>
            </a:pPr>
            <a:r>
              <a:rPr lang="en-US" dirty="0" smtClean="0"/>
              <a:t>On the </a:t>
            </a:r>
            <a:r>
              <a:rPr lang="en-US" b="1" dirty="0" smtClean="0"/>
              <a:t>Animations</a:t>
            </a:r>
            <a:r>
              <a:rPr lang="en-US" dirty="0" smtClean="0"/>
              <a:t> tab, in the </a:t>
            </a:r>
            <a:r>
              <a:rPr lang="en-US" b="1" dirty="0" smtClean="0"/>
              <a:t>Animation</a:t>
            </a:r>
            <a:r>
              <a:rPr lang="en-US" dirty="0" smtClean="0"/>
              <a:t> group, click the </a:t>
            </a:r>
            <a:r>
              <a:rPr lang="en-US" b="1" dirty="0" smtClean="0"/>
              <a:t>Effect Options </a:t>
            </a:r>
            <a:r>
              <a:rPr lang="en-US" dirty="0" smtClean="0"/>
              <a:t>dialog box launcher. In the </a:t>
            </a:r>
            <a:r>
              <a:rPr lang="en-US" b="1" dirty="0" smtClean="0"/>
              <a:t>Fill Color </a:t>
            </a:r>
            <a:r>
              <a:rPr lang="en-US" dirty="0" smtClean="0"/>
              <a:t>dialog box, do the following:</a:t>
            </a:r>
          </a:p>
          <a:p>
            <a:pPr marL="685715" lvl="1" indent="-228572">
              <a:buFont typeface="Arial" pitchFamily="34" charset="0"/>
              <a:buChar char="•"/>
            </a:pPr>
            <a:r>
              <a:rPr lang="en-US" dirty="0" smtClean="0"/>
              <a:t>On the </a:t>
            </a:r>
            <a:r>
              <a:rPr lang="en-US" b="1" dirty="0" smtClean="0"/>
              <a:t>Effects</a:t>
            </a:r>
            <a:r>
              <a:rPr lang="en-US" dirty="0" smtClean="0"/>
              <a:t> tab, in the </a:t>
            </a:r>
            <a:r>
              <a:rPr lang="en-US" b="1" dirty="0" smtClean="0"/>
              <a:t>Fill Color </a:t>
            </a:r>
            <a:r>
              <a:rPr lang="en-US" dirty="0" smtClean="0"/>
              <a:t>list, click </a:t>
            </a:r>
            <a:r>
              <a:rPr lang="en-US" b="1" dirty="0" smtClean="0"/>
              <a:t>More Colors</a:t>
            </a:r>
            <a:r>
              <a:rPr lang="en-US" dirty="0" smtClean="0"/>
              <a:t>. In the </a:t>
            </a:r>
            <a:r>
              <a:rPr lang="en-US" b="1" dirty="0" smtClean="0"/>
              <a:t>Colors</a:t>
            </a:r>
            <a:r>
              <a:rPr lang="en-US" dirty="0" smtClean="0"/>
              <a:t> dialog box, on the </a:t>
            </a:r>
            <a:r>
              <a:rPr lang="en-US" b="1" dirty="0" smtClean="0"/>
              <a:t>Custom</a:t>
            </a:r>
            <a:r>
              <a:rPr lang="en-US" dirty="0" smtClean="0"/>
              <a:t> tab, enter values for Red:</a:t>
            </a:r>
            <a:r>
              <a:rPr lang="en-US" b="1" dirty="0" smtClean="0"/>
              <a:t>130</a:t>
            </a:r>
            <a:r>
              <a:rPr lang="en-US" dirty="0" smtClean="0"/>
              <a:t>, Green:</a:t>
            </a:r>
            <a:r>
              <a:rPr lang="en-US" b="1" dirty="0" smtClean="0"/>
              <a:t>153</a:t>
            </a:r>
            <a:r>
              <a:rPr lang="en-US" dirty="0" smtClean="0"/>
              <a:t>, Blue: </a:t>
            </a:r>
            <a:r>
              <a:rPr lang="en-US" b="1" dirty="0" smtClean="0"/>
              <a:t>117</a:t>
            </a:r>
            <a:r>
              <a:rPr lang="en-US" dirty="0" smtClean="0"/>
              <a:t>. </a:t>
            </a:r>
          </a:p>
          <a:p>
            <a:pPr marL="685715" lvl="1" indent="-228572" defTabSz="914287">
              <a:buFont typeface="Arial" pitchFamily="34" charset="0"/>
              <a:buChar char="•"/>
              <a:defRPr/>
            </a:pPr>
            <a:r>
              <a:rPr lang="en-US" dirty="0" smtClean="0"/>
              <a:t>On the </a:t>
            </a:r>
            <a:r>
              <a:rPr lang="en-US" b="1" dirty="0" smtClean="0"/>
              <a:t>Timing</a:t>
            </a:r>
            <a:r>
              <a:rPr lang="en-US" dirty="0" smtClean="0"/>
              <a:t> tab, in the </a:t>
            </a:r>
            <a:r>
              <a:rPr lang="en-US" b="1" dirty="0" smtClean="0"/>
              <a:t>Start</a:t>
            </a:r>
            <a:r>
              <a:rPr lang="en-US" dirty="0" smtClean="0"/>
              <a:t> list, select </a:t>
            </a:r>
            <a:r>
              <a:rPr lang="en-US" b="1" dirty="0" smtClean="0"/>
              <a:t>After Previous</a:t>
            </a:r>
            <a:r>
              <a:rPr lang="en-US" dirty="0" smtClean="0"/>
              <a:t>. </a:t>
            </a:r>
          </a:p>
          <a:p>
            <a:pPr marL="685715" lvl="1" indent="-228572">
              <a:buFont typeface="Arial" pitchFamily="34" charset="0"/>
              <a:buChar char="•"/>
            </a:pPr>
            <a:r>
              <a:rPr lang="en-US" dirty="0" smtClean="0"/>
              <a:t>On the </a:t>
            </a:r>
            <a:r>
              <a:rPr lang="en-US" b="1" dirty="0" smtClean="0"/>
              <a:t>Timing</a:t>
            </a:r>
            <a:r>
              <a:rPr lang="en-US" dirty="0" smtClean="0"/>
              <a:t> tab, in the </a:t>
            </a:r>
            <a:r>
              <a:rPr lang="en-US" b="1" dirty="0" smtClean="0"/>
              <a:t>Speed</a:t>
            </a:r>
            <a:r>
              <a:rPr lang="en-US" dirty="0" smtClean="0"/>
              <a:t> list, select </a:t>
            </a:r>
            <a:r>
              <a:rPr lang="en-US" b="1" dirty="0" smtClean="0"/>
              <a:t>Very Fast</a:t>
            </a:r>
            <a:r>
              <a:rPr lang="en-US" dirty="0" smtClean="0"/>
              <a:t>.</a:t>
            </a:r>
          </a:p>
          <a:p>
            <a:pPr marL="228572" indent="-228572" defTabSz="914287">
              <a:buFont typeface="+mj-lt"/>
              <a:buAutoNum type="arabicPeriod"/>
              <a:defRPr/>
            </a:pPr>
            <a:r>
              <a:rPr lang="en-US" dirty="0" smtClean="0"/>
              <a:t>On the slide, select the third text box. On the </a:t>
            </a:r>
            <a:r>
              <a:rPr lang="en-US" b="1" dirty="0" smtClean="0"/>
              <a:t>Animations</a:t>
            </a:r>
            <a:r>
              <a:rPr lang="en-US" dirty="0" smtClean="0"/>
              <a:t> tab, in the </a:t>
            </a:r>
            <a:r>
              <a:rPr lang="en-US" b="1" dirty="0" smtClean="0"/>
              <a:t>Advanced Animation </a:t>
            </a:r>
            <a:r>
              <a:rPr lang="en-US" dirty="0" smtClean="0"/>
              <a:t>group, click </a:t>
            </a:r>
            <a:r>
              <a:rPr lang="en-US" b="1" dirty="0" smtClean="0"/>
              <a:t>Add Animation</a:t>
            </a:r>
            <a:r>
              <a:rPr lang="en-US" dirty="0" smtClean="0"/>
              <a:t>, and then under </a:t>
            </a:r>
            <a:r>
              <a:rPr lang="en-US" b="1" dirty="0" smtClean="0"/>
              <a:t>Entrance</a:t>
            </a:r>
            <a:r>
              <a:rPr lang="en-US" dirty="0" smtClean="0"/>
              <a:t> click </a:t>
            </a:r>
            <a:r>
              <a:rPr lang="en-US" b="1" dirty="0" smtClean="0"/>
              <a:t>Fade</a:t>
            </a:r>
            <a:r>
              <a:rPr lang="en-US" dirty="0" smtClean="0"/>
              <a:t>. </a:t>
            </a:r>
          </a:p>
          <a:p>
            <a:pPr marL="228572" indent="-228572" defTabSz="914287">
              <a:buFont typeface="+mj-lt"/>
              <a:buAutoNum type="arabicPeriod"/>
              <a:defRPr/>
            </a:pPr>
            <a:r>
              <a:rPr lang="en-US" dirty="0" smtClean="0"/>
              <a:t>Also on the </a:t>
            </a:r>
            <a:r>
              <a:rPr lang="en-US" b="1" dirty="0" smtClean="0"/>
              <a:t>Animations</a:t>
            </a:r>
            <a:r>
              <a:rPr lang="en-US" dirty="0" smtClean="0"/>
              <a:t> tab, in the </a:t>
            </a:r>
            <a:r>
              <a:rPr lang="en-US" b="1" dirty="0" smtClean="0"/>
              <a:t>Timing</a:t>
            </a:r>
            <a:r>
              <a:rPr lang="en-US" dirty="0" smtClean="0"/>
              <a:t> group, do the following:</a:t>
            </a:r>
          </a:p>
          <a:p>
            <a:pPr marL="685715" lvl="1" indent="-228572" defTabSz="914287">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685715" lvl="1" indent="-228572" defTabSz="914287">
              <a:buFont typeface="Arial" pitchFamily="34" charset="0"/>
              <a:buChar char="•"/>
              <a:defRPr/>
            </a:pPr>
            <a:r>
              <a:rPr lang="en-US" dirty="0" smtClean="0"/>
              <a:t>In the </a:t>
            </a:r>
            <a:r>
              <a:rPr lang="en-US" b="1" dirty="0" smtClean="0"/>
              <a:t>Duration </a:t>
            </a:r>
            <a:r>
              <a:rPr lang="en-US" dirty="0" smtClean="0"/>
              <a:t>box, enter </a:t>
            </a:r>
            <a:r>
              <a:rPr lang="en-US" b="1" dirty="0" smtClean="0"/>
              <a:t>0.50.</a:t>
            </a:r>
            <a:endParaRPr lang="en-US" dirty="0" smtClean="0"/>
          </a:p>
          <a:p>
            <a:pPr marL="228572" indent="-228572">
              <a:buFont typeface="+mj-lt"/>
              <a:buAutoNum type="arabicPeriod"/>
            </a:pPr>
            <a:r>
              <a:rPr lang="en-US" dirty="0" smtClean="0"/>
              <a:t>On the slide, select the fourth oval. On the </a:t>
            </a:r>
            <a:r>
              <a:rPr lang="en-US" b="1" dirty="0" smtClean="0"/>
              <a:t>Animations</a:t>
            </a:r>
            <a:r>
              <a:rPr lang="en-US" dirty="0" smtClean="0"/>
              <a:t> tab, in the </a:t>
            </a:r>
            <a:r>
              <a:rPr lang="en-US" b="1" dirty="0" smtClean="0"/>
              <a:t>Advanced Animation </a:t>
            </a:r>
            <a:r>
              <a:rPr lang="en-US" dirty="0" smtClean="0"/>
              <a:t>group, click </a:t>
            </a:r>
            <a:r>
              <a:rPr lang="en-US" b="1" dirty="0" smtClean="0"/>
              <a:t>Add Animation</a:t>
            </a:r>
            <a:r>
              <a:rPr lang="en-US" dirty="0" smtClean="0"/>
              <a:t>, and then click </a:t>
            </a:r>
            <a:r>
              <a:rPr lang="en-US" b="1" dirty="0" smtClean="0"/>
              <a:t>More Emphasis Effects</a:t>
            </a:r>
            <a:r>
              <a:rPr lang="en-US" dirty="0" smtClean="0"/>
              <a:t>. In the </a:t>
            </a:r>
            <a:r>
              <a:rPr lang="en-US" b="1" dirty="0" smtClean="0"/>
              <a:t>Add Emphasis Effect </a:t>
            </a:r>
            <a:r>
              <a:rPr lang="en-US" dirty="0" smtClean="0"/>
              <a:t>dialog box, under </a:t>
            </a:r>
            <a:r>
              <a:rPr lang="en-US" b="1" dirty="0" smtClean="0"/>
              <a:t>Basic</a:t>
            </a:r>
            <a:r>
              <a:rPr lang="en-US" dirty="0" smtClean="0"/>
              <a:t>, click </a:t>
            </a:r>
            <a:r>
              <a:rPr lang="en-US" b="1" dirty="0" smtClean="0"/>
              <a:t>Fill Color</a:t>
            </a:r>
            <a:r>
              <a:rPr lang="en-US" dirty="0" smtClean="0"/>
              <a:t>. </a:t>
            </a:r>
          </a:p>
          <a:p>
            <a:pPr marL="228572" indent="-228572">
              <a:buFont typeface="+mj-lt"/>
              <a:buAutoNum type="arabicPeriod"/>
            </a:pPr>
            <a:r>
              <a:rPr lang="en-US" dirty="0" smtClean="0"/>
              <a:t>On the </a:t>
            </a:r>
            <a:r>
              <a:rPr lang="en-US" b="1" dirty="0" smtClean="0"/>
              <a:t>Animations</a:t>
            </a:r>
            <a:r>
              <a:rPr lang="en-US" dirty="0" smtClean="0"/>
              <a:t> tab, in the </a:t>
            </a:r>
            <a:r>
              <a:rPr lang="en-US" b="1" dirty="0" smtClean="0"/>
              <a:t>Animation</a:t>
            </a:r>
            <a:r>
              <a:rPr lang="en-US" dirty="0" smtClean="0"/>
              <a:t> group, click the </a:t>
            </a:r>
            <a:r>
              <a:rPr lang="en-US" b="1" dirty="0" smtClean="0"/>
              <a:t>Effect Options </a:t>
            </a:r>
            <a:r>
              <a:rPr lang="en-US" dirty="0" smtClean="0"/>
              <a:t>dialog box launcher. In the </a:t>
            </a:r>
            <a:r>
              <a:rPr lang="en-US" b="1" dirty="0" smtClean="0"/>
              <a:t>Fill Color </a:t>
            </a:r>
            <a:r>
              <a:rPr lang="en-US" dirty="0" smtClean="0"/>
              <a:t>dialog box, do the following:</a:t>
            </a:r>
          </a:p>
          <a:p>
            <a:pPr marL="685715" lvl="1" indent="-228572">
              <a:buFont typeface="Arial" pitchFamily="34" charset="0"/>
              <a:buChar char="•"/>
            </a:pPr>
            <a:r>
              <a:rPr lang="en-US" dirty="0" smtClean="0"/>
              <a:t>On the </a:t>
            </a:r>
            <a:r>
              <a:rPr lang="en-US" b="1" dirty="0" smtClean="0"/>
              <a:t>Effects</a:t>
            </a:r>
            <a:r>
              <a:rPr lang="en-US" dirty="0" smtClean="0"/>
              <a:t> tab, in the </a:t>
            </a:r>
            <a:r>
              <a:rPr lang="en-US" b="1" dirty="0" smtClean="0"/>
              <a:t>Fill Color </a:t>
            </a:r>
            <a:r>
              <a:rPr lang="en-US" dirty="0" smtClean="0"/>
              <a:t>list, click </a:t>
            </a:r>
            <a:r>
              <a:rPr lang="en-US" b="1" dirty="0" smtClean="0"/>
              <a:t>More Colors</a:t>
            </a:r>
            <a:r>
              <a:rPr lang="en-US" dirty="0" smtClean="0"/>
              <a:t>. In the </a:t>
            </a:r>
            <a:r>
              <a:rPr lang="en-US" b="1" dirty="0" smtClean="0"/>
              <a:t>Colors</a:t>
            </a:r>
            <a:r>
              <a:rPr lang="en-US" dirty="0" smtClean="0"/>
              <a:t> dialog box, on the </a:t>
            </a:r>
            <a:r>
              <a:rPr lang="en-US" b="1" dirty="0" smtClean="0"/>
              <a:t>Custom</a:t>
            </a:r>
            <a:r>
              <a:rPr lang="en-US" dirty="0" smtClean="0"/>
              <a:t> tab, enter values for Red:</a:t>
            </a:r>
            <a:r>
              <a:rPr lang="en-US" b="1" dirty="0" smtClean="0"/>
              <a:t>130</a:t>
            </a:r>
            <a:r>
              <a:rPr lang="en-US" dirty="0" smtClean="0"/>
              <a:t>, Green:</a:t>
            </a:r>
            <a:r>
              <a:rPr lang="en-US" b="1" dirty="0" smtClean="0"/>
              <a:t>153</a:t>
            </a:r>
            <a:r>
              <a:rPr lang="en-US" dirty="0" smtClean="0"/>
              <a:t>, Blue: </a:t>
            </a:r>
            <a:r>
              <a:rPr lang="en-US" b="1" dirty="0" smtClean="0"/>
              <a:t>117</a:t>
            </a:r>
            <a:r>
              <a:rPr lang="en-US" dirty="0" smtClean="0"/>
              <a:t>. </a:t>
            </a:r>
          </a:p>
          <a:p>
            <a:pPr marL="685715" lvl="1" indent="-228572" defTabSz="914287">
              <a:buFont typeface="Arial" pitchFamily="34" charset="0"/>
              <a:buChar char="•"/>
              <a:defRPr/>
            </a:pPr>
            <a:r>
              <a:rPr lang="en-US" dirty="0" smtClean="0"/>
              <a:t>On the </a:t>
            </a:r>
            <a:r>
              <a:rPr lang="en-US" b="1" dirty="0" smtClean="0"/>
              <a:t>Timing</a:t>
            </a:r>
            <a:r>
              <a:rPr lang="en-US" dirty="0" smtClean="0"/>
              <a:t> tab, in the </a:t>
            </a:r>
            <a:r>
              <a:rPr lang="en-US" b="1" dirty="0" smtClean="0"/>
              <a:t>Start</a:t>
            </a:r>
            <a:r>
              <a:rPr lang="en-US" dirty="0" smtClean="0"/>
              <a:t> list, select </a:t>
            </a:r>
            <a:r>
              <a:rPr lang="en-US" b="1" dirty="0" smtClean="0"/>
              <a:t>After Previous</a:t>
            </a:r>
            <a:r>
              <a:rPr lang="en-US" dirty="0" smtClean="0"/>
              <a:t>. </a:t>
            </a:r>
          </a:p>
          <a:p>
            <a:pPr marL="685715" lvl="1" indent="-228572">
              <a:buFont typeface="Arial" pitchFamily="34" charset="0"/>
              <a:buChar char="•"/>
            </a:pPr>
            <a:r>
              <a:rPr lang="en-US" dirty="0" smtClean="0"/>
              <a:t>On the </a:t>
            </a:r>
            <a:r>
              <a:rPr lang="en-US" b="1" dirty="0" smtClean="0"/>
              <a:t>Timing</a:t>
            </a:r>
            <a:r>
              <a:rPr lang="en-US" dirty="0" smtClean="0"/>
              <a:t> tab, in the </a:t>
            </a:r>
            <a:r>
              <a:rPr lang="en-US" b="1" dirty="0" smtClean="0"/>
              <a:t>Duration </a:t>
            </a:r>
            <a:r>
              <a:rPr lang="en-US" dirty="0" smtClean="0"/>
              <a:t>box, enter </a:t>
            </a:r>
            <a:r>
              <a:rPr lang="en-US" b="1" dirty="0" smtClean="0"/>
              <a:t>0.50</a:t>
            </a:r>
            <a:r>
              <a:rPr lang="en-US" dirty="0" smtClean="0"/>
              <a:t>.</a:t>
            </a:r>
          </a:p>
          <a:p>
            <a:pPr marL="228572" indent="-228572" defTabSz="914287">
              <a:buFont typeface="+mj-lt"/>
              <a:buAutoNum type="arabicPeriod"/>
              <a:defRPr/>
            </a:pPr>
            <a:r>
              <a:rPr lang="en-US" dirty="0" smtClean="0"/>
              <a:t>On the slide, select the fourth text box. On the </a:t>
            </a:r>
            <a:r>
              <a:rPr lang="en-US" b="1" dirty="0" smtClean="0"/>
              <a:t>Animations</a:t>
            </a:r>
            <a:r>
              <a:rPr lang="en-US" dirty="0" smtClean="0"/>
              <a:t> tab, in the </a:t>
            </a:r>
            <a:r>
              <a:rPr lang="en-US" b="1" dirty="0" smtClean="0"/>
              <a:t>Advanced Animation</a:t>
            </a:r>
            <a:r>
              <a:rPr lang="en-US" dirty="0" smtClean="0"/>
              <a:t> group, click </a:t>
            </a:r>
            <a:r>
              <a:rPr lang="en-US" b="1" dirty="0" smtClean="0"/>
              <a:t>Add Animation</a:t>
            </a:r>
            <a:r>
              <a:rPr lang="en-US" dirty="0" smtClean="0"/>
              <a:t>,</a:t>
            </a:r>
            <a:r>
              <a:rPr lang="en-US" b="1" dirty="0" smtClean="0"/>
              <a:t> </a:t>
            </a:r>
            <a:r>
              <a:rPr lang="en-US" dirty="0" smtClean="0"/>
              <a:t>and then under </a:t>
            </a:r>
            <a:r>
              <a:rPr lang="en-US" b="1" dirty="0" smtClean="0"/>
              <a:t>Entrance</a:t>
            </a:r>
            <a:r>
              <a:rPr lang="en-US" dirty="0" smtClean="0"/>
              <a:t> click </a:t>
            </a:r>
            <a:r>
              <a:rPr lang="en-US" b="1" dirty="0" smtClean="0"/>
              <a:t>Fade</a:t>
            </a:r>
            <a:r>
              <a:rPr lang="en-US" dirty="0" smtClean="0"/>
              <a:t>. </a:t>
            </a:r>
          </a:p>
          <a:p>
            <a:pPr marL="228572" indent="-228572" defTabSz="914287">
              <a:buFont typeface="+mj-lt"/>
              <a:buAutoNum type="arabicPeriod"/>
              <a:defRPr/>
            </a:pPr>
            <a:r>
              <a:rPr lang="en-US" dirty="0" smtClean="0"/>
              <a:t>On the </a:t>
            </a:r>
            <a:r>
              <a:rPr lang="en-US" b="1" dirty="0" smtClean="0"/>
              <a:t>Animations</a:t>
            </a:r>
            <a:r>
              <a:rPr lang="en-US" dirty="0" smtClean="0"/>
              <a:t> tab, in the </a:t>
            </a:r>
            <a:r>
              <a:rPr lang="en-US" b="1" dirty="0" smtClean="0"/>
              <a:t>Timing</a:t>
            </a:r>
            <a:r>
              <a:rPr lang="en-US" dirty="0" smtClean="0"/>
              <a:t> group, do the following:</a:t>
            </a:r>
          </a:p>
          <a:p>
            <a:pPr marL="685715" lvl="1" indent="-228572" defTabSz="914287">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685715" lvl="1" indent="-228572" defTabSz="914287">
              <a:buFont typeface="Arial" pitchFamily="34" charset="0"/>
              <a:buChar char="•"/>
              <a:defRPr/>
            </a:pPr>
            <a:r>
              <a:rPr lang="en-US" dirty="0" smtClean="0"/>
              <a:t>In the </a:t>
            </a:r>
            <a:r>
              <a:rPr lang="en-US" b="1" dirty="0" smtClean="0"/>
              <a:t>Duration </a:t>
            </a:r>
            <a:r>
              <a:rPr lang="en-US" dirty="0" smtClean="0"/>
              <a:t>box, enter </a:t>
            </a:r>
            <a:r>
              <a:rPr lang="en-US" b="1" dirty="0" smtClean="0"/>
              <a:t>0:50</a:t>
            </a:r>
            <a:r>
              <a:rPr lang="en-US" dirty="0" smtClean="0"/>
              <a:t>. </a:t>
            </a:r>
          </a:p>
          <a:p>
            <a:pPr marL="228572" indent="-228572" defTabSz="914287">
              <a:defRPr/>
            </a:pPr>
            <a:endParaRPr lang="en-US"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 xmlns:p14="http://schemas.microsoft.com/office/powerpoint/2010/main" val="231287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20322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20322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3140778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237632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203226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203226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314077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2376322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3756886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E4938BE-C911-4751-86D3-4E27B63D842C}" type="slidenum">
              <a:rPr lang="en-US" altLang="en-US">
                <a:solidFill>
                  <a:srgbClr val="000000"/>
                </a:solidFill>
              </a:rPr>
              <a:pPr>
                <a:spcBef>
                  <a:spcPct val="0"/>
                </a:spcBef>
              </a:pPr>
              <a:t>215</a:t>
            </a:fld>
            <a:endParaRPr lang="en-US" altLang="en-US">
              <a:solidFill>
                <a:srgbClr val="000000"/>
              </a:solidFill>
            </a:endParaRPr>
          </a:p>
        </p:txBody>
      </p:sp>
    </p:spTree>
    <p:extLst>
      <p:ext uri="{BB962C8B-B14F-4D97-AF65-F5344CB8AC3E}">
        <p14:creationId xmlns:p14="http://schemas.microsoft.com/office/powerpoint/2010/main" xmlns="" val="176418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58072" indent="-291566" eaLnBrk="0" hangingPunct="0">
              <a:defRPr sz="2400">
                <a:solidFill>
                  <a:schemeClr val="tx1"/>
                </a:solidFill>
                <a:latin typeface="Times New Roman" pitchFamily="18" charset="0"/>
              </a:defRPr>
            </a:lvl2pPr>
            <a:lvl3pPr marL="1166265" indent="-233254" eaLnBrk="0" hangingPunct="0">
              <a:defRPr sz="2400">
                <a:solidFill>
                  <a:schemeClr val="tx1"/>
                </a:solidFill>
                <a:latin typeface="Times New Roman" pitchFamily="18" charset="0"/>
              </a:defRPr>
            </a:lvl3pPr>
            <a:lvl4pPr marL="1632770" indent="-233254" eaLnBrk="0" hangingPunct="0">
              <a:defRPr sz="2400">
                <a:solidFill>
                  <a:schemeClr val="tx1"/>
                </a:solidFill>
                <a:latin typeface="Times New Roman" pitchFamily="18" charset="0"/>
              </a:defRPr>
            </a:lvl4pPr>
            <a:lvl5pPr marL="2099274" indent="-233254" eaLnBrk="0" hangingPunct="0">
              <a:defRPr sz="2400">
                <a:solidFill>
                  <a:schemeClr val="tx1"/>
                </a:solidFill>
                <a:latin typeface="Times New Roman" pitchFamily="18" charset="0"/>
              </a:defRPr>
            </a:lvl5pPr>
            <a:lvl6pPr marL="2565782" indent="-233254" eaLnBrk="0" fontAlgn="base" hangingPunct="0">
              <a:spcBef>
                <a:spcPct val="0"/>
              </a:spcBef>
              <a:spcAft>
                <a:spcPct val="0"/>
              </a:spcAft>
              <a:defRPr sz="2400">
                <a:solidFill>
                  <a:schemeClr val="tx1"/>
                </a:solidFill>
                <a:latin typeface="Times New Roman" pitchFamily="18" charset="0"/>
              </a:defRPr>
            </a:lvl6pPr>
            <a:lvl7pPr marL="3032287" indent="-233254" eaLnBrk="0" fontAlgn="base" hangingPunct="0">
              <a:spcBef>
                <a:spcPct val="0"/>
              </a:spcBef>
              <a:spcAft>
                <a:spcPct val="0"/>
              </a:spcAft>
              <a:defRPr sz="2400">
                <a:solidFill>
                  <a:schemeClr val="tx1"/>
                </a:solidFill>
                <a:latin typeface="Times New Roman" pitchFamily="18" charset="0"/>
              </a:defRPr>
            </a:lvl7pPr>
            <a:lvl8pPr marL="3498792" indent="-233254" eaLnBrk="0" fontAlgn="base" hangingPunct="0">
              <a:spcBef>
                <a:spcPct val="0"/>
              </a:spcBef>
              <a:spcAft>
                <a:spcPct val="0"/>
              </a:spcAft>
              <a:defRPr sz="2400">
                <a:solidFill>
                  <a:schemeClr val="tx1"/>
                </a:solidFill>
                <a:latin typeface="Times New Roman" pitchFamily="18" charset="0"/>
              </a:defRPr>
            </a:lvl8pPr>
            <a:lvl9pPr marL="3965299" indent="-233254"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CCCB9951-6EA4-4F05-AC27-DEE33164D9BE}" type="slidenum">
              <a:rPr lang="en-US" sz="1200"/>
              <a:pPr eaLnBrk="1" hangingPunct="1">
                <a:defRPr/>
              </a:pPr>
              <a:t>8</a:t>
            </a:fld>
            <a:endParaRPr lang="en-US" sz="1200" dirty="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685182" y="4342779"/>
            <a:ext cx="5487640" cy="4115111"/>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xmlns="" val="310807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15930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38615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 xmlns:p14="http://schemas.microsoft.com/office/powerpoint/2010/main" val="207228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 xmlns:p14="http://schemas.microsoft.com/office/powerpoint/2010/main" val="159213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3AC21A-5405-4A76-928F-2F8EE473C947}" type="datetime1">
              <a:rPr lang="en-US" smtClean="0"/>
              <a:pPr/>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C16AFB-4A57-45E9-9ACD-B03B9AAFAE08}" type="datetime1">
              <a:rPr lang="en-US" smtClean="0"/>
              <a:pPr/>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C45625-0FCF-4D44-B933-C4AC00F02AB3}" type="datetime1">
              <a:rPr lang="en-US" smtClean="0"/>
              <a:pPr/>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0" descr="j0341439"/>
          <p:cNvPicPr>
            <a:picLocks noChangeAspect="1" noChangeArrowheads="1"/>
          </p:cNvPicPr>
          <p:nvPr/>
        </p:nvPicPr>
        <p:blipFill>
          <a:blip r:embed="rId2" cstate="print">
            <a:extLst>
              <a:ext uri="{28A0092B-C50C-407E-A947-70E740481C1C}">
                <a14:useLocalDpi xmlns:a14="http://schemas.microsoft.com/office/drawing/2010/main" xmlns="" val="0"/>
              </a:ext>
            </a:extLst>
          </a:blip>
          <a:srcRect b="19832"/>
          <a:stretch>
            <a:fillRect/>
          </a:stretch>
        </p:blipFill>
        <p:spPr bwMode="ltGray">
          <a:xfrm>
            <a:off x="0" y="1219202"/>
            <a:ext cx="9144000" cy="512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1"/>
          <p:cNvSpPr>
            <a:spLocks noChangeArrowheads="1"/>
          </p:cNvSpPr>
          <p:nvPr/>
        </p:nvSpPr>
        <p:spPr bwMode="white">
          <a:xfrm>
            <a:off x="0" y="2"/>
            <a:ext cx="9144000" cy="2392363"/>
          </a:xfrm>
          <a:prstGeom prst="rect">
            <a:avLst/>
          </a:prstGeom>
          <a:gradFill rotWithShape="1">
            <a:gsLst>
              <a:gs pos="0">
                <a:schemeClr val="hlink"/>
              </a:gs>
              <a:gs pos="100000">
                <a:schemeClr val="hlink">
                  <a:gamma/>
                  <a:shade val="46275"/>
                  <a:invGamma/>
                </a:schemeClr>
              </a:gs>
            </a:gsLst>
            <a:lin ang="2700000" scaled="1"/>
          </a:gradFill>
          <a:ln w="57150">
            <a:solidFill>
              <a:srgbClr val="996600"/>
            </a:solidFill>
            <a:miter lim="800000"/>
            <a:headEnd/>
            <a:tailEnd/>
          </a:ln>
          <a:effectLst/>
        </p:spPr>
        <p:txBody>
          <a:bodyPr wrap="none" anchor="ctr"/>
          <a:lstStyle/>
          <a:p>
            <a:pPr fontAlgn="base">
              <a:spcBef>
                <a:spcPct val="0"/>
              </a:spcBef>
              <a:spcAft>
                <a:spcPct val="0"/>
              </a:spcAft>
              <a:defRPr/>
            </a:pPr>
            <a:endParaRPr lang="en-US" sz="2400" b="1">
              <a:solidFill>
                <a:srgbClr val="808080"/>
              </a:solidFill>
              <a:ea typeface="ＭＳ Ｐゴシック" panose="020B0600070205080204" pitchFamily="34" charset="-128"/>
            </a:endParaRPr>
          </a:p>
        </p:txBody>
      </p:sp>
      <p:sp>
        <p:nvSpPr>
          <p:cNvPr id="5" name="Freeform 32"/>
          <p:cNvSpPr>
            <a:spLocks/>
          </p:cNvSpPr>
          <p:nvPr/>
        </p:nvSpPr>
        <p:spPr bwMode="gray">
          <a:xfrm>
            <a:off x="2130426"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fontAlgn="base">
              <a:spcBef>
                <a:spcPct val="0"/>
              </a:spcBef>
              <a:spcAft>
                <a:spcPct val="0"/>
              </a:spcAft>
              <a:defRPr/>
            </a:pPr>
            <a:endParaRPr lang="en-US" sz="2400" b="1">
              <a:solidFill>
                <a:srgbClr val="808080"/>
              </a:solidFill>
              <a:ea typeface="ＭＳ Ｐゴシック" panose="020B0600070205080204" pitchFamily="34" charset="-128"/>
            </a:endParaRPr>
          </a:p>
        </p:txBody>
      </p:sp>
      <p:sp>
        <p:nvSpPr>
          <p:cNvPr id="6" name="Freeform 33"/>
          <p:cNvSpPr>
            <a:spLocks/>
          </p:cNvSpPr>
          <p:nvPr/>
        </p:nvSpPr>
        <p:spPr bwMode="invGray">
          <a:xfrm>
            <a:off x="-6350" y="2379663"/>
            <a:ext cx="2139950" cy="455612"/>
          </a:xfrm>
          <a:custGeom>
            <a:avLst/>
            <a:gdLst>
              <a:gd name="T0" fmla="*/ 0 w 1348"/>
              <a:gd name="T1" fmla="*/ 0 h 287"/>
              <a:gd name="T2" fmla="*/ 1348 w 1348"/>
              <a:gd name="T3" fmla="*/ 0 h 287"/>
              <a:gd name="T4" fmla="*/ 1170 w 1348"/>
              <a:gd name="T5" fmla="*/ 287 h 287"/>
              <a:gd name="T6" fmla="*/ 0 w 1348"/>
              <a:gd name="T7" fmla="*/ 286 h 287"/>
              <a:gd name="T8" fmla="*/ 0 w 1348"/>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 h="287">
                <a:moveTo>
                  <a:pt x="0" y="0"/>
                </a:moveTo>
                <a:lnTo>
                  <a:pt x="1348" y="0"/>
                </a:lnTo>
                <a:lnTo>
                  <a:pt x="1170" y="287"/>
                </a:lnTo>
                <a:lnTo>
                  <a:pt x="0" y="286"/>
                </a:lnTo>
                <a:lnTo>
                  <a:pt x="0" y="0"/>
                </a:lnTo>
                <a:close/>
              </a:path>
            </a:pathLst>
          </a:custGeom>
          <a:solidFill>
            <a:schemeClr val="accent2"/>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IN" sz="2400" b="1" smtClean="0">
              <a:solidFill>
                <a:srgbClr val="808080"/>
              </a:solidFill>
              <a:ea typeface="ＭＳ Ｐゴシック" panose="020B0600070205080204" pitchFamily="34" charset="-128"/>
            </a:endParaRPr>
          </a:p>
        </p:txBody>
      </p:sp>
      <p:sp>
        <p:nvSpPr>
          <p:cNvPr id="7" name="Text Box 34"/>
          <p:cNvSpPr txBox="1">
            <a:spLocks noChangeArrowheads="1"/>
          </p:cNvSpPr>
          <p:nvPr/>
        </p:nvSpPr>
        <p:spPr bwMode="black">
          <a:xfrm>
            <a:off x="609601" y="1524001"/>
            <a:ext cx="116730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en-US" altLang="en-US" sz="1600" smtClean="0">
                <a:solidFill>
                  <a:srgbClr val="FFFFFF"/>
                </a:solidFill>
              </a:rPr>
              <a:t>Company</a:t>
            </a:r>
          </a:p>
          <a:p>
            <a:pPr fontAlgn="base">
              <a:spcBef>
                <a:spcPct val="0"/>
              </a:spcBef>
              <a:spcAft>
                <a:spcPct val="0"/>
              </a:spcAft>
            </a:pPr>
            <a:r>
              <a:rPr lang="en-US" altLang="en-US" sz="2600" smtClean="0">
                <a:solidFill>
                  <a:srgbClr val="FFFFFF"/>
                </a:solidFill>
              </a:rPr>
              <a:t>LOGO</a:t>
            </a:r>
          </a:p>
        </p:txBody>
      </p:sp>
      <p:sp>
        <p:nvSpPr>
          <p:cNvPr id="8" name="Rectangle 38"/>
          <p:cNvSpPr>
            <a:spLocks noChangeArrowheads="1"/>
          </p:cNvSpPr>
          <p:nvPr/>
        </p:nvSpPr>
        <p:spPr bwMode="white">
          <a:xfrm>
            <a:off x="0" y="6400800"/>
            <a:ext cx="9144000" cy="457200"/>
          </a:xfrm>
          <a:prstGeom prst="rect">
            <a:avLst/>
          </a:prstGeom>
          <a:gradFill rotWithShape="1">
            <a:gsLst>
              <a:gs pos="0">
                <a:srgbClr val="CC3300"/>
              </a:gs>
              <a:gs pos="100000">
                <a:srgbClr val="CC3300">
                  <a:gamma/>
                  <a:shade val="46275"/>
                  <a:invGamma/>
                </a:srgbClr>
              </a:gs>
            </a:gsLst>
            <a:path path="rect">
              <a:fillToRect l="100000" b="100000"/>
            </a:path>
          </a:gradFill>
          <a:ln w="9525">
            <a:noFill/>
            <a:miter lim="800000"/>
            <a:headEnd/>
            <a:tailEnd/>
          </a:ln>
          <a:effec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r>
              <a:rPr lang="en-US" altLang="en-US" sz="1600" smtClean="0">
                <a:solidFill>
                  <a:srgbClr val="020202"/>
                </a:solidFill>
              </a:rPr>
              <a:t>                                                                       </a:t>
            </a:r>
            <a:endParaRPr lang="en-US" altLang="en-US" sz="1600" smtClean="0">
              <a:solidFill>
                <a:srgbClr val="020202"/>
              </a:solidFill>
              <a:latin typeface="Agency FB" panose="020B0503020202020204" pitchFamily="34" charset="0"/>
            </a:endParaRP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a:t>Click to edit Master title style</a:t>
            </a:r>
          </a:p>
        </p:txBody>
      </p:sp>
      <p:sp>
        <p:nvSpPr>
          <p:cNvPr id="9" name="Rectangle 4"/>
          <p:cNvSpPr>
            <a:spLocks noGrp="1" noChangeArrowheads="1"/>
          </p:cNvSpPr>
          <p:nvPr>
            <p:ph type="dt" sz="half" idx="10"/>
          </p:nvPr>
        </p:nvSpPr>
        <p:spPr>
          <a:xfrm>
            <a:off x="457200" y="6400802"/>
            <a:ext cx="2133600" cy="320675"/>
          </a:xfrm>
        </p:spPr>
        <p:txBody>
          <a:bodyPr/>
          <a:lstStyle>
            <a:lvl1pPr>
              <a:defRPr>
                <a:solidFill>
                  <a:schemeClr val="bg1"/>
                </a:solidFill>
              </a:defRPr>
            </a:lvl1pPr>
          </a:lstStyle>
          <a:p>
            <a:pPr>
              <a:defRPr/>
            </a:pPr>
            <a:fld id="{E1FE81E2-4855-4FC6-8DB8-7A41CE5F7AD4}" type="datetime1">
              <a:rPr lang="en-US" smtClean="0">
                <a:solidFill>
                  <a:srgbClr val="FFFFFF"/>
                </a:solidFill>
              </a:rPr>
              <a:pPr>
                <a:defRPr/>
              </a:pPr>
              <a:t>5/28/2017</a:t>
            </a:fld>
            <a:endParaRPr lang="en-US">
              <a:solidFill>
                <a:srgbClr val="FFFFFF"/>
              </a:solidFill>
            </a:endParaRPr>
          </a:p>
        </p:txBody>
      </p:sp>
    </p:spTree>
    <p:extLst>
      <p:ext uri="{BB962C8B-B14F-4D97-AF65-F5344CB8AC3E}">
        <p14:creationId xmlns:p14="http://schemas.microsoft.com/office/powerpoint/2010/main" xmlns="" val="1862227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algn="ctr" eaLnBrk="0" fontAlgn="base" hangingPunct="0">
              <a:spcBef>
                <a:spcPct val="0"/>
              </a:spcBef>
              <a:spcAft>
                <a:spcPct val="0"/>
              </a:spcAft>
              <a:defRPr/>
            </a:pPr>
            <a:endParaRPr lang="en-US" altLang="en-US" sz="4400" smtClean="0">
              <a:solidFill>
                <a:srgbClr val="000000"/>
              </a:solidFill>
              <a:latin typeface="Arial" panose="020B0604020202020204" pitchFamily="34" charset="0"/>
            </a:endParaRPr>
          </a:p>
        </p:txBody>
      </p:sp>
      <p:sp>
        <p:nvSpPr>
          <p:cNvPr id="3" name="Rectangle 3"/>
          <p:cNvSpPr>
            <a:spLocks noGrp="1" noChangeArrowheads="1"/>
          </p:cNvSpPr>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eaLnBrk="0" fontAlgn="base" hangingPunct="0">
              <a:spcBef>
                <a:spcPct val="20000"/>
              </a:spcBef>
              <a:spcAft>
                <a:spcPct val="0"/>
              </a:spcAft>
              <a:buFontTx/>
              <a:buChar char="•"/>
              <a:defRPr/>
            </a:pPr>
            <a:endParaRPr lang="en-US" altLang="en-US" sz="3200" smtClean="0">
              <a:solidFill>
                <a:srgbClr val="000000"/>
              </a:solidFill>
              <a:latin typeface="Arial" panose="020B0604020202020204" pitchFamily="34" charset="0"/>
            </a:endParaRPr>
          </a:p>
        </p:txBody>
      </p:sp>
    </p:spTree>
    <p:extLst>
      <p:ext uri="{BB962C8B-B14F-4D97-AF65-F5344CB8AC3E}">
        <p14:creationId xmlns="" xmlns:p14="http://schemas.microsoft.com/office/powerpoint/2010/main" val="231969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9724C69E-DA05-494F-ABCE-E8FB1D53FE05}"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A9EF3243-5476-40BD-8B51-7D4BEB07FDB6}"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Rectangle 6"/>
          <p:cNvSpPr/>
          <p:nvPr userDrawn="1"/>
        </p:nvSpPr>
        <p:spPr>
          <a:xfrm>
            <a:off x="7709823" y="76200"/>
            <a:ext cx="1306642" cy="461665"/>
          </a:xfrm>
          <a:prstGeom prst="rect">
            <a:avLst/>
          </a:prstGeom>
          <a:noFill/>
        </p:spPr>
        <p:txBody>
          <a:bodyPr wrap="square" lIns="91440" tIns="45720" rIns="91440" bIns="45720">
            <a:spAutoFit/>
          </a:bodyPr>
          <a:lstStyle/>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itchFamily="34" charset="0"/>
              </a:rPr>
              <a:t>GSTN</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3D8D0D66-D1E6-4E71-9443-55FFA2EA03FF}"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559CAA2C-7EA1-44E9-BBAF-D263F3E2F6AA}"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3911C4DA-FC03-400B-A731-31EA30566666}"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CB360235-50E0-47F8-8CAD-F9CD5997C14C}"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99AD540D-A124-404E-A914-8BC36E4E910B}"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D3A29B45-3B08-4B83-99BB-FBD4744E5945}"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5B6D8993-6B8F-4042-858C-713CFDF35EE5}"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atin typeface="Calibri" pitchFamily="34" charset="0"/>
              </a:defRPr>
            </a:lvl1pPr>
          </a:lstStyle>
          <a:p>
            <a:pPr>
              <a:defRPr/>
            </a:pPr>
            <a:fld id="{3E31F15A-E546-4F4F-B765-28B93B025698}"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7B181DF3-F30D-4FE5-9F95-97C710C4CA23}"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atin typeface="Calibri" pitchFamily="34" charset="0"/>
              </a:defRPr>
            </a:lvl1pPr>
          </a:lstStyle>
          <a:p>
            <a:pPr>
              <a:defRPr/>
            </a:pPr>
            <a:fld id="{768D1FEA-9BF3-4954-8BF4-932F4DC9E19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a:solidFill>
                  <a:schemeClr val="tx1"/>
                </a:solidFill>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B7C515-9812-40EE-BB7F-9A47A5B52332}" type="datetime1">
              <a:rPr lang="en-US" smtClean="0"/>
              <a:pPr/>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3"/>
          <p:cNvSpPr>
            <a:spLocks noChangeArrowheads="1"/>
          </p:cNvSpPr>
          <p:nvPr/>
        </p:nvSpPr>
        <p:spPr bwMode="blackWhite">
          <a:xfrm>
            <a:off x="0" y="1143000"/>
            <a:ext cx="9144000" cy="152400"/>
          </a:xfrm>
          <a:prstGeom prst="rect">
            <a:avLst/>
          </a:prstGeom>
          <a:solidFill>
            <a:schemeClr val="tx2"/>
          </a:solidFill>
          <a:ln w="9525">
            <a:solidFill>
              <a:schemeClr val="tx2"/>
            </a:solidFill>
            <a:miter lim="800000"/>
            <a:headEnd/>
            <a:tailEnd/>
          </a:ln>
        </p:spPr>
        <p:txBody>
          <a:bodyPr wrap="none" lIns="63500" tIns="0" rIns="64800" bIns="0" anchor="ctr"/>
          <a:lstStyle/>
          <a:p>
            <a:pPr algn="r">
              <a:buSzPct val="90000"/>
            </a:pPr>
            <a:endParaRPr lang="en-US" dirty="0">
              <a:latin typeface="Calibri" pitchFamily="34" charset="0"/>
            </a:endParaRPr>
          </a:p>
        </p:txBody>
      </p:sp>
      <p:pic>
        <p:nvPicPr>
          <p:cNvPr id="9" name="Picture 2" descr="C:\Users\Nikky\Desktop\sasasa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175183"/>
            <a:ext cx="799258" cy="98513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F331D354-34DE-43A2-8ED1-F4FF1D632FE5}"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atin typeface="Calibri" pitchFamily="34" charset="0"/>
              </a:defRPr>
            </a:lvl1pPr>
          </a:lstStyle>
          <a:p>
            <a:pPr>
              <a:defRPr/>
            </a:pPr>
            <a:fld id="{3B685DBA-E9BE-4243-9ACE-98C908D9DCC1}"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513ADE31-5F20-4FBD-8764-5509D6CC6DD2}"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C8B9F86D-3AC6-4C83-8269-C181435F3D3E}"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083A9D45-B553-4B6D-A739-F56D8096748F}"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B640C527-22FF-49F5-9B6A-1CA3C07A36F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D3F90B39-6B84-4EED-A05D-38A5E3AA8880}"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29A48756-8086-4166-89F3-1D1F1AAACEBB}"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9A0AF6A-40E3-489A-BC75-464CF34F110A}"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25047567-6B92-429F-9864-B0C12925A423}"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5632" descr="BG_New"/>
          <p:cNvPicPr>
            <a:picLocks noChangeAspect="1" noChangeArrowheads="1"/>
          </p:cNvPicPr>
          <p:nvPr userDrawn="1"/>
        </p:nvPicPr>
        <p:blipFill>
          <a:blip r:embed="rId2" cstate="print"/>
          <a:srcRect/>
          <a:stretch>
            <a:fillRect/>
          </a:stretch>
        </p:blipFill>
        <p:spPr bwMode="auto">
          <a:xfrm>
            <a:off x="0" y="0"/>
            <a:ext cx="9144000" cy="6865938"/>
          </a:xfrm>
          <a:prstGeom prst="rect">
            <a:avLst/>
          </a:prstGeom>
          <a:noFill/>
          <a:ln w="9525">
            <a:noFill/>
            <a:miter lim="800000"/>
            <a:headEnd/>
            <a:tailEnd/>
          </a:ln>
        </p:spPr>
      </p:pic>
      <p:sp>
        <p:nvSpPr>
          <p:cNvPr id="3" name="AutoShape 85"/>
          <p:cNvSpPr>
            <a:spLocks noChangeArrowheads="1"/>
          </p:cNvSpPr>
          <p:nvPr/>
        </p:nvSpPr>
        <p:spPr bwMode="auto">
          <a:xfrm>
            <a:off x="2133600" y="0"/>
            <a:ext cx="7010400" cy="228600"/>
          </a:xfrm>
          <a:prstGeom prst="roundRect">
            <a:avLst>
              <a:gd name="adj" fmla="val 7787"/>
            </a:avLst>
          </a:prstGeom>
          <a:solidFill>
            <a:srgbClr val="C00000"/>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a typeface="MS PGothic" pitchFamily="34" charset="-128"/>
            </a:endParaRPr>
          </a:p>
        </p:txBody>
      </p:sp>
      <p:sp>
        <p:nvSpPr>
          <p:cNvPr id="4" name="AutoShape 608"/>
          <p:cNvSpPr>
            <a:spLocks noChangeArrowheads="1"/>
          </p:cNvSpPr>
          <p:nvPr userDrawn="1"/>
        </p:nvSpPr>
        <p:spPr bwMode="auto">
          <a:xfrm>
            <a:off x="1690688" y="5105400"/>
            <a:ext cx="7467600" cy="1295400"/>
          </a:xfrm>
          <a:prstGeom prst="roundRect">
            <a:avLst>
              <a:gd name="adj" fmla="val 13926"/>
            </a:avLst>
          </a:prstGeom>
          <a:solidFill>
            <a:schemeClr val="bg1">
              <a:alpha val="70195"/>
            </a:schemeClr>
          </a:solidFill>
          <a:ln w="9525">
            <a:noFill/>
            <a:round/>
            <a:headEnd/>
            <a:tailEnd/>
          </a:ln>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5" name="AutoShape 603"/>
          <p:cNvSpPr>
            <a:spLocks noChangeArrowheads="1"/>
          </p:cNvSpPr>
          <p:nvPr userDrawn="1"/>
        </p:nvSpPr>
        <p:spPr bwMode="auto">
          <a:xfrm>
            <a:off x="1690688" y="4419600"/>
            <a:ext cx="7467600" cy="1447800"/>
          </a:xfrm>
          <a:prstGeom prst="roundRect">
            <a:avLst>
              <a:gd name="adj" fmla="val 13926"/>
            </a:avLst>
          </a:prstGeom>
          <a:solidFill>
            <a:srgbClr val="C00000"/>
          </a:solidFill>
          <a:ln w="9525" algn="ctr">
            <a:noFill/>
            <a:round/>
            <a:headEnd/>
            <a:tailEnd/>
          </a:ln>
          <a:effectLst/>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6" name="AutoShape 605"/>
          <p:cNvSpPr>
            <a:spLocks noChangeArrowheads="1"/>
          </p:cNvSpPr>
          <p:nvPr userDrawn="1"/>
        </p:nvSpPr>
        <p:spPr bwMode="auto">
          <a:xfrm>
            <a:off x="0" y="4419600"/>
            <a:ext cx="2286000" cy="1981200"/>
          </a:xfrm>
          <a:prstGeom prst="roundRect">
            <a:avLst>
              <a:gd name="adj" fmla="val 9745"/>
            </a:avLst>
          </a:prstGeom>
          <a:solidFill>
            <a:schemeClr val="bg1">
              <a:alpha val="50195"/>
            </a:schemeClr>
          </a:solidFill>
          <a:ln w="9525">
            <a:noFill/>
            <a:round/>
            <a:headEnd/>
            <a:tailEnd/>
          </a:ln>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7" name="AutoShape 611"/>
          <p:cNvSpPr>
            <a:spLocks noChangeArrowheads="1"/>
          </p:cNvSpPr>
          <p:nvPr userDrawn="1"/>
        </p:nvSpPr>
        <p:spPr bwMode="auto">
          <a:xfrm>
            <a:off x="1447800" y="1447800"/>
            <a:ext cx="7315200" cy="2819400"/>
          </a:xfrm>
          <a:prstGeom prst="roundRect">
            <a:avLst>
              <a:gd name="adj" fmla="val 5125"/>
            </a:avLst>
          </a:prstGeom>
          <a:noFill/>
          <a:ln w="9525">
            <a:solidFill>
              <a:schemeClr val="bg1"/>
            </a:solidFill>
            <a:round/>
            <a:headEnd/>
            <a:tailEnd/>
          </a:ln>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8" name="AutoShape 612"/>
          <p:cNvSpPr>
            <a:spLocks noChangeArrowheads="1"/>
          </p:cNvSpPr>
          <p:nvPr userDrawn="1"/>
        </p:nvSpPr>
        <p:spPr bwMode="auto">
          <a:xfrm>
            <a:off x="1676400" y="1828800"/>
            <a:ext cx="7315200" cy="2819400"/>
          </a:xfrm>
          <a:prstGeom prst="roundRect">
            <a:avLst>
              <a:gd name="adj" fmla="val 5125"/>
            </a:avLst>
          </a:prstGeom>
          <a:noFill/>
          <a:ln w="9525">
            <a:solidFill>
              <a:schemeClr val="bg1"/>
            </a:solidFill>
            <a:round/>
            <a:headEnd/>
            <a:tailEnd/>
          </a:ln>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9" name="Rectangle 2"/>
          <p:cNvSpPr>
            <a:spLocks noGrp="1" noChangeArrowheads="1"/>
          </p:cNvSpPr>
          <p:nvPr>
            <p:ph type="dt" sz="half" idx="10"/>
          </p:nvPr>
        </p:nvSpPr>
        <p:spPr/>
        <p:txBody>
          <a:bodyPr/>
          <a:lstStyle>
            <a:lvl1pPr>
              <a:defRPr/>
            </a:lvl1pPr>
          </a:lstStyle>
          <a:p>
            <a:pPr>
              <a:defRPr/>
            </a:pPr>
            <a:fld id="{B18F14D0-4561-47E9-AE62-82CE902776C4}" type="datetime1">
              <a:rPr lang="en-US" smtClean="0">
                <a:solidFill>
                  <a:srgbClr val="000000"/>
                </a:solidFill>
              </a:rPr>
              <a:pPr>
                <a:defRPr/>
              </a:pPr>
              <a:t>5/28/2017</a:t>
            </a:fld>
            <a:endParaRPr lang="en-US" dirty="0">
              <a:solidFill>
                <a:srgbClr val="000000"/>
              </a:solidFill>
            </a:endParaRPr>
          </a:p>
        </p:txBody>
      </p:sp>
      <p:sp>
        <p:nvSpPr>
          <p:cNvPr id="10"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 xmlns:p14="http://schemas.microsoft.com/office/powerpoint/2010/main" val="14174776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fld id="{31E2B091-9ECD-4D41-81AE-730A45F19702}" type="datetime1">
              <a:rPr lang="en-US" smtClean="0">
                <a:solidFill>
                  <a:srgbClr val="000000"/>
                </a:solidFill>
              </a:rPr>
              <a:pPr>
                <a:defRPr/>
              </a:pPr>
              <a:t>5/28/2017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9D95F68C-313E-41A7-A2DE-7DC8C26EC00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8326567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C6941AAC-B560-44F7-8E76-C9C504C8EAF2}" type="datetime1">
              <a:rPr lang="en-US" smtClean="0">
                <a:solidFill>
                  <a:srgbClr val="000000"/>
                </a:solidFill>
              </a:rPr>
              <a:pPr>
                <a:defRPr/>
              </a:pPr>
              <a:t>5/28/2017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E7973615-C7DA-4FF3-9A63-CADFAA0A195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8525134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ACE76C1D-901B-4F9E-B864-14AA64EB99F7}" type="datetime1">
              <a:rPr lang="en-US" smtClean="0">
                <a:solidFill>
                  <a:srgbClr val="000000"/>
                </a:solidFill>
              </a:rPr>
              <a:pPr>
                <a:defRPr/>
              </a:pPr>
              <a:t>5/28/2017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5243D709-DBA6-4184-8D56-4E788A6C90E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385174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BA5FA30C-83F3-4D58-B6BD-57723A63AD25}" type="datetime1">
              <a:rPr lang="en-US" smtClean="0">
                <a:solidFill>
                  <a:srgbClr val="000000"/>
                </a:solidFill>
              </a:rPr>
              <a:pPr>
                <a:defRPr/>
              </a:pPr>
              <a:t>5/28/2017</a:t>
            </a:fld>
            <a:endParaRPr lang="en-US" dirty="0">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4C1002C3-FC58-45D8-8873-EE0B8357CA8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882092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E3F43-C7DF-47C1-8FA7-A7AB67AB1305}" type="datetime1">
              <a:rPr lang="en-US" smtClean="0"/>
              <a:pPr/>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C84B88DF-DCB2-47E2-A2E6-E68A8A2C12CF}" type="datetime1">
              <a:rPr lang="en-US" smtClean="0">
                <a:solidFill>
                  <a:srgbClr val="000000"/>
                </a:solidFill>
              </a:rPr>
              <a:pPr>
                <a:defRPr/>
              </a:pPr>
              <a:t>5/28/2017</a:t>
            </a:fld>
            <a:endParaRPr lang="en-US" dirty="0">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9FB3D0EC-20B7-42BC-9167-3003388FDB8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162006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C4CFEF7-8A8F-4579-B6BF-0231BAB1CE1D}" type="datetime1">
              <a:rPr lang="en-US" smtClean="0">
                <a:solidFill>
                  <a:srgbClr val="000000"/>
                </a:solidFill>
              </a:rPr>
              <a:pPr>
                <a:defRPr/>
              </a:pPr>
              <a:t>5/28/2017</a:t>
            </a:fld>
            <a:endParaRPr lang="en-US" dirty="0">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E144E0C6-F562-4F1D-8BE1-5A2C4208132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937651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97EF9F3-7EAD-4E8E-8710-D7A98E2180EE}" type="datetime1">
              <a:rPr lang="en-US" smtClean="0">
                <a:solidFill>
                  <a:srgbClr val="000000"/>
                </a:solidFill>
              </a:rPr>
              <a:pPr>
                <a:defRPr/>
              </a:pPr>
              <a:t>5/28/2017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8716DC66-810A-4913-B3FD-B4B2A0A6B2A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120917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719B6D4-B715-4A25-81F2-9C95A7B3F62C}" type="datetime1">
              <a:rPr lang="en-US" smtClean="0">
                <a:solidFill>
                  <a:srgbClr val="000000"/>
                </a:solidFill>
              </a:rPr>
              <a:pPr>
                <a:defRPr/>
              </a:pPr>
              <a:t>5/28/2017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63787A5B-194E-419A-8E89-02DB230A963E}"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1584808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fld id="{54CBFE87-6BD3-4326-9553-8E7B777B8D6E}" type="datetime1">
              <a:rPr lang="en-US" smtClean="0">
                <a:solidFill>
                  <a:srgbClr val="000000"/>
                </a:solidFill>
              </a:rPr>
              <a:pPr>
                <a:defRPr/>
              </a:pPr>
              <a:t>5/28/2017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9FDC2E1-C213-4DC5-9F22-734113DF440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997973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8438"/>
            <a:ext cx="2095500" cy="5546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98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860B705-DFD1-4006-9AE0-2AB59AAE7ECD}" type="datetime1">
              <a:rPr lang="en-US" smtClean="0">
                <a:solidFill>
                  <a:srgbClr val="000000"/>
                </a:solidFill>
              </a:rPr>
              <a:pPr>
                <a:defRPr/>
              </a:pPr>
              <a:t>5/28/2017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51EA4FAC-71E3-4726-AF88-C20ED2421E0C}"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260828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atin typeface="Calibri" pitchFamily="34" charset="0"/>
              </a:defRPr>
            </a:lvl1pPr>
          </a:lstStyle>
          <a:p>
            <a:fld id="{237F1753-ACCD-435B-A21B-2627BC32CAF5}" type="datetime1">
              <a:rPr lang="en-US" smtClean="0">
                <a:solidFill>
                  <a:prstClr val="black">
                    <a:tint val="75000"/>
                  </a:prstClr>
                </a:solidFill>
              </a:rPr>
              <a:pPr/>
              <a:t>5/28/2017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138652223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atin typeface="Calibri" pitchFamily="34" charset="0"/>
              </a:defRPr>
            </a:lvl1pPr>
          </a:lstStyle>
          <a:p>
            <a:fld id="{4A0811BB-3BD9-4D27-B91E-2D4C0BA44745}" type="datetime1">
              <a:rPr lang="en-US" smtClean="0">
                <a:solidFill>
                  <a:prstClr val="black">
                    <a:tint val="75000"/>
                  </a:prstClr>
                </a:solidFill>
              </a:rPr>
              <a:pPr/>
              <a:t>5/28/2017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
        <p:nvSpPr>
          <p:cNvPr id="8" name="Rectangle 3"/>
          <p:cNvSpPr>
            <a:spLocks noChangeArrowheads="1"/>
          </p:cNvSpPr>
          <p:nvPr userDrawn="1"/>
        </p:nvSpPr>
        <p:spPr bwMode="blackWhite">
          <a:xfrm>
            <a:off x="0" y="1143000"/>
            <a:ext cx="9144000" cy="152400"/>
          </a:xfrm>
          <a:prstGeom prst="rect">
            <a:avLst/>
          </a:prstGeom>
          <a:solidFill>
            <a:schemeClr val="tx2"/>
          </a:solidFill>
          <a:ln w="9525">
            <a:solidFill>
              <a:schemeClr val="tx2"/>
            </a:solidFill>
            <a:miter lim="800000"/>
            <a:headEnd/>
            <a:tailEnd/>
          </a:ln>
        </p:spPr>
        <p:txBody>
          <a:bodyPr wrap="none" lIns="63500" tIns="0" rIns="64800" bIns="0" anchor="ctr"/>
          <a:lstStyle/>
          <a:p>
            <a:pPr algn="r">
              <a:buSzPct val="90000"/>
            </a:pPr>
            <a:endParaRPr lang="en-US" dirty="0">
              <a:solidFill>
                <a:prstClr val="black"/>
              </a:solidFill>
              <a:latin typeface="Calibri" pitchFamily="34" charset="0"/>
            </a:endParaRPr>
          </a:p>
        </p:txBody>
      </p:sp>
    </p:spTree>
    <p:extLst>
      <p:ext uri="{BB962C8B-B14F-4D97-AF65-F5344CB8AC3E}">
        <p14:creationId xmlns="" xmlns:p14="http://schemas.microsoft.com/office/powerpoint/2010/main" val="4190110429"/>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fld id="{1D4630A5-2966-44AD-B55D-362640023F38}" type="datetime1">
              <a:rPr lang="en-US" smtClean="0">
                <a:solidFill>
                  <a:prstClr val="black">
                    <a:tint val="75000"/>
                  </a:prstClr>
                </a:solidFill>
              </a:rPr>
              <a:pPr/>
              <a:t>5/28/2017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31603956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latin typeface="Calibri" pitchFamily="34" charset="0"/>
              </a:defRPr>
            </a:lvl1pPr>
          </a:lstStyle>
          <a:p>
            <a:fld id="{B8F43BA7-F81D-467A-9410-754D5D7F798A}" type="datetime1">
              <a:rPr lang="en-US" smtClean="0">
                <a:solidFill>
                  <a:prstClr val="black">
                    <a:tint val="75000"/>
                  </a:prstClr>
                </a:solidFill>
              </a:rPr>
              <a:pPr/>
              <a:t>5/28/2017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11589839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80632D-E9D4-4AA9-AFD4-A4FE09926DE3}" type="datetime1">
              <a:rPr lang="en-US" smtClean="0"/>
              <a:pPr/>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lvl1pPr>
              <a:defRPr>
                <a:latin typeface="Calibri" pitchFamily="34" charset="0"/>
              </a:defRPr>
            </a:lvl1pPr>
          </a:lstStyle>
          <a:p>
            <a:fld id="{3533CF67-0FEE-4F23-9635-5260BA026081}" type="datetime1">
              <a:rPr lang="en-US" smtClean="0">
                <a:solidFill>
                  <a:prstClr val="black">
                    <a:tint val="75000"/>
                  </a:prstClr>
                </a:solidFill>
              </a:rPr>
              <a:pPr/>
              <a:t>5/28/2017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10441998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defRPr>
                <a:latin typeface="Calibri" pitchFamily="34" charset="0"/>
              </a:defRPr>
            </a:lvl1pPr>
          </a:lstStyle>
          <a:p>
            <a:fld id="{B1B77152-5739-40A4-A0BF-11FA6A8EE1BA}" type="datetime1">
              <a:rPr lang="en-US" smtClean="0">
                <a:solidFill>
                  <a:prstClr val="black">
                    <a:tint val="75000"/>
                  </a:prstClr>
                </a:solidFill>
              </a:rPr>
              <a:pPr/>
              <a:t>5/28/2017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193515754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defRPr>
            </a:lvl1pPr>
          </a:lstStyle>
          <a:p>
            <a:fld id="{DC1BD501-F86D-4A52-BC0B-66709FDD9997}" type="datetime1">
              <a:rPr lang="en-US" smtClean="0">
                <a:solidFill>
                  <a:prstClr val="black">
                    <a:tint val="75000"/>
                  </a:prstClr>
                </a:solidFill>
              </a:rPr>
              <a:pPr/>
              <a:t>5/28/2017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42510218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fld id="{5562CAB5-FBC3-4901-85C2-83FFA7F8DB6B}" type="datetime1">
              <a:rPr lang="en-US" smtClean="0">
                <a:solidFill>
                  <a:prstClr val="black">
                    <a:tint val="75000"/>
                  </a:prstClr>
                </a:solidFill>
              </a:rPr>
              <a:pPr/>
              <a:t>5/28/2017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6774849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fld id="{F4BD5D01-E912-4450-9050-939A13FCADD8}" type="datetime1">
              <a:rPr lang="en-US" smtClean="0">
                <a:solidFill>
                  <a:prstClr val="black">
                    <a:tint val="75000"/>
                  </a:prstClr>
                </a:solidFill>
              </a:rPr>
              <a:pPr/>
              <a:t>5/28/2017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291826191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atin typeface="Calibri" pitchFamily="34" charset="0"/>
              </a:defRPr>
            </a:lvl1pPr>
          </a:lstStyle>
          <a:p>
            <a:fld id="{E4538808-DF91-4AEB-9D12-ABE7CD1B1067}" type="datetime1">
              <a:rPr lang="en-US" smtClean="0">
                <a:solidFill>
                  <a:prstClr val="black">
                    <a:tint val="75000"/>
                  </a:prstClr>
                </a:solidFill>
              </a:rPr>
              <a:pPr/>
              <a:t>5/28/2017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202038205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atin typeface="Calibri" pitchFamily="34" charset="0"/>
              </a:defRPr>
            </a:lvl1pPr>
          </a:lstStyle>
          <a:p>
            <a:fld id="{AD4D3A58-F3B6-4B67-AEBA-75736677A9E5}" type="datetime1">
              <a:rPr lang="en-US" smtClean="0">
                <a:solidFill>
                  <a:prstClr val="black">
                    <a:tint val="75000"/>
                  </a:prstClr>
                </a:solidFill>
              </a:rPr>
              <a:pPr/>
              <a:t>5/28/2017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26291644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F06BAF-A625-439C-BEA0-69DA9B994383}" type="datetime1">
              <a:rPr lang="en-US" smtClean="0"/>
              <a:pPr/>
              <a:t>5/28/2017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2871FBE0-FA2F-4710-B8D9-DC10F9D17803}" type="datetime1">
              <a:rPr lang="en-US" smtClean="0"/>
              <a:pPr/>
              <a:t>5/28/2017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946C6-6161-49FE-994E-AC4330FDDD9E}" type="datetime1">
              <a:rPr lang="en-US" smtClean="0"/>
              <a:pPr/>
              <a:t>5/28/2017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C1CF5-6B65-425B-8E8C-78CB8B97937E}" type="datetime1">
              <a:rPr lang="en-US" smtClean="0"/>
              <a:pPr/>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2E60B-DC05-437E-9422-2421CCA06BF8}" type="datetime1">
              <a:rPr lang="en-US" smtClean="0"/>
              <a:pPr/>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4FA6DA6A-11EF-4632-BB01-F500C0A8C30E}" type="datetime1">
              <a:rPr lang="en-US" smtClean="0"/>
              <a:pPr/>
              <a:t>5/28/2017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0" r:id="rId12"/>
    <p:sldLayoutId id="2147483711" r:id="rId13"/>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alibri" pitchFamily="34" charset="0"/>
              </a:defRPr>
            </a:lvl1pPr>
          </a:lstStyle>
          <a:p>
            <a:pPr>
              <a:defRPr/>
            </a:pPr>
            <a:fld id="{C0EDB140-ACAF-4842-BEC8-5DA706FE45D3}" type="datetime1">
              <a:rPr lang="en-US" smtClean="0">
                <a:solidFill>
                  <a:prstClr val="black">
                    <a:tint val="75000"/>
                  </a:prstClr>
                </a:solidFill>
              </a:rPr>
              <a:pPr>
                <a:defRPr/>
              </a:pPr>
              <a:t>5/28/2017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alibri" pitchFamily="34" charset="0"/>
              </a:defRPr>
            </a:lvl1pPr>
          </a:lstStyle>
          <a:p>
            <a:pPr>
              <a:defRPr/>
            </a:pPr>
            <a:fld id="{E9DDDCA5-40AB-4E12-B007-4EF70B93158D}" type="slidenum">
              <a:rPr lang="en-US" smtClean="0">
                <a:solidFill>
                  <a:prstClr val="black">
                    <a:tint val="75000"/>
                  </a:prstClr>
                </a:solidFill>
              </a:rPr>
              <a:pPr>
                <a:defRPr/>
              </a:pPr>
              <a:t>‹#›</a:t>
            </a:fld>
            <a:endParaRPr lang="en-US" dirty="0">
              <a:solidFill>
                <a:prstClr val="black">
                  <a:tint val="75000"/>
                </a:prstClr>
              </a:solidFill>
            </a:endParaRPr>
          </a:p>
        </p:txBody>
      </p:sp>
      <p:pic>
        <p:nvPicPr>
          <p:cNvPr id="3074" name="Picture 2" descr="C:\Users\Nikky\Desktop\sasasas.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740352" y="283871"/>
            <a:ext cx="879921" cy="108455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1" fontAlgn="base" hangingPunct="1">
        <a:spcBef>
          <a:spcPct val="0"/>
        </a:spcBef>
        <a:spcAft>
          <a:spcPct val="0"/>
        </a:spcAft>
        <a:defRPr sz="4400" kern="1200">
          <a:solidFill>
            <a:schemeClr val="tx1"/>
          </a:solidFill>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fontAlgn="base">
              <a:spcBef>
                <a:spcPct val="0"/>
              </a:spcBef>
              <a:spcAft>
                <a:spcPct val="0"/>
              </a:spcAft>
              <a:defRPr/>
            </a:pPr>
            <a:fld id="{370132CE-844A-4288-B600-8D55CE566D91}" type="datetime1">
              <a:rPr lang="en-US" smtClean="0">
                <a:solidFill>
                  <a:srgbClr val="000000"/>
                </a:solidFill>
              </a:rPr>
              <a:pPr fontAlgn="base">
                <a:spcBef>
                  <a:spcPct val="0"/>
                </a:spcBef>
                <a:spcAft>
                  <a:spcPct val="0"/>
                </a:spcAft>
                <a:defRPr/>
              </a:pPr>
              <a:t>5/28/2017</a:t>
            </a:fld>
            <a:endParaRPr lang="en-US" dirty="0">
              <a:solidFill>
                <a:srgbClr val="000000"/>
              </a:solidFill>
            </a:endParaRPr>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mn-ea"/>
                <a:cs typeface="+mn-cs"/>
              </a:defRPr>
            </a:lvl1pPr>
          </a:lstStyle>
          <a:p>
            <a:pPr fontAlgn="base">
              <a:spcBef>
                <a:spcPct val="0"/>
              </a:spcBef>
              <a:spcAft>
                <a:spcPct val="0"/>
              </a:spcAft>
              <a:defRPr/>
            </a:pPr>
            <a:fld id="{E81D1505-F844-4271-9B64-D28BF7EF0073}"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43013" name="AutoShape 5"/>
          <p:cNvSpPr>
            <a:spLocks noChangeArrowheads="1"/>
          </p:cNvSpPr>
          <p:nvPr/>
        </p:nvSpPr>
        <p:spPr bwMode="auto">
          <a:xfrm>
            <a:off x="0" y="0"/>
            <a:ext cx="9144000" cy="1104900"/>
          </a:xfrm>
          <a:prstGeom prst="roundRect">
            <a:avLst>
              <a:gd name="adj" fmla="val 13926"/>
            </a:avLst>
          </a:prstGeom>
          <a:solidFill>
            <a:srgbClr val="C00000"/>
          </a:solidFill>
          <a:ln w="9525" algn="ctr">
            <a:noFill/>
            <a:round/>
            <a:headEnd/>
            <a:tailEnd/>
          </a:ln>
          <a:effectLst/>
        </p:spPr>
        <p:txBody>
          <a:bodyPr wrap="none" lIns="274320" tIns="777240" bIns="0" anchor="b"/>
          <a:lstStyle/>
          <a:p>
            <a:pPr fontAlgn="base">
              <a:spcBef>
                <a:spcPct val="0"/>
              </a:spcBef>
              <a:spcAft>
                <a:spcPct val="0"/>
              </a:spcAft>
              <a:defRPr/>
            </a:pPr>
            <a:endParaRPr lang="en-US" dirty="0">
              <a:solidFill>
                <a:srgbClr val="000000"/>
              </a:solidFill>
              <a:ea typeface="MS PGothic" pitchFamily="34" charset="-128"/>
            </a:endParaRPr>
          </a:p>
        </p:txBody>
      </p:sp>
      <p:sp>
        <p:nvSpPr>
          <p:cNvPr id="14" name="AutoShape 39"/>
          <p:cNvSpPr>
            <a:spLocks noChangeArrowheads="1"/>
          </p:cNvSpPr>
          <p:nvPr/>
        </p:nvSpPr>
        <p:spPr bwMode="auto">
          <a:xfrm>
            <a:off x="8686800" y="6553199"/>
            <a:ext cx="381000" cy="276225"/>
          </a:xfrm>
          <a:prstGeom prst="roundRect">
            <a:avLst>
              <a:gd name="adj" fmla="val 16667"/>
            </a:avLst>
          </a:prstGeom>
          <a:solidFill>
            <a:schemeClr val="bg1">
              <a:lumMod val="95000"/>
            </a:schemeClr>
          </a:solidFill>
          <a:ln w="9525">
            <a:solidFill>
              <a:schemeClr val="tx1"/>
            </a:solidFill>
            <a:round/>
            <a:headEnd/>
            <a:tailEnd/>
          </a:ln>
        </p:spPr>
        <p:txBody>
          <a:bodyPr wrap="none" lIns="54000" tIns="10800" rIns="54000" bIns="10800" anchor="ctr"/>
          <a:lstStyle/>
          <a:p>
            <a:pPr algn="ctr" fontAlgn="base">
              <a:spcBef>
                <a:spcPct val="0"/>
              </a:spcBef>
              <a:spcAft>
                <a:spcPct val="0"/>
              </a:spcAft>
              <a:defRPr/>
            </a:pPr>
            <a:endParaRPr lang="en-GB" sz="1000" dirty="0">
              <a:solidFill>
                <a:srgbClr val="000000"/>
              </a:solidFill>
              <a:ea typeface="MS PGothic" pitchFamily="34" charset="-128"/>
            </a:endParaRPr>
          </a:p>
        </p:txBody>
      </p:sp>
      <p:sp>
        <p:nvSpPr>
          <p:cNvPr id="21" name="Rectangle 28"/>
          <p:cNvSpPr>
            <a:spLocks noChangeArrowheads="1"/>
          </p:cNvSpPr>
          <p:nvPr/>
        </p:nvSpPr>
        <p:spPr bwMode="auto">
          <a:xfrm>
            <a:off x="8654566" y="6579704"/>
            <a:ext cx="439738" cy="228600"/>
          </a:xfrm>
          <a:prstGeom prst="rect">
            <a:avLst/>
          </a:prstGeom>
          <a:noFill/>
          <a:ln w="9525">
            <a:noFill/>
            <a:miter lim="800000"/>
            <a:headEnd/>
            <a:tailEnd/>
          </a:ln>
          <a:effectLst/>
        </p:spPr>
        <p:txBody>
          <a:bodyPr anchor="ctr"/>
          <a:lstStyle/>
          <a:p>
            <a:pPr algn="r" fontAlgn="base">
              <a:spcBef>
                <a:spcPct val="0"/>
              </a:spcBef>
              <a:spcAft>
                <a:spcPct val="0"/>
              </a:spcAft>
              <a:defRPr/>
            </a:pPr>
            <a:fld id="{031BD89B-A51F-4BE2-87DD-57BDED263406}" type="slidenum">
              <a:rPr lang="en-US" sz="1200">
                <a:solidFill>
                  <a:srgbClr val="000000"/>
                </a:solidFill>
                <a:latin typeface="Lucida Sans Unicode" pitchFamily="34" charset="0"/>
                <a:ea typeface="MS PGothic" pitchFamily="34" charset="-128"/>
              </a:rPr>
              <a:pPr algn="r" fontAlgn="base">
                <a:spcBef>
                  <a:spcPct val="0"/>
                </a:spcBef>
                <a:spcAft>
                  <a:spcPct val="0"/>
                </a:spcAft>
                <a:defRPr/>
              </a:pPr>
              <a:t>‹#›</a:t>
            </a:fld>
            <a:endParaRPr lang="en-US" sz="1200" dirty="0">
              <a:solidFill>
                <a:srgbClr val="000000"/>
              </a:solidFill>
              <a:latin typeface="Lucida Sans Unicode" pitchFamily="34" charset="0"/>
              <a:ea typeface="MS PGothic" pitchFamily="34" charset="-128"/>
            </a:endParaRPr>
          </a:p>
        </p:txBody>
      </p:sp>
      <p:sp>
        <p:nvSpPr>
          <p:cNvPr id="1032" name="Rectangle 18"/>
          <p:cNvSpPr>
            <a:spLocks noGrp="1" noChangeArrowheads="1"/>
          </p:cNvSpPr>
          <p:nvPr>
            <p:ph type="title"/>
          </p:nvPr>
        </p:nvSpPr>
        <p:spPr bwMode="auto">
          <a:xfrm>
            <a:off x="228600" y="198438"/>
            <a:ext cx="6781800" cy="7159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3" name="Rectangle 19"/>
          <p:cNvSpPr>
            <a:spLocks noGrp="1" noChangeArrowheads="1"/>
          </p:cNvSpPr>
          <p:nvPr>
            <p:ph type="body" idx="1"/>
          </p:nvPr>
        </p:nvSpPr>
        <p:spPr bwMode="auto">
          <a:xfrm>
            <a:off x="381000" y="121920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Global Business Process Excellence</a:t>
            </a:r>
          </a:p>
          <a:p>
            <a:pPr lvl="2"/>
            <a:r>
              <a:rPr lang="en-US" dirty="0" smtClean="0"/>
              <a:t>Sub bullet 01 comes here</a:t>
            </a:r>
          </a:p>
          <a:p>
            <a:pPr lvl="3"/>
            <a:r>
              <a:rPr lang="en-US" dirty="0" smtClean="0"/>
              <a:t>Fourth level</a:t>
            </a:r>
          </a:p>
          <a:p>
            <a:pPr lvl="4"/>
            <a:r>
              <a:rPr lang="en-US" dirty="0" smtClean="0"/>
              <a:t>Fifth level</a:t>
            </a:r>
          </a:p>
        </p:txBody>
      </p:sp>
    </p:spTree>
    <p:extLst>
      <p:ext uri="{BB962C8B-B14F-4D97-AF65-F5344CB8AC3E}">
        <p14:creationId xmlns="" xmlns:p14="http://schemas.microsoft.com/office/powerpoint/2010/main" val="846811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1600" b="1">
          <a:solidFill>
            <a:schemeClr val="bg1"/>
          </a:solidFill>
          <a:latin typeface="+mj-lt"/>
          <a:ea typeface="+mj-ea"/>
          <a:cs typeface="+mj-cs"/>
        </a:defRPr>
      </a:lvl1pPr>
      <a:lvl2pPr algn="l" rtl="0" eaLnBrk="1" fontAlgn="base" hangingPunct="1">
        <a:spcBef>
          <a:spcPct val="0"/>
        </a:spcBef>
        <a:spcAft>
          <a:spcPct val="0"/>
        </a:spcAft>
        <a:defRPr sz="1600" b="1">
          <a:solidFill>
            <a:schemeClr val="bg1"/>
          </a:solidFill>
          <a:latin typeface="Verdana" pitchFamily="34" charset="0"/>
        </a:defRPr>
      </a:lvl2pPr>
      <a:lvl3pPr algn="l" rtl="0" eaLnBrk="1" fontAlgn="base" hangingPunct="1">
        <a:spcBef>
          <a:spcPct val="0"/>
        </a:spcBef>
        <a:spcAft>
          <a:spcPct val="0"/>
        </a:spcAft>
        <a:defRPr sz="1600" b="1">
          <a:solidFill>
            <a:schemeClr val="bg1"/>
          </a:solidFill>
          <a:latin typeface="Verdana" pitchFamily="34" charset="0"/>
        </a:defRPr>
      </a:lvl3pPr>
      <a:lvl4pPr algn="l" rtl="0" eaLnBrk="1" fontAlgn="base" hangingPunct="1">
        <a:spcBef>
          <a:spcPct val="0"/>
        </a:spcBef>
        <a:spcAft>
          <a:spcPct val="0"/>
        </a:spcAft>
        <a:defRPr sz="1600" b="1">
          <a:solidFill>
            <a:schemeClr val="bg1"/>
          </a:solidFill>
          <a:latin typeface="Verdana" pitchFamily="34" charset="0"/>
        </a:defRPr>
      </a:lvl4pPr>
      <a:lvl5pPr algn="l" rtl="0" eaLnBrk="1" fontAlgn="base" hangingPunct="1">
        <a:spcBef>
          <a:spcPct val="0"/>
        </a:spcBef>
        <a:spcAft>
          <a:spcPct val="0"/>
        </a:spcAft>
        <a:defRPr sz="1600" b="1">
          <a:solidFill>
            <a:schemeClr val="bg1"/>
          </a:solidFill>
          <a:latin typeface="Verdana" pitchFamily="34" charset="0"/>
        </a:defRPr>
      </a:lvl5pPr>
      <a:lvl6pPr marL="457200" algn="l" rtl="0" eaLnBrk="1" fontAlgn="base" hangingPunct="1">
        <a:spcBef>
          <a:spcPct val="0"/>
        </a:spcBef>
        <a:spcAft>
          <a:spcPct val="0"/>
        </a:spcAft>
        <a:defRPr sz="1600" b="1">
          <a:solidFill>
            <a:schemeClr val="bg1"/>
          </a:solidFill>
          <a:latin typeface="Verdana" pitchFamily="34" charset="0"/>
        </a:defRPr>
      </a:lvl6pPr>
      <a:lvl7pPr marL="914400" algn="l" rtl="0" eaLnBrk="1" fontAlgn="base" hangingPunct="1">
        <a:spcBef>
          <a:spcPct val="0"/>
        </a:spcBef>
        <a:spcAft>
          <a:spcPct val="0"/>
        </a:spcAft>
        <a:defRPr sz="1600" b="1">
          <a:solidFill>
            <a:schemeClr val="bg1"/>
          </a:solidFill>
          <a:latin typeface="Verdana" pitchFamily="34" charset="0"/>
        </a:defRPr>
      </a:lvl7pPr>
      <a:lvl8pPr marL="1371600" algn="l" rtl="0" eaLnBrk="1" fontAlgn="base" hangingPunct="1">
        <a:spcBef>
          <a:spcPct val="0"/>
        </a:spcBef>
        <a:spcAft>
          <a:spcPct val="0"/>
        </a:spcAft>
        <a:defRPr sz="1600" b="1">
          <a:solidFill>
            <a:schemeClr val="bg1"/>
          </a:solidFill>
          <a:latin typeface="Verdana" pitchFamily="34" charset="0"/>
        </a:defRPr>
      </a:lvl8pPr>
      <a:lvl9pPr marL="1828800" algn="l" rtl="0" eaLnBrk="1" fontAlgn="base" hangingPunct="1">
        <a:spcBef>
          <a:spcPct val="0"/>
        </a:spcBef>
        <a:spcAft>
          <a:spcPct val="0"/>
        </a:spcAft>
        <a:defRPr sz="1600" b="1">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1400" b="1">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1400" b="1">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Char char="•"/>
        <a:defRPr sz="1400" b="1">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Char char="–"/>
        <a:defRPr sz="1400" b="1">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Char char="»"/>
        <a:defRPr sz="1400" b="1">
          <a:solidFill>
            <a:schemeClr val="tx1"/>
          </a:solidFill>
          <a:latin typeface="+mn-lt"/>
          <a:ea typeface="MS PGothic" pitchFamily="34" charset="-128"/>
          <a:cs typeface="+mn-cs"/>
        </a:defRPr>
      </a:lvl5pPr>
      <a:lvl6pPr marL="2514600" indent="-228600" algn="l" rtl="0" eaLnBrk="1" fontAlgn="base" hangingPunct="1">
        <a:spcBef>
          <a:spcPct val="20000"/>
        </a:spcBef>
        <a:spcAft>
          <a:spcPct val="0"/>
        </a:spcAft>
        <a:defRPr sz="1400" b="1">
          <a:solidFill>
            <a:schemeClr val="tx1"/>
          </a:solidFill>
          <a:latin typeface="+mn-lt"/>
          <a:ea typeface="+mn-ea"/>
          <a:cs typeface="+mn-cs"/>
        </a:defRPr>
      </a:lvl6pPr>
      <a:lvl7pPr marL="2971800" indent="-228600" algn="l" rtl="0" eaLnBrk="1" fontAlgn="base" hangingPunct="1">
        <a:spcBef>
          <a:spcPct val="20000"/>
        </a:spcBef>
        <a:spcAft>
          <a:spcPct val="0"/>
        </a:spcAft>
        <a:defRPr sz="1400" b="1">
          <a:solidFill>
            <a:schemeClr val="tx1"/>
          </a:solidFill>
          <a:latin typeface="+mn-lt"/>
          <a:ea typeface="+mn-ea"/>
          <a:cs typeface="+mn-cs"/>
        </a:defRPr>
      </a:lvl7pPr>
      <a:lvl8pPr marL="3429000" indent="-228600" algn="l" rtl="0" eaLnBrk="1" fontAlgn="base" hangingPunct="1">
        <a:spcBef>
          <a:spcPct val="20000"/>
        </a:spcBef>
        <a:spcAft>
          <a:spcPct val="0"/>
        </a:spcAft>
        <a:defRPr sz="1400" b="1">
          <a:solidFill>
            <a:schemeClr val="tx1"/>
          </a:solidFill>
          <a:latin typeface="+mn-lt"/>
          <a:ea typeface="+mn-ea"/>
          <a:cs typeface="+mn-cs"/>
        </a:defRPr>
      </a:lvl8pPr>
      <a:lvl9pPr marL="3886200" indent="-228600" algn="l" rtl="0" eaLnBrk="1" fontAlgn="base" hangingPunct="1">
        <a:spcBef>
          <a:spcPct val="20000"/>
        </a:spcBef>
        <a:spcAft>
          <a:spcPct val="0"/>
        </a:spcAft>
        <a:defRPr sz="1400" b="1">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0055EF33-A531-474B-B9A2-9854D6B4BF5A}" type="datetime1">
              <a:rPr lang="en-US" smtClean="0">
                <a:solidFill>
                  <a:prstClr val="black">
                    <a:tint val="75000"/>
                  </a:prstClr>
                </a:solidFill>
              </a:rPr>
              <a:pPr/>
              <a:t>5/28/2017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28361201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upload.wikimedia.org/wikipedia/commons/thumb/5/55/Emblem_of_India.svg/250px-Emblem_of_India.svg.png"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Details%20of%20Active%20Taxpayers.xlsx"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Census%20Code.xlsx"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www.gst.gov.in/"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mailto:maheshwarirs@yahoo.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382000" cy="3733800"/>
          </a:xfrm>
        </p:spPr>
        <p:txBody>
          <a:bodyPr>
            <a:noAutofit/>
          </a:bodyPr>
          <a:lstStyle/>
          <a:p>
            <a:r>
              <a:rPr lang="en-GB" sz="7200" b="1" dirty="0" smtClean="0">
                <a:solidFill>
                  <a:srgbClr val="FF0000"/>
                </a:solidFill>
                <a:latin typeface="Calibri" panose="020F0502020204030204" pitchFamily="34" charset="0"/>
                <a:cs typeface="Andalus" panose="02020603050405020304" pitchFamily="18" charset="-78"/>
              </a:rPr>
              <a:t>An Overview of Goods &amp; Services Tax</a:t>
            </a:r>
            <a:br>
              <a:rPr lang="en-GB" sz="7200" b="1" dirty="0" smtClean="0">
                <a:solidFill>
                  <a:srgbClr val="FF0000"/>
                </a:solidFill>
                <a:latin typeface="Calibri" panose="020F0502020204030204" pitchFamily="34" charset="0"/>
                <a:cs typeface="Andalus" panose="02020603050405020304" pitchFamily="18" charset="-78"/>
              </a:rPr>
            </a:br>
            <a:r>
              <a:rPr lang="en-GB" sz="7200" b="1" dirty="0" smtClean="0">
                <a:solidFill>
                  <a:srgbClr val="FF0000"/>
                </a:solidFill>
                <a:latin typeface="Calibri" panose="020F0502020204030204" pitchFamily="34" charset="0"/>
                <a:cs typeface="Andalus" panose="02020603050405020304" pitchFamily="18" charset="-78"/>
              </a:rPr>
              <a:t>( GST)</a:t>
            </a:r>
            <a:endParaRPr lang="en-GB" sz="7200" b="1" dirty="0">
              <a:solidFill>
                <a:srgbClr val="FF0000"/>
              </a:solidFill>
              <a:latin typeface="Calibri" panose="020F0502020204030204" pitchFamily="34" charset="0"/>
              <a:cs typeface="Andalus" panose="02020603050405020304" pitchFamily="18" charset="-78"/>
            </a:endParaRPr>
          </a:p>
        </p:txBody>
      </p:sp>
      <p:sp>
        <p:nvSpPr>
          <p:cNvPr id="3" name="Subtitle 2"/>
          <p:cNvSpPr>
            <a:spLocks noGrp="1"/>
          </p:cNvSpPr>
          <p:nvPr>
            <p:ph type="subTitle" idx="1"/>
          </p:nvPr>
        </p:nvSpPr>
        <p:spPr>
          <a:xfrm>
            <a:off x="5004048" y="5733256"/>
            <a:ext cx="4032448" cy="971238"/>
          </a:xfrm>
        </p:spPr>
        <p:txBody>
          <a:bodyPr>
            <a:normAutofit fontScale="25000" lnSpcReduction="20000"/>
          </a:bodyPr>
          <a:lstStyle/>
          <a:p>
            <a:r>
              <a:rPr lang="en-US" sz="9600" b="1" dirty="0" err="1" smtClean="0">
                <a:solidFill>
                  <a:srgbClr val="00B050"/>
                </a:solidFill>
                <a:effectLst>
                  <a:outerShdw blurRad="38100" dist="38100" dir="2700000" algn="tl">
                    <a:srgbClr val="000000">
                      <a:alpha val="43137"/>
                    </a:srgbClr>
                  </a:outerShdw>
                </a:effectLst>
                <a:latin typeface="Calibri" panose="020F0502020204030204" pitchFamily="34" charset="0"/>
                <a:cs typeface="Andalus" panose="02020603050405020304" pitchFamily="18" charset="-78"/>
              </a:rPr>
              <a:t>R.S.Maheshwari</a:t>
            </a:r>
            <a:endParaRPr lang="en-US" sz="9600" b="1" dirty="0" smtClean="0">
              <a:solidFill>
                <a:srgbClr val="00B050"/>
              </a:solidFill>
              <a:effectLst>
                <a:outerShdw blurRad="38100" dist="38100" dir="2700000" algn="tl">
                  <a:srgbClr val="000000">
                    <a:alpha val="43137"/>
                  </a:srgbClr>
                </a:outerShdw>
              </a:effectLst>
              <a:latin typeface="Calibri" panose="020F0502020204030204" pitchFamily="34" charset="0"/>
              <a:cs typeface="Andalus" panose="02020603050405020304" pitchFamily="18" charset="-78"/>
            </a:endParaRPr>
          </a:p>
          <a:p>
            <a:r>
              <a:rPr lang="en-US" sz="9600" b="1" dirty="0" smtClean="0">
                <a:solidFill>
                  <a:srgbClr val="00B050"/>
                </a:solidFill>
                <a:effectLst>
                  <a:outerShdw blurRad="38100" dist="38100" dir="2700000" algn="tl">
                    <a:srgbClr val="000000">
                      <a:alpha val="43137"/>
                    </a:srgbClr>
                  </a:outerShdw>
                </a:effectLst>
                <a:latin typeface="Calibri" panose="020F0502020204030204" pitchFamily="34" charset="0"/>
                <a:cs typeface="Andalus" panose="02020603050405020304" pitchFamily="18" charset="-78"/>
              </a:rPr>
              <a:t>Additional Commissioner</a:t>
            </a:r>
          </a:p>
          <a:p>
            <a:r>
              <a:rPr lang="en-US" sz="9600" b="1" dirty="0" smtClean="0">
                <a:solidFill>
                  <a:srgbClr val="00B050"/>
                </a:solidFill>
                <a:effectLst>
                  <a:outerShdw blurRad="38100" dist="38100" dir="2700000" algn="tl">
                    <a:srgbClr val="000000">
                      <a:alpha val="43137"/>
                    </a:srgbClr>
                  </a:outerShdw>
                </a:effectLst>
                <a:latin typeface="Calibri" panose="020F0502020204030204" pitchFamily="34" charset="0"/>
                <a:cs typeface="Andalus" panose="02020603050405020304" pitchFamily="18" charset="-78"/>
              </a:rPr>
              <a:t>Bhopal</a:t>
            </a:r>
            <a:endParaRPr lang="en-GB" sz="8000" b="1" dirty="0">
              <a:solidFill>
                <a:srgbClr val="00B050"/>
              </a:solidFill>
              <a:effectLst>
                <a:outerShdw blurRad="38100" dist="38100" dir="2700000" algn="tl">
                  <a:srgbClr val="000000">
                    <a:alpha val="43137"/>
                  </a:srgbClr>
                </a:outerShdw>
              </a:effectLst>
              <a:latin typeface="Calibri" panose="020F0502020204030204" pitchFamily="34" charset="0"/>
              <a:cs typeface="Andalus" panose="02020603050405020304" pitchFamily="18" charset="-78"/>
            </a:endParaRPr>
          </a:p>
        </p:txBody>
      </p:sp>
      <p:pic>
        <p:nvPicPr>
          <p:cNvPr id="1026" name="Picture 3" descr="https://upload.wikimedia.org/wikipedia/commons/thumb/5/55/Emblem_of_India.svg/250px-Emblem_of_India.svg.png"/>
          <p:cNvPicPr>
            <a:picLocks noChangeAspect="1" noChangeArrowheads="1"/>
          </p:cNvPicPr>
          <p:nvPr/>
        </p:nvPicPr>
        <p:blipFill>
          <a:blip r:embed="rId2" r:link="rId3" cstate="print">
            <a:lum bright="70000" contrast="-70000"/>
            <a:extLst>
              <a:ext uri="{28A0092B-C50C-407E-A947-70E740481C1C}">
                <a14:useLocalDpi xmlns:a14="http://schemas.microsoft.com/office/drawing/2010/main" xmlns="" val="0"/>
              </a:ext>
            </a:extLst>
          </a:blip>
          <a:srcRect/>
          <a:stretch>
            <a:fillRect/>
          </a:stretch>
        </p:blipFill>
        <p:spPr bwMode="auto">
          <a:xfrm>
            <a:off x="4114800" y="528465"/>
            <a:ext cx="936104" cy="1224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2501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descr="GST Countdown has begun... get GST ready"/>
          <p:cNvPicPr>
            <a:picLocks noChangeAspect="1" noChangeArrowheads="1"/>
          </p:cNvPicPr>
          <p:nvPr/>
        </p:nvPicPr>
        <p:blipFill>
          <a:blip r:embed="rId2" cstate="print"/>
          <a:srcRect/>
          <a:stretch>
            <a:fillRect/>
          </a:stretch>
        </p:blipFill>
        <p:spPr bwMode="auto">
          <a:xfrm>
            <a:off x="0" y="4191000"/>
            <a:ext cx="43738800" cy="15621000"/>
          </a:xfrm>
          <a:prstGeom prst="rect">
            <a:avLst/>
          </a:prstGeom>
          <a:noFill/>
        </p:spPr>
      </p:pic>
      <p:sp>
        <p:nvSpPr>
          <p:cNvPr id="4" name="Rectangle 3"/>
          <p:cNvSpPr/>
          <p:nvPr/>
        </p:nvSpPr>
        <p:spPr>
          <a:xfrm>
            <a:off x="152400" y="914400"/>
            <a:ext cx="8839200" cy="3970318"/>
          </a:xfrm>
          <a:prstGeom prst="rect">
            <a:avLst/>
          </a:prstGeom>
        </p:spPr>
        <p:txBody>
          <a:bodyPr wrap="square">
            <a:spAutoFit/>
          </a:bodyPr>
          <a:lstStyle/>
          <a:p>
            <a:pPr marL="896938" indent="-538163" algn="just">
              <a:lnSpc>
                <a:spcPct val="150000"/>
              </a:lnSpc>
              <a:spcBef>
                <a:spcPts val="0"/>
              </a:spcBef>
              <a:buFont typeface="Wingdings" pitchFamily="2" charset="2"/>
              <a:buChar char="Ø"/>
            </a:pPr>
            <a:r>
              <a:rPr lang="en-IN" sz="2400" b="1" dirty="0" smtClean="0"/>
              <a:t>A single tax would replace multiple taxes.</a:t>
            </a:r>
          </a:p>
          <a:p>
            <a:pPr marL="896938" indent="-538163" algn="just">
              <a:lnSpc>
                <a:spcPct val="150000"/>
              </a:lnSpc>
              <a:spcBef>
                <a:spcPts val="0"/>
              </a:spcBef>
              <a:buFont typeface="Wingdings" pitchFamily="2" charset="2"/>
              <a:buChar char="Ø"/>
            </a:pPr>
            <a:r>
              <a:rPr lang="en-IN" sz="2400" b="1" dirty="0" smtClean="0"/>
              <a:t>Mitigate the ill effects of cascading.</a:t>
            </a:r>
          </a:p>
          <a:p>
            <a:pPr marL="896938" indent="-538163" algn="just">
              <a:lnSpc>
                <a:spcPct val="150000"/>
              </a:lnSpc>
              <a:buFont typeface="Wingdings" pitchFamily="2" charset="2"/>
              <a:buChar char="Ø"/>
            </a:pPr>
            <a:r>
              <a:rPr lang="en-IN" sz="2400" b="1" dirty="0" smtClean="0"/>
              <a:t>Reduce economic distortions caused by inter-State variations in taxes.    Common national market.</a:t>
            </a:r>
          </a:p>
          <a:p>
            <a:pPr marL="896938" indent="-538163" algn="just">
              <a:lnSpc>
                <a:spcPct val="150000"/>
              </a:lnSpc>
              <a:spcBef>
                <a:spcPts val="0"/>
              </a:spcBef>
              <a:buFont typeface="Wingdings" pitchFamily="2" charset="2"/>
              <a:buChar char="Ø"/>
            </a:pPr>
            <a:r>
              <a:rPr lang="en-IN" sz="2400" b="1" dirty="0" smtClean="0"/>
              <a:t>Streamline tax administration and avoid harassment of business. </a:t>
            </a:r>
          </a:p>
          <a:p>
            <a:pPr marL="896938" indent="-538163" algn="just">
              <a:lnSpc>
                <a:spcPct val="150000"/>
              </a:lnSpc>
              <a:spcBef>
                <a:spcPts val="0"/>
              </a:spcBef>
              <a:buFont typeface="Wingdings" pitchFamily="2" charset="2"/>
              <a:buChar char="Ø"/>
            </a:pPr>
            <a:endParaRPr lang="en-IN" sz="2400" b="1" dirty="0" smtClean="0"/>
          </a:p>
        </p:txBody>
      </p:sp>
      <p:sp>
        <p:nvSpPr>
          <p:cNvPr id="5" name="Rectangle 4"/>
          <p:cNvSpPr/>
          <p:nvPr/>
        </p:nvSpPr>
        <p:spPr>
          <a:xfrm>
            <a:off x="762000" y="76200"/>
            <a:ext cx="7162800" cy="769441"/>
          </a:xfrm>
          <a:prstGeom prst="rect">
            <a:avLst/>
          </a:prstGeom>
        </p:spPr>
        <p:txBody>
          <a:bodyPr wrap="square">
            <a:spAutoFit/>
          </a:bodyPr>
          <a:lstStyle/>
          <a:p>
            <a:pPr algn="ctr"/>
            <a:r>
              <a:rPr lang="en-IN" sz="4400" b="1" dirty="0" smtClean="0">
                <a:solidFill>
                  <a:srgbClr val="0070C0"/>
                </a:solidFill>
                <a:ea typeface="Verdana" pitchFamily="34" charset="0"/>
                <a:cs typeface="Calibri" pitchFamily="34" charset="0"/>
              </a:rPr>
              <a:t>GST : A Game Changer</a:t>
            </a:r>
            <a:endParaRPr lang="en-US" sz="4400"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868362"/>
          </a:xfrm>
        </p:spPr>
        <p:txBody>
          <a:bodyPr>
            <a:noAutofit/>
          </a:bodyPr>
          <a:lstStyle/>
          <a:p>
            <a:r>
              <a:rPr lang="en-US" b="1" dirty="0" smtClean="0">
                <a:solidFill>
                  <a:srgbClr val="FF0000"/>
                </a:solidFill>
              </a:rPr>
              <a:t>Transaction Price not available or notified supplies </a:t>
            </a:r>
            <a:endParaRPr lang="en-US" b="1" dirty="0">
              <a:solidFill>
                <a:srgbClr val="FF0000"/>
              </a:solidFill>
            </a:endParaRPr>
          </a:p>
        </p:txBody>
      </p:sp>
      <p:sp>
        <p:nvSpPr>
          <p:cNvPr id="3" name="Content Placeholder 2"/>
          <p:cNvSpPr>
            <a:spLocks noGrp="1"/>
          </p:cNvSpPr>
          <p:nvPr>
            <p:ph idx="1"/>
          </p:nvPr>
        </p:nvSpPr>
        <p:spPr>
          <a:xfrm>
            <a:off x="152400" y="1447800"/>
            <a:ext cx="8763000" cy="5105400"/>
          </a:xfrm>
        </p:spPr>
        <p:txBody>
          <a:bodyPr>
            <a:normAutofit fontScale="92500"/>
          </a:bodyPr>
          <a:lstStyle/>
          <a:p>
            <a:pPr algn="just">
              <a:buNone/>
            </a:pPr>
            <a:r>
              <a:rPr lang="en-US" b="1" dirty="0" smtClean="0"/>
              <a:t>15 (</a:t>
            </a:r>
            <a:r>
              <a:rPr lang="en-US" b="1" i="1" dirty="0" smtClean="0"/>
              <a:t>4) Where the value of the supply of goods or services or both cannot be determined </a:t>
            </a:r>
            <a:r>
              <a:rPr lang="en-US" b="1" dirty="0" smtClean="0"/>
              <a:t>under sub-section (</a:t>
            </a:r>
            <a:r>
              <a:rPr lang="en-US" b="1" i="1" dirty="0" smtClean="0"/>
              <a:t>1), the same shall be determined in such manner as may be prescribed.</a:t>
            </a:r>
          </a:p>
          <a:p>
            <a:pPr>
              <a:buNone/>
            </a:pPr>
            <a:endParaRPr lang="en-US" b="1" i="1" dirty="0" smtClean="0"/>
          </a:p>
          <a:p>
            <a:pPr algn="just">
              <a:buNone/>
            </a:pPr>
            <a:r>
              <a:rPr lang="en-US" b="1" dirty="0" smtClean="0"/>
              <a:t>(</a:t>
            </a:r>
            <a:r>
              <a:rPr lang="en-US" b="1" i="1" dirty="0" smtClean="0"/>
              <a:t>5) Notwithstanding anything contained in sub-section (1) or sub-section (4), the </a:t>
            </a:r>
            <a:r>
              <a:rPr lang="en-US" b="1" dirty="0" smtClean="0"/>
              <a:t>value of such supplies as may be notified by the Government on the recommendations of the Council shall be determined in such manner as may be prescribed.</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868362"/>
          </a:xfrm>
        </p:spPr>
        <p:txBody>
          <a:bodyPr>
            <a:normAutofit fontScale="90000"/>
          </a:bodyPr>
          <a:lstStyle/>
          <a:p>
            <a:r>
              <a:rPr lang="en-US" sz="4000" b="1" dirty="0" smtClean="0">
                <a:solidFill>
                  <a:srgbClr val="FF0000"/>
                </a:solidFill>
              </a:rPr>
              <a:t/>
            </a:r>
            <a:br>
              <a:rPr lang="en-US" sz="4000" b="1" dirty="0" smtClean="0">
                <a:solidFill>
                  <a:srgbClr val="FF0000"/>
                </a:solidFill>
              </a:rPr>
            </a:br>
            <a:r>
              <a:rPr lang="en-US" sz="6700" b="1" dirty="0" smtClean="0">
                <a:solidFill>
                  <a:srgbClr val="FF0000"/>
                </a:solidFill>
              </a:rPr>
              <a:t>Related person ---</a:t>
            </a:r>
            <a:br>
              <a:rPr lang="en-US" sz="6700"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228600" y="1295400"/>
            <a:ext cx="8763000" cy="5410200"/>
          </a:xfrm>
        </p:spPr>
        <p:txBody>
          <a:bodyPr>
            <a:normAutofit fontScale="77500" lnSpcReduction="20000"/>
          </a:bodyPr>
          <a:lstStyle/>
          <a:p>
            <a:pPr>
              <a:spcAft>
                <a:spcPts val="600"/>
              </a:spcAft>
              <a:buNone/>
            </a:pPr>
            <a:r>
              <a:rPr lang="en-US" sz="2400" b="1" dirty="0" smtClean="0"/>
              <a:t>(</a:t>
            </a:r>
            <a:r>
              <a:rPr lang="en-US" sz="2400" b="1" dirty="0" err="1" smtClean="0"/>
              <a:t>i</a:t>
            </a:r>
            <a:r>
              <a:rPr lang="en-US" sz="2400" b="1" dirty="0" smtClean="0"/>
              <a:t>) </a:t>
            </a:r>
            <a:r>
              <a:rPr lang="en-US" sz="2800" b="1" dirty="0" smtClean="0"/>
              <a:t>such persons are officers or directors of one another’s businesses;</a:t>
            </a:r>
          </a:p>
          <a:p>
            <a:pPr>
              <a:spcAft>
                <a:spcPts val="600"/>
              </a:spcAft>
              <a:buNone/>
            </a:pPr>
            <a:r>
              <a:rPr lang="en-US" sz="2800" b="1" dirty="0" smtClean="0"/>
              <a:t>(ii) such persons are legally </a:t>
            </a:r>
            <a:r>
              <a:rPr lang="en-US" sz="2800" b="1" dirty="0" err="1" smtClean="0"/>
              <a:t>recognised</a:t>
            </a:r>
            <a:r>
              <a:rPr lang="en-US" sz="2800" b="1" dirty="0" smtClean="0"/>
              <a:t> partners in business;</a:t>
            </a:r>
          </a:p>
          <a:p>
            <a:pPr>
              <a:spcAft>
                <a:spcPts val="600"/>
              </a:spcAft>
              <a:buNone/>
            </a:pPr>
            <a:r>
              <a:rPr lang="en-US" sz="2800" b="1" dirty="0" smtClean="0"/>
              <a:t>(iii) such persons are employer and employee;</a:t>
            </a:r>
          </a:p>
          <a:p>
            <a:pPr>
              <a:spcAft>
                <a:spcPts val="600"/>
              </a:spcAft>
              <a:buNone/>
            </a:pPr>
            <a:r>
              <a:rPr lang="en-US" sz="2800" b="1" dirty="0" smtClean="0"/>
              <a:t>(iv) any person directly or indirectly owns, controls or holds twenty-five per cent or more of the outstanding voting stock or shares of both of them;</a:t>
            </a:r>
          </a:p>
          <a:p>
            <a:pPr>
              <a:spcAft>
                <a:spcPts val="600"/>
              </a:spcAft>
              <a:buNone/>
            </a:pPr>
            <a:r>
              <a:rPr lang="en-US" sz="2800" b="1" dirty="0" smtClean="0"/>
              <a:t>(v) one of them directly or indirectly controls the other;</a:t>
            </a:r>
          </a:p>
          <a:p>
            <a:pPr>
              <a:spcAft>
                <a:spcPts val="600"/>
              </a:spcAft>
              <a:buNone/>
            </a:pPr>
            <a:r>
              <a:rPr lang="en-US" sz="2800" b="1" dirty="0" smtClean="0"/>
              <a:t>(vi) both of them are directly or indirectly controlled by a third person;</a:t>
            </a:r>
          </a:p>
          <a:p>
            <a:pPr>
              <a:spcAft>
                <a:spcPts val="600"/>
              </a:spcAft>
              <a:buNone/>
            </a:pPr>
            <a:r>
              <a:rPr lang="en-US" sz="2800" b="1" dirty="0" smtClean="0"/>
              <a:t>(vii) together they directly or indirectly control a third person; or they are  members of the same family;</a:t>
            </a:r>
          </a:p>
          <a:p>
            <a:pPr algn="just">
              <a:spcAft>
                <a:spcPts val="600"/>
              </a:spcAft>
              <a:buNone/>
            </a:pPr>
            <a:r>
              <a:rPr lang="en-IN" sz="3100" b="1" dirty="0" smtClean="0">
                <a:solidFill>
                  <a:srgbClr val="00B050"/>
                </a:solidFill>
                <a:effectLst>
                  <a:outerShdw blurRad="38100" dist="38100" dir="2700000" algn="tl">
                    <a:srgbClr val="000000">
                      <a:alpha val="43137"/>
                    </a:srgbClr>
                  </a:outerShdw>
                </a:effectLst>
              </a:rPr>
              <a:t>sole agent or sole distributor or sole concessionaire, howsoever described, of the other, shall be deemed to be related</a:t>
            </a:r>
          </a:p>
          <a:p>
            <a:pPr algn="just">
              <a:spcAft>
                <a:spcPts val="600"/>
              </a:spcAft>
              <a:buNone/>
            </a:pPr>
            <a:endParaRPr lang="en-IN" sz="2800" b="1" dirty="0" smtClean="0">
              <a:solidFill>
                <a:srgbClr val="00B050"/>
              </a:solidFill>
            </a:endParaRPr>
          </a:p>
          <a:p>
            <a:pPr>
              <a:spcAft>
                <a:spcPts val="600"/>
              </a:spcAft>
              <a:buNone/>
            </a:pPr>
            <a:r>
              <a:rPr lang="en-US" sz="2400" b="1" dirty="0" smtClean="0"/>
              <a:t>“person” also includes legal persons;</a:t>
            </a:r>
          </a:p>
          <a:p>
            <a:pPr>
              <a:spcAft>
                <a:spcPts val="600"/>
              </a:spcAft>
              <a:buNone/>
            </a:pPr>
            <a:endParaRPr lang="en-US" sz="2800" b="1" dirty="0" smtClean="0"/>
          </a:p>
          <a:p>
            <a:pPr>
              <a:spcAft>
                <a:spcPts val="600"/>
              </a:spcAft>
              <a:buNone/>
            </a:pPr>
            <a:endParaRPr lang="en-US" sz="2800" b="1" dirty="0" smtClean="0"/>
          </a:p>
          <a:p>
            <a:pPr>
              <a:buNone/>
            </a:pPr>
            <a:endParaRPr lang="en-US" sz="2800"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19148"/>
          </a:xfrm>
        </p:spPr>
        <p:txBody>
          <a:bodyPr>
            <a:noAutofit/>
          </a:bodyPr>
          <a:lstStyle/>
          <a:p>
            <a:r>
              <a:rPr lang="en-US" sz="4800" b="1" dirty="0" smtClean="0">
                <a:solidFill>
                  <a:srgbClr val="FF0000"/>
                </a:solidFill>
                <a:ea typeface="Verdana" pitchFamily="34" charset="0"/>
                <a:cs typeface="Calibri" pitchFamily="34" charset="0"/>
              </a:rPr>
              <a:t> </a:t>
            </a:r>
            <a:br>
              <a:rPr lang="en-US" sz="4800" b="1" dirty="0" smtClean="0">
                <a:solidFill>
                  <a:srgbClr val="FF0000"/>
                </a:solidFill>
                <a:ea typeface="Verdana" pitchFamily="34" charset="0"/>
                <a:cs typeface="Calibri" pitchFamily="34" charset="0"/>
              </a:rPr>
            </a:br>
            <a:r>
              <a:rPr lang="en-US" sz="4800" b="1" dirty="0" smtClean="0">
                <a:solidFill>
                  <a:srgbClr val="FF0000"/>
                </a:solidFill>
                <a:ea typeface="Verdana" pitchFamily="34" charset="0"/>
                <a:cs typeface="Calibri" pitchFamily="34" charset="0"/>
              </a:rPr>
              <a:t>Valuation Rules situations:-</a:t>
            </a:r>
            <a:br>
              <a:rPr lang="en-US" sz="4800" b="1" dirty="0" smtClean="0">
                <a:solidFill>
                  <a:srgbClr val="FF0000"/>
                </a:solidFill>
                <a:ea typeface="Verdana" pitchFamily="34" charset="0"/>
                <a:cs typeface="Calibri" pitchFamily="34" charset="0"/>
              </a:rPr>
            </a:br>
            <a:r>
              <a:rPr lang="en-US" sz="3600" b="1" dirty="0" smtClean="0">
                <a:solidFill>
                  <a:srgbClr val="FF0000"/>
                </a:solidFill>
                <a:ea typeface="Verdana" pitchFamily="34" charset="0"/>
                <a:cs typeface="Calibri" pitchFamily="34" charset="0"/>
              </a:rPr>
              <a:t>                                                                </a:t>
            </a:r>
            <a:endParaRPr lang="en-IN" sz="3600" b="1" dirty="0">
              <a:solidFill>
                <a:srgbClr val="FF0000"/>
              </a:solidFill>
              <a:ea typeface="Verdana" pitchFamily="34" charset="0"/>
              <a:cs typeface="Calibri" pitchFamily="34" charset="0"/>
            </a:endParaRPr>
          </a:p>
        </p:txBody>
      </p:sp>
      <p:sp>
        <p:nvSpPr>
          <p:cNvPr id="3" name="Content Placeholder 2"/>
          <p:cNvSpPr>
            <a:spLocks noGrp="1"/>
          </p:cNvSpPr>
          <p:nvPr>
            <p:ph idx="1"/>
          </p:nvPr>
        </p:nvSpPr>
        <p:spPr>
          <a:xfrm>
            <a:off x="76200" y="1143000"/>
            <a:ext cx="8734484" cy="5419748"/>
          </a:xfrm>
        </p:spPr>
        <p:txBody>
          <a:bodyPr>
            <a:normAutofit lnSpcReduction="10000"/>
          </a:bodyPr>
          <a:lstStyle/>
          <a:p>
            <a:pPr marL="400050" lvl="2" algn="just">
              <a:lnSpc>
                <a:spcPct val="120000"/>
              </a:lnSpc>
              <a:spcBef>
                <a:spcPts val="0"/>
              </a:spcBef>
              <a:buSzPct val="95000"/>
              <a:buFont typeface="Wingdings" pitchFamily="2" charset="2"/>
              <a:buChar char="Ø"/>
            </a:pPr>
            <a:endParaRPr lang="en-US" sz="3600" b="1" dirty="0" smtClean="0"/>
          </a:p>
          <a:p>
            <a:pPr marL="914400" lvl="2" indent="-742950" algn="just">
              <a:lnSpc>
                <a:spcPct val="120000"/>
              </a:lnSpc>
              <a:spcBef>
                <a:spcPts val="0"/>
              </a:spcBef>
              <a:spcAft>
                <a:spcPts val="600"/>
              </a:spcAft>
              <a:buSzPct val="95000"/>
              <a:buFont typeface="+mj-lt"/>
              <a:buAutoNum type="arabicPeriod"/>
            </a:pPr>
            <a:r>
              <a:rPr lang="en-US" sz="3600" b="1" dirty="0" smtClean="0"/>
              <a:t>The consideration is not wholly in money .</a:t>
            </a:r>
          </a:p>
          <a:p>
            <a:pPr marL="914400" lvl="2" indent="-742950" algn="just">
              <a:lnSpc>
                <a:spcPct val="120000"/>
              </a:lnSpc>
              <a:spcBef>
                <a:spcPts val="0"/>
              </a:spcBef>
              <a:spcAft>
                <a:spcPts val="600"/>
              </a:spcAft>
              <a:buSzPct val="95000"/>
              <a:buFont typeface="+mj-lt"/>
              <a:buAutoNum type="arabicPeriod"/>
            </a:pPr>
            <a:r>
              <a:rPr lang="en-US" sz="4000" b="1" dirty="0" smtClean="0"/>
              <a:t>price is not the sole consideration .</a:t>
            </a:r>
          </a:p>
          <a:p>
            <a:pPr marL="914400" lvl="2" indent="-742950" algn="just">
              <a:lnSpc>
                <a:spcPct val="120000"/>
              </a:lnSpc>
              <a:spcBef>
                <a:spcPts val="0"/>
              </a:spcBef>
              <a:spcAft>
                <a:spcPts val="600"/>
              </a:spcAft>
              <a:buSzPct val="95000"/>
              <a:buFont typeface="+mj-lt"/>
              <a:buAutoNum type="arabicPeriod"/>
            </a:pPr>
            <a:r>
              <a:rPr lang="en-US" sz="3600" b="1" dirty="0" smtClean="0"/>
              <a:t>between distinct or related persons or agent .</a:t>
            </a:r>
            <a:endParaRPr lang="en-US" sz="4000" b="1" dirty="0" smtClean="0"/>
          </a:p>
          <a:p>
            <a:pPr marL="914400" lvl="2" indent="-742950" algn="just">
              <a:lnSpc>
                <a:spcPct val="120000"/>
              </a:lnSpc>
              <a:spcBef>
                <a:spcPts val="0"/>
              </a:spcBef>
              <a:spcAft>
                <a:spcPts val="600"/>
              </a:spcAft>
              <a:buSzPct val="95000"/>
              <a:buFont typeface="+mj-lt"/>
              <a:buAutoNum type="arabicPeriod"/>
            </a:pPr>
            <a:r>
              <a:rPr lang="en-US" sz="3600" b="1" dirty="0" smtClean="0"/>
              <a:t> certain   supplies like money changing etc.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1452"/>
            <a:ext cx="8229600" cy="619148"/>
          </a:xfrm>
        </p:spPr>
        <p:txBody>
          <a:bodyPr>
            <a:normAutofit fontScale="90000"/>
          </a:bodyPr>
          <a:lstStyle/>
          <a:p>
            <a:r>
              <a:rPr lang="en-US" sz="4800" b="1" dirty="0" smtClean="0">
                <a:solidFill>
                  <a:srgbClr val="FF0000"/>
                </a:solidFill>
                <a:ea typeface="Verdana" pitchFamily="34" charset="0"/>
                <a:cs typeface="Calibri" pitchFamily="34" charset="0"/>
              </a:rPr>
              <a:t> GST VALUATION RULES</a:t>
            </a:r>
            <a:br>
              <a:rPr lang="en-US" sz="4800" b="1" dirty="0" smtClean="0">
                <a:solidFill>
                  <a:srgbClr val="FF0000"/>
                </a:solidFill>
                <a:ea typeface="Verdana" pitchFamily="34" charset="0"/>
                <a:cs typeface="Calibri" pitchFamily="34" charset="0"/>
              </a:rPr>
            </a:br>
            <a:r>
              <a:rPr lang="en-US" sz="3600" b="1" dirty="0" smtClean="0">
                <a:solidFill>
                  <a:srgbClr val="FF0000"/>
                </a:solidFill>
                <a:ea typeface="Verdana" pitchFamily="34" charset="0"/>
                <a:cs typeface="Calibri" pitchFamily="34" charset="0"/>
              </a:rPr>
              <a:t>                                                                </a:t>
            </a:r>
            <a:endParaRPr lang="en-IN" sz="3200" b="1" dirty="0">
              <a:solidFill>
                <a:srgbClr val="FF0000"/>
              </a:solidFill>
              <a:ea typeface="Verdana" pitchFamily="34" charset="0"/>
              <a:cs typeface="Calibri" pitchFamily="34" charset="0"/>
            </a:endParaRPr>
          </a:p>
        </p:txBody>
      </p:sp>
      <p:sp>
        <p:nvSpPr>
          <p:cNvPr id="3" name="Content Placeholder 2"/>
          <p:cNvSpPr>
            <a:spLocks noGrp="1"/>
          </p:cNvSpPr>
          <p:nvPr>
            <p:ph idx="1"/>
          </p:nvPr>
        </p:nvSpPr>
        <p:spPr>
          <a:xfrm>
            <a:off x="76200" y="1279526"/>
            <a:ext cx="8915400" cy="5441950"/>
          </a:xfrm>
        </p:spPr>
        <p:txBody>
          <a:bodyPr>
            <a:normAutofit fontScale="55000" lnSpcReduction="20000"/>
          </a:bodyPr>
          <a:lstStyle/>
          <a:p>
            <a:pPr marL="171450" lvl="2" indent="0" algn="just">
              <a:lnSpc>
                <a:spcPct val="120000"/>
              </a:lnSpc>
              <a:spcBef>
                <a:spcPts val="0"/>
              </a:spcBef>
              <a:buSzPct val="95000"/>
              <a:buNone/>
            </a:pPr>
            <a:r>
              <a:rPr lang="en-US" sz="3200" b="1" dirty="0" smtClean="0"/>
              <a:t> Rule  </a:t>
            </a:r>
            <a:r>
              <a:rPr lang="en-IN" sz="3200" b="1" dirty="0"/>
              <a:t>1. Value of supply of goods or services where the consideration is not wholly in </a:t>
            </a:r>
            <a:r>
              <a:rPr lang="en-IN" sz="3200" b="1" dirty="0" smtClean="0"/>
              <a:t>money.</a:t>
            </a:r>
          </a:p>
          <a:p>
            <a:pPr marL="171450" lvl="2" indent="0" algn="just">
              <a:lnSpc>
                <a:spcPct val="120000"/>
              </a:lnSpc>
              <a:spcBef>
                <a:spcPts val="0"/>
              </a:spcBef>
              <a:buSzPct val="95000"/>
              <a:buNone/>
            </a:pPr>
            <a:endParaRPr lang="en-IN" sz="3200" b="1" dirty="0" smtClean="0"/>
          </a:p>
          <a:p>
            <a:pPr marL="171450" lvl="2" indent="0" algn="just">
              <a:lnSpc>
                <a:spcPct val="120000"/>
              </a:lnSpc>
              <a:spcBef>
                <a:spcPts val="0"/>
              </a:spcBef>
              <a:buSzPct val="95000"/>
              <a:buNone/>
            </a:pPr>
            <a:r>
              <a:rPr lang="en-IN" sz="3200" b="1" dirty="0" smtClean="0"/>
              <a:t> Rule 2</a:t>
            </a:r>
            <a:r>
              <a:rPr lang="en-IN" sz="3200" b="1" dirty="0"/>
              <a:t>.  Value of supply of goods or services or both  between distinct or related  persons,  other than  </a:t>
            </a:r>
            <a:r>
              <a:rPr lang="en-IN" sz="3200" b="1" dirty="0" smtClean="0"/>
              <a:t>through an </a:t>
            </a:r>
            <a:r>
              <a:rPr lang="en-IN" sz="3200" b="1" dirty="0"/>
              <a:t>agent </a:t>
            </a:r>
            <a:r>
              <a:rPr lang="en-IN" sz="3200" b="1" dirty="0" smtClean="0"/>
              <a:t>.</a:t>
            </a:r>
          </a:p>
          <a:p>
            <a:pPr marL="171450" lvl="2" indent="0" algn="just">
              <a:lnSpc>
                <a:spcPct val="120000"/>
              </a:lnSpc>
              <a:spcBef>
                <a:spcPts val="0"/>
              </a:spcBef>
              <a:buSzPct val="95000"/>
              <a:buNone/>
            </a:pPr>
            <a:endParaRPr lang="en-IN" sz="3200" b="1" dirty="0" smtClean="0"/>
          </a:p>
          <a:p>
            <a:pPr marL="171450" lvl="2" indent="0" algn="just">
              <a:lnSpc>
                <a:spcPct val="120000"/>
              </a:lnSpc>
              <a:spcBef>
                <a:spcPts val="0"/>
              </a:spcBef>
              <a:buSzPct val="95000"/>
              <a:buNone/>
            </a:pPr>
            <a:r>
              <a:rPr lang="en-IN" sz="3200" b="1" dirty="0" smtClean="0"/>
              <a:t>Rule 3</a:t>
            </a:r>
            <a:r>
              <a:rPr lang="en-IN" sz="3200" b="1" dirty="0"/>
              <a:t>.  Value of supply of goods made or received through an </a:t>
            </a:r>
            <a:r>
              <a:rPr lang="en-IN" sz="3200" b="1" dirty="0" smtClean="0"/>
              <a:t>agent.</a:t>
            </a:r>
          </a:p>
          <a:p>
            <a:pPr marL="171450" lvl="2" indent="0" algn="just">
              <a:lnSpc>
                <a:spcPct val="120000"/>
              </a:lnSpc>
              <a:spcBef>
                <a:spcPts val="0"/>
              </a:spcBef>
              <a:buSzPct val="95000"/>
              <a:buNone/>
            </a:pPr>
            <a:endParaRPr lang="en-IN" sz="3200" b="1" dirty="0" smtClean="0"/>
          </a:p>
          <a:p>
            <a:pPr marL="171450" lvl="2" indent="0" algn="just">
              <a:lnSpc>
                <a:spcPct val="120000"/>
              </a:lnSpc>
              <a:spcBef>
                <a:spcPts val="0"/>
              </a:spcBef>
              <a:buSzPct val="95000"/>
              <a:buNone/>
            </a:pPr>
            <a:r>
              <a:rPr lang="en-IN" sz="3200" b="1" dirty="0" smtClean="0"/>
              <a:t>Rule 4</a:t>
            </a:r>
            <a:r>
              <a:rPr lang="en-IN" sz="3200" b="1" dirty="0"/>
              <a:t>.  Value of supply of goods or services or both based on </a:t>
            </a:r>
            <a:r>
              <a:rPr lang="en-IN" sz="3200" b="1" dirty="0" smtClean="0"/>
              <a:t>cost.</a:t>
            </a:r>
          </a:p>
          <a:p>
            <a:pPr marL="171450" lvl="2" indent="0" algn="just">
              <a:lnSpc>
                <a:spcPct val="120000"/>
              </a:lnSpc>
              <a:spcBef>
                <a:spcPts val="0"/>
              </a:spcBef>
              <a:buSzPct val="95000"/>
              <a:buNone/>
            </a:pPr>
            <a:r>
              <a:rPr lang="en-IN" sz="3200" b="1" dirty="0" smtClean="0"/>
              <a:t> </a:t>
            </a:r>
          </a:p>
          <a:p>
            <a:pPr marL="171450" lvl="2" indent="0" algn="just">
              <a:lnSpc>
                <a:spcPct val="120000"/>
              </a:lnSpc>
              <a:spcBef>
                <a:spcPts val="0"/>
              </a:spcBef>
              <a:buSzPct val="95000"/>
              <a:buNone/>
            </a:pPr>
            <a:r>
              <a:rPr lang="en-IN" sz="3200" b="1" dirty="0" smtClean="0"/>
              <a:t>Rule 5</a:t>
            </a:r>
            <a:r>
              <a:rPr lang="en-IN" sz="3200" b="1" dirty="0"/>
              <a:t>.   Residual method for determination of value of supply of goods or services or </a:t>
            </a:r>
            <a:r>
              <a:rPr lang="en-IN" sz="3200" b="1" dirty="0" smtClean="0"/>
              <a:t>both.</a:t>
            </a:r>
          </a:p>
          <a:p>
            <a:pPr marL="171450" lvl="2" indent="0" algn="just">
              <a:lnSpc>
                <a:spcPct val="120000"/>
              </a:lnSpc>
              <a:spcBef>
                <a:spcPts val="0"/>
              </a:spcBef>
              <a:buSzPct val="95000"/>
              <a:buNone/>
            </a:pPr>
            <a:endParaRPr lang="en-IN" sz="3200" b="1" dirty="0" smtClean="0"/>
          </a:p>
          <a:p>
            <a:pPr marL="171450" lvl="2" indent="0" algn="just">
              <a:lnSpc>
                <a:spcPct val="120000"/>
              </a:lnSpc>
              <a:spcBef>
                <a:spcPts val="0"/>
              </a:spcBef>
              <a:buSzPct val="95000"/>
              <a:buNone/>
            </a:pPr>
            <a:r>
              <a:rPr lang="en-IN" sz="3200" b="1" dirty="0" smtClean="0"/>
              <a:t>Rule 6</a:t>
            </a:r>
            <a:r>
              <a:rPr lang="en-IN" sz="3200" b="1" dirty="0"/>
              <a:t>. Determination of value in respect of certain </a:t>
            </a:r>
            <a:r>
              <a:rPr lang="en-IN" sz="3200" b="1" dirty="0" smtClean="0"/>
              <a:t>supplies.</a:t>
            </a:r>
          </a:p>
          <a:p>
            <a:pPr marL="171450" lvl="2" indent="0" algn="just">
              <a:lnSpc>
                <a:spcPct val="120000"/>
              </a:lnSpc>
              <a:spcBef>
                <a:spcPts val="0"/>
              </a:spcBef>
              <a:buSzPct val="95000"/>
              <a:buNone/>
            </a:pPr>
            <a:endParaRPr lang="en-IN" sz="3200" b="1" dirty="0" smtClean="0"/>
          </a:p>
          <a:p>
            <a:pPr marL="171450" lvl="2" indent="0" algn="just">
              <a:lnSpc>
                <a:spcPct val="120000"/>
              </a:lnSpc>
              <a:spcBef>
                <a:spcPts val="0"/>
              </a:spcBef>
              <a:buSzPct val="95000"/>
              <a:buNone/>
            </a:pPr>
            <a:r>
              <a:rPr lang="en-IN" sz="3200" b="1" dirty="0" smtClean="0"/>
              <a:t>Rule 7</a:t>
            </a:r>
            <a:r>
              <a:rPr lang="en-IN" sz="3200" b="1" dirty="0"/>
              <a:t>.   Value of supply of services in case of pure </a:t>
            </a:r>
            <a:r>
              <a:rPr lang="en-IN" sz="3200" b="1" dirty="0" smtClean="0"/>
              <a:t>agent</a:t>
            </a:r>
          </a:p>
          <a:p>
            <a:pPr marL="171450" lvl="2" indent="0" algn="just">
              <a:lnSpc>
                <a:spcPct val="120000"/>
              </a:lnSpc>
              <a:spcBef>
                <a:spcPts val="0"/>
              </a:spcBef>
              <a:buSzPct val="95000"/>
              <a:buNone/>
            </a:pPr>
            <a:endParaRPr lang="en-IN" sz="3200" b="1" dirty="0" smtClean="0"/>
          </a:p>
          <a:p>
            <a:pPr marL="171450" lvl="2" indent="0" algn="just">
              <a:lnSpc>
                <a:spcPct val="120000"/>
              </a:lnSpc>
              <a:spcBef>
                <a:spcPts val="0"/>
              </a:spcBef>
              <a:buSzPct val="95000"/>
              <a:buNone/>
            </a:pPr>
            <a:r>
              <a:rPr lang="en-IN" sz="3200" b="1" dirty="0" smtClean="0"/>
              <a:t>Rule 8</a:t>
            </a:r>
            <a:r>
              <a:rPr lang="en-IN" sz="3200" b="1" dirty="0"/>
              <a:t>. Rate of exchange of currency, other than Indian rupees, for determination of value</a:t>
            </a:r>
            <a:endParaRPr lang="en-US" sz="3200"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534400" cy="868362"/>
          </a:xfrm>
        </p:spPr>
        <p:txBody>
          <a:bodyPr>
            <a:normAutofit/>
          </a:bodyPr>
          <a:lstStyle/>
          <a:p>
            <a:r>
              <a:rPr lang="en-US" sz="2800" b="1" dirty="0" smtClean="0">
                <a:solidFill>
                  <a:srgbClr val="FF0000"/>
                </a:solidFill>
              </a:rPr>
              <a:t>Rule 1 where the consideration is not wholly in money </a:t>
            </a:r>
            <a:endParaRPr lang="en-US" sz="3600" b="1" dirty="0">
              <a:solidFill>
                <a:srgbClr val="FF0000"/>
              </a:solidFill>
            </a:endParaRPr>
          </a:p>
        </p:txBody>
      </p:sp>
      <p:sp>
        <p:nvSpPr>
          <p:cNvPr id="3" name="Content Placeholder 2"/>
          <p:cNvSpPr>
            <a:spLocks noGrp="1"/>
          </p:cNvSpPr>
          <p:nvPr>
            <p:ph idx="1"/>
          </p:nvPr>
        </p:nvSpPr>
        <p:spPr>
          <a:xfrm>
            <a:off x="152400" y="1295399"/>
            <a:ext cx="8839200" cy="5426075"/>
          </a:xfrm>
        </p:spPr>
        <p:txBody>
          <a:bodyPr>
            <a:normAutofit fontScale="85000" lnSpcReduction="10000"/>
          </a:bodyPr>
          <a:lstStyle/>
          <a:p>
            <a:pPr marL="514350" indent="-514350">
              <a:buAutoNum type="alphaLcParenR"/>
            </a:pPr>
            <a:r>
              <a:rPr lang="en-US" b="1" dirty="0" smtClean="0"/>
              <a:t>Open market Value of the goods / service supplied or.</a:t>
            </a:r>
          </a:p>
          <a:p>
            <a:pPr marL="514350" indent="-514350">
              <a:buAutoNum type="alphaLcParenR"/>
            </a:pPr>
            <a:endParaRPr lang="en-US" b="1" dirty="0" smtClean="0"/>
          </a:p>
          <a:p>
            <a:pPr>
              <a:buNone/>
            </a:pPr>
            <a:r>
              <a:rPr lang="en-US" b="1" dirty="0" smtClean="0"/>
              <a:t> b) If  OMV is not available  : sum total of  Money received  money  equivalent  of  non monetary consideration .</a:t>
            </a:r>
          </a:p>
          <a:p>
            <a:pPr>
              <a:buNone/>
            </a:pPr>
            <a:r>
              <a:rPr lang="en-US" b="1" dirty="0" smtClean="0"/>
              <a:t> </a:t>
            </a:r>
          </a:p>
          <a:p>
            <a:pPr>
              <a:buNone/>
            </a:pPr>
            <a:r>
              <a:rPr lang="en-US" b="1" dirty="0" smtClean="0"/>
              <a:t>c) In case value cannot be determined by above mentioned methods then value of supply of like kind &amp; quality. </a:t>
            </a:r>
          </a:p>
          <a:p>
            <a:pPr>
              <a:buNone/>
            </a:pPr>
            <a:endParaRPr lang="en-US" b="1" dirty="0" smtClean="0"/>
          </a:p>
          <a:p>
            <a:pPr>
              <a:buNone/>
            </a:pPr>
            <a:r>
              <a:rPr lang="en-US" b="1" dirty="0" smtClean="0"/>
              <a:t>d) In case the value cannot be determined on the basis of like kind &amp; quality </a:t>
            </a:r>
          </a:p>
          <a:p>
            <a:pPr>
              <a:buNone/>
            </a:pPr>
            <a:r>
              <a:rPr lang="en-US" b="1" dirty="0"/>
              <a:t>	</a:t>
            </a:r>
            <a:r>
              <a:rPr lang="en-US" b="1" dirty="0" smtClean="0"/>
              <a:t>then the value as per rule 4 (Cost + 10%) &amp; 5 (Residual value method) in sequential manner.</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868362"/>
          </a:xfrm>
        </p:spPr>
        <p:txBody>
          <a:bodyPr>
            <a:noAutofit/>
          </a:bodyPr>
          <a:lstStyle/>
          <a:p>
            <a:r>
              <a:rPr lang="en-US" sz="3600" b="1" dirty="0" smtClean="0">
                <a:solidFill>
                  <a:srgbClr val="FF0000"/>
                </a:solidFill>
              </a:rPr>
              <a:t>Rule 2   between distinct or related  person other than through agent</a:t>
            </a:r>
            <a:endParaRPr lang="en-US" b="1" dirty="0">
              <a:solidFill>
                <a:srgbClr val="FF0000"/>
              </a:solidFill>
            </a:endParaRPr>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pPr marL="742950" indent="-742950">
              <a:buAutoNum type="alphaLcParenR"/>
            </a:pPr>
            <a:r>
              <a:rPr lang="en-US" sz="3600" b="1" dirty="0" smtClean="0"/>
              <a:t>Open market Value of the goods / service supplied or </a:t>
            </a:r>
          </a:p>
          <a:p>
            <a:pPr marL="742950" indent="-742950">
              <a:buAutoNum type="alphaLcParenR"/>
            </a:pPr>
            <a:endParaRPr lang="en-US" sz="3600" b="1" dirty="0" smtClean="0"/>
          </a:p>
          <a:p>
            <a:pPr marL="742950" indent="-742950">
              <a:buAutoNum type="alphaLcParenR" startAt="2"/>
            </a:pPr>
            <a:r>
              <a:rPr lang="en-US" sz="3600" b="1" dirty="0" smtClean="0"/>
              <a:t>If OMV not available :  then value of supply of like kind &amp; quality. </a:t>
            </a:r>
          </a:p>
          <a:p>
            <a:pPr marL="742950" indent="-742950">
              <a:buAutoNum type="alphaLcParenR" startAt="2"/>
            </a:pPr>
            <a:endParaRPr lang="en-US" sz="3600" b="1" dirty="0" smtClean="0"/>
          </a:p>
          <a:p>
            <a:pPr marL="514350" indent="-514350">
              <a:buAutoNum type="alphaLcParenR" startAt="3"/>
            </a:pPr>
            <a:r>
              <a:rPr lang="en-US" sz="3600" b="1" dirty="0" smtClean="0"/>
              <a:t>Else the value as per rule 4 (Cost + 10%) &amp; 5 (Residual value method) in sequential manner </a:t>
            </a:r>
          </a:p>
          <a:p>
            <a:pPr marL="514350" indent="-514350">
              <a:buAutoNum type="alphaLcParenR" startAt="3"/>
            </a:pPr>
            <a:endParaRPr lang="en-US" sz="3600" b="1" dirty="0" smtClean="0"/>
          </a:p>
          <a:p>
            <a:pPr algn="just">
              <a:buNone/>
            </a:pPr>
            <a:r>
              <a:rPr lang="en-US" sz="3600" b="1" dirty="0" smtClean="0"/>
              <a:t>If  full ITC eligible : the Invoice value will be deemed to be open market value.</a:t>
            </a:r>
            <a:endParaRPr 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868362"/>
          </a:xfrm>
        </p:spPr>
        <p:txBody>
          <a:bodyPr>
            <a:normAutofit fontScale="90000"/>
          </a:bodyPr>
          <a:lstStyle/>
          <a:p>
            <a:r>
              <a:rPr lang="en-US" sz="4000" b="1" dirty="0" smtClean="0">
                <a:solidFill>
                  <a:srgbClr val="FF0000"/>
                </a:solidFill>
              </a:rPr>
              <a:t>Rule 3 supply of goods made or received through an agent</a:t>
            </a:r>
            <a:endParaRPr lang="en-US" b="1" dirty="0">
              <a:solidFill>
                <a:srgbClr val="FF0000"/>
              </a:solidFill>
            </a:endParaRPr>
          </a:p>
        </p:txBody>
      </p:sp>
      <p:sp>
        <p:nvSpPr>
          <p:cNvPr id="3" name="Content Placeholder 2"/>
          <p:cNvSpPr>
            <a:spLocks noGrp="1"/>
          </p:cNvSpPr>
          <p:nvPr>
            <p:ph idx="1"/>
          </p:nvPr>
        </p:nvSpPr>
        <p:spPr>
          <a:xfrm>
            <a:off x="0" y="1600200"/>
            <a:ext cx="8991600" cy="5029200"/>
          </a:xfrm>
        </p:spPr>
        <p:txBody>
          <a:bodyPr>
            <a:noAutofit/>
          </a:bodyPr>
          <a:lstStyle/>
          <a:p>
            <a:pPr algn="just">
              <a:buNone/>
            </a:pPr>
            <a:r>
              <a:rPr lang="en-US" b="1" dirty="0" smtClean="0"/>
              <a:t> a) Open Market Value or  </a:t>
            </a:r>
          </a:p>
          <a:p>
            <a:pPr algn="just">
              <a:buNone/>
            </a:pPr>
            <a:r>
              <a:rPr lang="en-US" b="1" dirty="0" smtClean="0"/>
              <a:t> b) 90% of value charged by the agent of goods of like kind &amp; quality to unrelated customer where goods are intended for further supply at the option of supplier </a:t>
            </a:r>
          </a:p>
          <a:p>
            <a:pPr algn="just">
              <a:buNone/>
            </a:pPr>
            <a:r>
              <a:rPr lang="en-US" b="1" dirty="0" smtClean="0"/>
              <a:t>c) In case the value cannot be determined on the basis of above </a:t>
            </a:r>
          </a:p>
          <a:p>
            <a:pPr algn="just">
              <a:buNone/>
            </a:pPr>
            <a:r>
              <a:rPr lang="en-US" b="1" dirty="0" smtClean="0"/>
              <a:t>	then the value as per rule 4 (Cost + 10%) &amp; 5 (Residual value method) in sequential manner.</a:t>
            </a:r>
          </a:p>
          <a:p>
            <a:pPr algn="just">
              <a:buNone/>
            </a:pPr>
            <a:r>
              <a:rPr lang="en-US" b="1" dirty="0" smtClean="0"/>
              <a:t/>
            </a:r>
            <a:br>
              <a:rPr lang="en-US" b="1" dirty="0" smtClean="0"/>
            </a:br>
            <a:r>
              <a:rPr lang="en-US" b="1" dirty="0" smtClean="0"/>
              <a:t/>
            </a:r>
            <a:br>
              <a:rPr lang="en-US" b="1" dirty="0" smtClean="0"/>
            </a:b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r>
              <a:rPr lang="en-US" sz="4000" b="1" dirty="0" smtClean="0">
                <a:solidFill>
                  <a:srgbClr val="FF0000"/>
                </a:solidFill>
              </a:rPr>
              <a:t>-Open Market Value</a:t>
            </a:r>
            <a:br>
              <a:rPr lang="en-US" sz="4000" b="1" dirty="0" smtClean="0">
                <a:solidFill>
                  <a:srgbClr val="FF0000"/>
                </a:solidFill>
              </a:rPr>
            </a:br>
            <a:r>
              <a:rPr lang="en-US" sz="4000" b="1" dirty="0" smtClean="0">
                <a:solidFill>
                  <a:srgbClr val="FF0000"/>
                </a:solidFill>
              </a:rPr>
              <a:t>-like kind &amp; quality</a:t>
            </a:r>
            <a:endParaRPr lang="en-US" sz="4000" b="1" dirty="0">
              <a:solidFill>
                <a:srgbClr val="FF0000"/>
              </a:solidFill>
            </a:endParaRPr>
          </a:p>
        </p:txBody>
      </p:sp>
      <p:sp>
        <p:nvSpPr>
          <p:cNvPr id="3" name="Content Placeholder 2"/>
          <p:cNvSpPr>
            <a:spLocks noGrp="1"/>
          </p:cNvSpPr>
          <p:nvPr>
            <p:ph idx="1"/>
          </p:nvPr>
        </p:nvSpPr>
        <p:spPr>
          <a:xfrm>
            <a:off x="152400" y="1325562"/>
            <a:ext cx="8839200" cy="5211763"/>
          </a:xfrm>
        </p:spPr>
        <p:txBody>
          <a:bodyPr>
            <a:normAutofit fontScale="77500" lnSpcReduction="20000"/>
          </a:bodyPr>
          <a:lstStyle/>
          <a:p>
            <a:pPr algn="just">
              <a:buNone/>
            </a:pPr>
            <a:r>
              <a:rPr lang="en-US" b="1" dirty="0" smtClean="0"/>
              <a:t>(a) “open market value” of a supply of goods or services or both means the full value in money, excluding the integrated tax, central tax, State tax, Union territory tax and the cess payable by a person in a transaction, where the supplier and the recipient of the supply are not related and price is the sole consideration, to obtain such supply at the same time when the supply being valued is made. </a:t>
            </a:r>
          </a:p>
          <a:p>
            <a:pPr algn="just">
              <a:buNone/>
            </a:pPr>
            <a:endParaRPr lang="en-US" b="1" dirty="0" smtClean="0"/>
          </a:p>
          <a:p>
            <a:pPr algn="just">
              <a:buNone/>
            </a:pPr>
            <a:r>
              <a:rPr lang="en-US" b="1" dirty="0" smtClean="0"/>
              <a:t>(b) “supply of goods or services or both of like kind and quality” means any other supply of goods or services or both made under similar circumstances that, in respect of the characteristics, quality, quantity, functional components, materials, and reputation of the goods or services or both first mentioned, is the same as, or closely or substantially resembles, that supply of goods or services or both </a:t>
            </a:r>
          </a:p>
        </p:txBody>
      </p:sp>
      <p:sp>
        <p:nvSpPr>
          <p:cNvPr id="4" name="Slide Number Placeholder 3"/>
          <p:cNvSpPr>
            <a:spLocks noGrp="1"/>
          </p:cNvSpPr>
          <p:nvPr>
            <p:ph type="sldNum" sz="quarter" idx="12"/>
          </p:nvPr>
        </p:nvSpPr>
        <p:spPr>
          <a:xfrm>
            <a:off x="6553200" y="6234112"/>
            <a:ext cx="2133600" cy="365125"/>
          </a:xfrm>
        </p:spPr>
        <p:txBody>
          <a:bodyPr/>
          <a:lstStyle/>
          <a:p>
            <a:pPr algn="just"/>
            <a:fld id="{B6F15528-21DE-4FAA-801E-634DDDAF4B2B}" type="slidenum">
              <a:rPr lang="en-US" b="1" smtClean="0"/>
              <a:pPr algn="just"/>
              <a:t>107</a:t>
            </a:fld>
            <a:endParaRPr lang="en-US" b="1"/>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8438"/>
            <a:ext cx="8229600" cy="868362"/>
          </a:xfrm>
        </p:spPr>
        <p:txBody>
          <a:bodyPr>
            <a:normAutofit fontScale="90000"/>
          </a:bodyPr>
          <a:lstStyle/>
          <a:p>
            <a:r>
              <a:rPr lang="en-US" sz="4000" b="1" dirty="0" smtClean="0">
                <a:solidFill>
                  <a:srgbClr val="FF0000"/>
                </a:solidFill>
              </a:rPr>
              <a:t>Rule 4 : Value of supply of goods or services or both based on cost</a:t>
            </a:r>
            <a:endParaRPr lang="en-US" b="1" dirty="0">
              <a:solidFill>
                <a:srgbClr val="FF0000"/>
              </a:solidFill>
            </a:endParaRPr>
          </a:p>
        </p:txBody>
      </p:sp>
      <p:sp>
        <p:nvSpPr>
          <p:cNvPr id="3" name="Content Placeholder 2"/>
          <p:cNvSpPr>
            <a:spLocks noGrp="1"/>
          </p:cNvSpPr>
          <p:nvPr>
            <p:ph idx="1"/>
          </p:nvPr>
        </p:nvSpPr>
        <p:spPr>
          <a:xfrm>
            <a:off x="0" y="1371600"/>
            <a:ext cx="9144000" cy="5486400"/>
          </a:xfrm>
        </p:spPr>
        <p:txBody>
          <a:bodyPr>
            <a:normAutofit fontScale="92500" lnSpcReduction="20000"/>
          </a:bodyPr>
          <a:lstStyle/>
          <a:p>
            <a:pPr algn="just">
              <a:buNone/>
            </a:pPr>
            <a:r>
              <a:rPr lang="en-US" sz="4000" b="1" dirty="0" smtClean="0"/>
              <a:t>The value shall be   110 % of the cost of</a:t>
            </a:r>
          </a:p>
          <a:p>
            <a:pPr algn="just">
              <a:buNone/>
            </a:pPr>
            <a:r>
              <a:rPr lang="en-US" sz="4000" b="1" dirty="0" smtClean="0"/>
              <a:t> -production or manufacture or </a:t>
            </a:r>
          </a:p>
          <a:p>
            <a:pPr algn="just">
              <a:buNone/>
            </a:pPr>
            <a:r>
              <a:rPr lang="en-US" sz="4000" b="1" dirty="0" smtClean="0"/>
              <a:t>  - acquisition of such goods or</a:t>
            </a:r>
          </a:p>
          <a:p>
            <a:pPr algn="just">
              <a:buNone/>
            </a:pPr>
            <a:r>
              <a:rPr lang="en-US" sz="4000" b="1" dirty="0" smtClean="0"/>
              <a:t>   -provision of such services.</a:t>
            </a:r>
          </a:p>
          <a:p>
            <a:pPr>
              <a:buNone/>
            </a:pPr>
            <a:endParaRPr lang="en-US" sz="900" b="1" dirty="0" smtClean="0"/>
          </a:p>
          <a:p>
            <a:pPr algn="just">
              <a:buNone/>
            </a:pPr>
            <a:r>
              <a:rPr lang="en-US" sz="2000" b="1" dirty="0" smtClean="0"/>
              <a:t>CAS-4 for goods is extended to Trading &amp; Services. Costing as per Cost Accounting Standards issued by ICAI.</a:t>
            </a:r>
          </a:p>
          <a:p>
            <a:pPr algn="just">
              <a:buNone/>
            </a:pPr>
            <a:r>
              <a:rPr lang="en-US" sz="900" b="1" dirty="0" smtClean="0"/>
              <a:t/>
            </a:r>
            <a:br>
              <a:rPr lang="en-US" sz="900" b="1" dirty="0" smtClean="0"/>
            </a:br>
            <a:endParaRPr lang="en-US" sz="2400" b="1" dirty="0" smtClean="0"/>
          </a:p>
          <a:p>
            <a:pPr algn="just">
              <a:buNone/>
            </a:pPr>
            <a:r>
              <a:rPr lang="en-US" sz="3000" b="1" dirty="0" smtClean="0">
                <a:solidFill>
                  <a:srgbClr val="FF0000"/>
                </a:solidFill>
              </a:rPr>
              <a:t> Rule 5 : Residual method</a:t>
            </a:r>
            <a:r>
              <a:rPr lang="en-US" sz="2400" b="1" dirty="0" smtClean="0">
                <a:solidFill>
                  <a:srgbClr val="FF0000"/>
                </a:solidFill>
              </a:rPr>
              <a:t> </a:t>
            </a:r>
          </a:p>
          <a:p>
            <a:pPr algn="just">
              <a:buNone/>
            </a:pPr>
            <a:r>
              <a:rPr lang="en-US" sz="2400" b="1" dirty="0" smtClean="0"/>
              <a:t>using reasonable means consistent with the principles and general provisions of section 15 and these rules .</a:t>
            </a:r>
          </a:p>
          <a:p>
            <a:pPr algn="just">
              <a:buNone/>
            </a:pPr>
            <a:endParaRPr lang="en-US" sz="2400" b="1" dirty="0" smtClean="0"/>
          </a:p>
          <a:p>
            <a:pPr algn="just">
              <a:buNone/>
            </a:pPr>
            <a:r>
              <a:rPr lang="en-US" sz="2400" b="1" dirty="0" smtClean="0"/>
              <a:t>However, Supplier of service may opt for this rule bypassing the  rule 4 (i.e. Cost + 10%).</a:t>
            </a:r>
          </a:p>
          <a:p>
            <a:pPr algn="just">
              <a:buNone/>
            </a:pPr>
            <a:endParaRPr lang="en-US" sz="900" b="1" dirty="0" smtClean="0"/>
          </a:p>
          <a:p>
            <a:pPr algn="just">
              <a:buNone/>
            </a:pPr>
            <a:endParaRPr lang="en-US" sz="900" b="1" dirty="0" smtClean="0"/>
          </a:p>
          <a:p>
            <a:pPr algn="just">
              <a:buNone/>
            </a:pPr>
            <a:endParaRPr lang="en-US" sz="900" b="1" dirty="0" smtClean="0"/>
          </a:p>
          <a:p>
            <a:pPr algn="just">
              <a:buNone/>
            </a:pPr>
            <a:endParaRPr lang="en-US" sz="900" b="1" dirty="0" smtClean="0"/>
          </a:p>
          <a:p>
            <a:pPr algn="just">
              <a:buNone/>
            </a:pPr>
            <a:endParaRPr lang="en-US" sz="900" b="1" dirty="0" smtClean="0"/>
          </a:p>
          <a:p>
            <a:pPr algn="just">
              <a:buNone/>
            </a:pPr>
            <a:endParaRPr lang="en-US" sz="9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normAutofit fontScale="90000"/>
          </a:bodyPr>
          <a:lstStyle/>
          <a:p>
            <a:pPr algn="l"/>
            <a:r>
              <a:rPr lang="en-US" sz="4000" b="1" dirty="0" smtClean="0">
                <a:solidFill>
                  <a:srgbClr val="FF0000"/>
                </a:solidFill>
              </a:rPr>
              <a:t>Rule 6 (1) Determination of value in respect of certain supplies –</a:t>
            </a:r>
            <a:endParaRPr lang="en-US" b="1" dirty="0">
              <a:solidFill>
                <a:srgbClr val="FF0000"/>
              </a:solidFill>
            </a:endParaRPr>
          </a:p>
        </p:txBody>
      </p:sp>
      <p:sp>
        <p:nvSpPr>
          <p:cNvPr id="3" name="Content Placeholder 2"/>
          <p:cNvSpPr>
            <a:spLocks noGrp="1"/>
          </p:cNvSpPr>
          <p:nvPr>
            <p:ph idx="1"/>
          </p:nvPr>
        </p:nvSpPr>
        <p:spPr>
          <a:xfrm>
            <a:off x="152400" y="1295400"/>
            <a:ext cx="8686800" cy="5426075"/>
          </a:xfrm>
        </p:spPr>
        <p:txBody>
          <a:bodyPr>
            <a:normAutofit/>
          </a:bodyPr>
          <a:lstStyle/>
          <a:p>
            <a:pPr marL="0" indent="0" algn="just">
              <a:buNone/>
            </a:pPr>
            <a:r>
              <a:rPr lang="en-US" sz="3600" b="1" dirty="0" smtClean="0"/>
              <a:t>Valuation in the specified supplies should be under this rule over riding the Rules &amp; Act  </a:t>
            </a:r>
          </a:p>
          <a:p>
            <a:pPr marL="514350" indent="-514350">
              <a:buFont typeface="+mj-lt"/>
              <a:buAutoNum type="arabicPeriod"/>
            </a:pPr>
            <a:r>
              <a:rPr lang="en-US" sz="3600" b="1" dirty="0" smtClean="0"/>
              <a:t> money changing</a:t>
            </a:r>
          </a:p>
          <a:p>
            <a:pPr marL="514350" indent="-514350">
              <a:buFont typeface="+mj-lt"/>
              <a:buAutoNum type="arabicPeriod"/>
            </a:pPr>
            <a:r>
              <a:rPr lang="en-US" sz="3600" b="1" dirty="0" smtClean="0"/>
              <a:t>Air  travel agent</a:t>
            </a:r>
          </a:p>
          <a:p>
            <a:pPr marL="514350" indent="-514350">
              <a:buFont typeface="+mj-lt"/>
              <a:buAutoNum type="arabicPeriod"/>
            </a:pPr>
            <a:r>
              <a:rPr lang="en-US" sz="3600" b="1" dirty="0" smtClean="0"/>
              <a:t>Life Insurance.</a:t>
            </a:r>
          </a:p>
          <a:p>
            <a:pPr marL="514350" indent="-514350">
              <a:buFont typeface="+mj-lt"/>
              <a:buAutoNum type="arabicPeriod"/>
            </a:pPr>
            <a:r>
              <a:rPr lang="en-US" sz="3600" b="1" dirty="0" smtClean="0"/>
              <a:t>Trading in second hand goods</a:t>
            </a:r>
          </a:p>
          <a:p>
            <a:pPr marL="514350" indent="-514350">
              <a:buFont typeface="+mj-lt"/>
              <a:buAutoNum type="arabicPeriod"/>
            </a:pPr>
            <a:r>
              <a:rPr lang="en-US" sz="3600" b="1" dirty="0" smtClean="0"/>
              <a:t>Vouchers</a:t>
            </a:r>
          </a:p>
          <a:p>
            <a:pPr marL="514350" indent="-514350">
              <a:buFont typeface="+mj-lt"/>
              <a:buAutoNum type="arabicPeriod"/>
            </a:pPr>
            <a:r>
              <a:rPr lang="en-US" sz="3600" b="1" dirty="0" smtClean="0"/>
              <a:t>Notified services</a:t>
            </a:r>
            <a:endParaRPr 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b="1" smtClean="0"/>
              <a:pPr/>
              <a:t>109</a:t>
            </a:fld>
            <a:endParaRPr lang="en-US" b="1"/>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cap="none"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Taxes not subsumed under GST</a:t>
            </a:r>
            <a:endParaRPr lang="en-US" dirty="0">
              <a:solidFill>
                <a:srgbClr val="FF0000"/>
              </a:solidFill>
            </a:endParaRPr>
          </a:p>
        </p:txBody>
      </p:sp>
      <p:sp>
        <p:nvSpPr>
          <p:cNvPr id="3" name="Content Placeholder 2"/>
          <p:cNvSpPr>
            <a:spLocks noGrp="1"/>
          </p:cNvSpPr>
          <p:nvPr>
            <p:ph idx="1"/>
          </p:nvPr>
        </p:nvSpPr>
        <p:spPr>
          <a:xfrm>
            <a:off x="0" y="1600200"/>
            <a:ext cx="8991600" cy="5257800"/>
          </a:xfrm>
        </p:spPr>
        <p:txBody>
          <a:bodyPr>
            <a:normAutofit/>
          </a:bodyPr>
          <a:lstStyle/>
          <a:p>
            <a:pPr marL="457200" indent="-457200">
              <a:spcAft>
                <a:spcPts val="600"/>
              </a:spcAft>
              <a:buFont typeface="Wingdings" panose="05000000000000000000" pitchFamily="2" charset="2"/>
              <a:buChar char="Ø"/>
            </a:pPr>
            <a:r>
              <a:rPr lang="en-IN" sz="4400" b="1" dirty="0">
                <a:latin typeface="Arial" panose="020B0604020202020204" pitchFamily="34" charset="0"/>
                <a:cs typeface="Arial" panose="020B0604020202020204" pitchFamily="34" charset="0"/>
              </a:rPr>
              <a:t>Basic Custom Duties</a:t>
            </a:r>
          </a:p>
          <a:p>
            <a:pPr marL="457200" indent="-457200">
              <a:spcAft>
                <a:spcPts val="600"/>
              </a:spcAft>
              <a:buFont typeface="Wingdings" panose="05000000000000000000" pitchFamily="2" charset="2"/>
              <a:buChar char="Ø"/>
            </a:pPr>
            <a:r>
              <a:rPr lang="en-IN" sz="4400" b="1" dirty="0">
                <a:latin typeface="Arial" panose="020B0604020202020204" pitchFamily="34" charset="0"/>
                <a:cs typeface="Arial" panose="020B0604020202020204" pitchFamily="34" charset="0"/>
              </a:rPr>
              <a:t>Excise on liquor</a:t>
            </a:r>
          </a:p>
          <a:p>
            <a:pPr marL="457200" indent="-457200">
              <a:spcAft>
                <a:spcPts val="600"/>
              </a:spcAft>
              <a:buFont typeface="Wingdings" panose="05000000000000000000" pitchFamily="2" charset="2"/>
              <a:buChar char="Ø"/>
            </a:pPr>
            <a:r>
              <a:rPr lang="en-IN" sz="4400" b="1" dirty="0">
                <a:latin typeface="Arial" panose="020B0604020202020204" pitchFamily="34" charset="0"/>
                <a:cs typeface="Arial" panose="020B0604020202020204" pitchFamily="34" charset="0"/>
              </a:rPr>
              <a:t>Property Tax</a:t>
            </a:r>
          </a:p>
          <a:p>
            <a:pPr marL="457200" indent="-457200">
              <a:spcAft>
                <a:spcPts val="600"/>
              </a:spcAft>
              <a:buFont typeface="Wingdings" panose="05000000000000000000" pitchFamily="2" charset="2"/>
              <a:buChar char="Ø"/>
            </a:pPr>
            <a:r>
              <a:rPr lang="en-IN" sz="4400" b="1" dirty="0">
                <a:latin typeface="Arial" panose="020B0604020202020204" pitchFamily="34" charset="0"/>
                <a:cs typeface="Arial" panose="020B0604020202020204" pitchFamily="34" charset="0"/>
              </a:rPr>
              <a:t>Stamp Duty</a:t>
            </a:r>
          </a:p>
          <a:p>
            <a:pPr marL="457200" indent="-457200">
              <a:spcAft>
                <a:spcPts val="600"/>
              </a:spcAft>
              <a:buFont typeface="Wingdings" panose="05000000000000000000" pitchFamily="2" charset="2"/>
              <a:buChar char="Ø"/>
            </a:pPr>
            <a:r>
              <a:rPr lang="en-IN" sz="4400" b="1" dirty="0">
                <a:latin typeface="Arial" panose="020B0604020202020204" pitchFamily="34" charset="0"/>
                <a:cs typeface="Arial" panose="020B0604020202020204" pitchFamily="34" charset="0"/>
              </a:rPr>
              <a:t>Tax on </a:t>
            </a:r>
            <a:r>
              <a:rPr lang="en-IN" sz="4400" b="1" dirty="0" smtClean="0">
                <a:latin typeface="Arial" panose="020B0604020202020204" pitchFamily="34" charset="0"/>
                <a:cs typeface="Arial" panose="020B0604020202020204" pitchFamily="34" charset="0"/>
              </a:rPr>
              <a:t>sale / consumption </a:t>
            </a:r>
            <a:r>
              <a:rPr lang="en-IN" sz="4400" b="1" dirty="0">
                <a:latin typeface="Arial" panose="020B0604020202020204" pitchFamily="34" charset="0"/>
                <a:cs typeface="Arial" panose="020B0604020202020204" pitchFamily="34" charset="0"/>
              </a:rPr>
              <a:t>of </a:t>
            </a:r>
            <a:r>
              <a:rPr lang="en-IN" sz="4400" b="1" dirty="0" smtClean="0">
                <a:latin typeface="Arial" panose="020B0604020202020204" pitchFamily="34" charset="0"/>
                <a:cs typeface="Arial" panose="020B0604020202020204" pitchFamily="34" charset="0"/>
              </a:rPr>
              <a:t>electricity</a:t>
            </a:r>
            <a:endParaRPr lang="en-IN" sz="4400" b="1" dirty="0">
              <a:latin typeface="Arial" panose="020B0604020202020204" pitchFamily="34" charset="0"/>
              <a:cs typeface="Arial" panose="020B0604020202020204" pitchFamily="34" charset="0"/>
            </a:endParaRPr>
          </a:p>
          <a:p>
            <a:pPr>
              <a:spcAft>
                <a:spcPts val="600"/>
              </a:spcAft>
            </a:pPr>
            <a:endParaRPr lang="en-US" sz="4800" b="1" dirty="0"/>
          </a:p>
        </p:txBody>
      </p:sp>
    </p:spTree>
    <p:extLst>
      <p:ext uri="{BB962C8B-B14F-4D97-AF65-F5344CB8AC3E}">
        <p14:creationId xmlns:p14="http://schemas.microsoft.com/office/powerpoint/2010/main" xmlns="" val="30403906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1. Money changing ---</a:t>
            </a:r>
            <a:endParaRPr lang="en-US" b="1" dirty="0">
              <a:solidFill>
                <a:srgbClr val="FF0000"/>
              </a:solidFill>
            </a:endParaRPr>
          </a:p>
        </p:txBody>
      </p:sp>
      <p:sp>
        <p:nvSpPr>
          <p:cNvPr id="3" name="Content Placeholder 2"/>
          <p:cNvSpPr>
            <a:spLocks noGrp="1"/>
          </p:cNvSpPr>
          <p:nvPr>
            <p:ph idx="1"/>
          </p:nvPr>
        </p:nvSpPr>
        <p:spPr>
          <a:xfrm>
            <a:off x="228600" y="1295400"/>
            <a:ext cx="8763000" cy="5257800"/>
          </a:xfrm>
        </p:spPr>
        <p:txBody>
          <a:bodyPr>
            <a:normAutofit fontScale="77500" lnSpcReduction="20000"/>
          </a:bodyPr>
          <a:lstStyle/>
          <a:p>
            <a:pPr algn="just"/>
            <a:r>
              <a:rPr lang="en-US" b="1" dirty="0" smtClean="0"/>
              <a:t>For a currency, when exchanged from, or to, Indian Rupees (INR), </a:t>
            </a:r>
          </a:p>
          <a:p>
            <a:pPr algn="just"/>
            <a:r>
              <a:rPr lang="en-US" b="1" dirty="0" smtClean="0"/>
              <a:t> value = (buying rate or the selling rate - minus RBI reference rate) * total units of currency: </a:t>
            </a:r>
          </a:p>
          <a:p>
            <a:pPr algn="just"/>
            <a:endParaRPr lang="en-US" b="1" dirty="0" smtClean="0"/>
          </a:p>
          <a:p>
            <a:pPr algn="just"/>
            <a:r>
              <a:rPr lang="en-US" b="1" dirty="0" smtClean="0"/>
              <a:t> in case  the RBI reference rate  not available, the value shall be 1% of the gross amount of Indian Rupees</a:t>
            </a:r>
          </a:p>
          <a:p>
            <a:pPr algn="just"/>
            <a:endParaRPr lang="en-US" b="1" dirty="0" smtClean="0"/>
          </a:p>
          <a:p>
            <a:pPr algn="just"/>
            <a:r>
              <a:rPr lang="en-US" b="1" dirty="0" smtClean="0"/>
              <a:t>: If  neither of the currencies exchanged is Indian Rupee, the value shall be equal to 1% of the lesser of the two  in Rs</a:t>
            </a:r>
          </a:p>
          <a:p>
            <a:pPr algn="just"/>
            <a:endParaRPr lang="en-US" b="1" dirty="0" smtClean="0"/>
          </a:p>
          <a:p>
            <a:pPr algn="just"/>
            <a:r>
              <a:rPr lang="en-US" b="1" dirty="0" smtClean="0"/>
              <a:t>A person supplying the services may exercise option to ascertain value in terms of clause (b) for a financial year and such option shall not be withdrawn during the remaining part of that financial year. </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--- 1. Money changing </a:t>
            </a:r>
            <a:endParaRPr lang="en-US" b="1" dirty="0">
              <a:solidFill>
                <a:srgbClr val="FF0000"/>
              </a:solidFill>
            </a:endParaRPr>
          </a:p>
        </p:txBody>
      </p:sp>
      <p:sp>
        <p:nvSpPr>
          <p:cNvPr id="3" name="Content Placeholder 2"/>
          <p:cNvSpPr>
            <a:spLocks noGrp="1"/>
          </p:cNvSpPr>
          <p:nvPr>
            <p:ph idx="1"/>
          </p:nvPr>
        </p:nvSpPr>
        <p:spPr>
          <a:xfrm>
            <a:off x="304800" y="1600200"/>
            <a:ext cx="8610600" cy="4953000"/>
          </a:xfrm>
        </p:spPr>
        <p:txBody>
          <a:bodyPr>
            <a:normAutofit fontScale="70000" lnSpcReduction="20000"/>
          </a:bodyPr>
          <a:lstStyle/>
          <a:p>
            <a:pPr algn="just">
              <a:buNone/>
            </a:pPr>
            <a:r>
              <a:rPr lang="en-US" b="1" dirty="0" smtClean="0"/>
              <a:t>(b) At the option of supplier of services, the value in relation to supply of foreign currency, including money changing, shall be deemed to be </a:t>
            </a:r>
          </a:p>
          <a:p>
            <a:pPr algn="just">
              <a:buNone/>
            </a:pPr>
            <a:endParaRPr lang="en-US" b="1" dirty="0" smtClean="0"/>
          </a:p>
          <a:p>
            <a:pPr marL="571500" indent="-571500" algn="just">
              <a:buAutoNum type="romanLcParenBoth"/>
            </a:pPr>
            <a:r>
              <a:rPr lang="en-US" b="1" dirty="0" smtClean="0"/>
              <a:t>one per cent. of the gross amount of currency exchanged for an amount up to one </a:t>
            </a:r>
            <a:r>
              <a:rPr lang="en-US" b="1" dirty="0" err="1" smtClean="0"/>
              <a:t>lakh</a:t>
            </a:r>
            <a:r>
              <a:rPr lang="en-US" b="1" dirty="0" smtClean="0"/>
              <a:t> rupees, subject to a minimum amount of two hundred and fifty rupees; </a:t>
            </a:r>
          </a:p>
          <a:p>
            <a:pPr marL="571500" indent="-571500" algn="just">
              <a:buAutoNum type="romanLcParenBoth"/>
            </a:pPr>
            <a:endParaRPr lang="en-US" b="1" dirty="0" smtClean="0"/>
          </a:p>
          <a:p>
            <a:pPr algn="just">
              <a:buNone/>
            </a:pPr>
            <a:r>
              <a:rPr lang="en-US" b="1" dirty="0" smtClean="0"/>
              <a:t>(ii) one thousand rupees and half of a per cent. of the gross amount of currency exchanged for an amount exceeding one </a:t>
            </a:r>
            <a:r>
              <a:rPr lang="en-US" b="1" dirty="0" err="1" smtClean="0"/>
              <a:t>lakh</a:t>
            </a:r>
            <a:r>
              <a:rPr lang="en-US" b="1" dirty="0" smtClean="0"/>
              <a:t> rupees and up to ten </a:t>
            </a:r>
            <a:r>
              <a:rPr lang="en-US" b="1" dirty="0" err="1" smtClean="0"/>
              <a:t>lakh</a:t>
            </a:r>
            <a:r>
              <a:rPr lang="en-US" b="1" dirty="0" smtClean="0"/>
              <a:t> rupees; and </a:t>
            </a:r>
          </a:p>
          <a:p>
            <a:pPr algn="just">
              <a:buNone/>
            </a:pPr>
            <a:endParaRPr lang="en-US" b="1" dirty="0" smtClean="0"/>
          </a:p>
          <a:p>
            <a:pPr algn="just">
              <a:buNone/>
            </a:pPr>
            <a:r>
              <a:rPr lang="en-US" b="1" dirty="0" smtClean="0"/>
              <a:t>(iii) five thousand rupees and one tenth of a per cent. of the gross amount of currency exchanged for an amount exceeding ten </a:t>
            </a:r>
            <a:r>
              <a:rPr lang="en-US" b="1" dirty="0" err="1" smtClean="0"/>
              <a:t>lakh</a:t>
            </a:r>
            <a:r>
              <a:rPr lang="en-US" b="1" dirty="0" smtClean="0"/>
              <a:t> rupees, subject to maximum amount of sixty thousand rupees</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2. Air  travel agent</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r>
              <a:rPr lang="en-US" b="1" dirty="0" smtClean="0"/>
              <a:t>shall be deemed to be an amount calculated at the rate of five percent. of the basic fare in the case of domestic bookings, and at the rate of ten per cent. of the basic fare in the case of international bookings of passage for travel by air. </a:t>
            </a:r>
          </a:p>
          <a:p>
            <a:pPr algn="just"/>
            <a:endParaRPr lang="en-US" b="1" dirty="0" smtClean="0"/>
          </a:p>
          <a:p>
            <a:pPr algn="just"/>
            <a:r>
              <a:rPr lang="en-US" b="1" dirty="0" smtClean="0"/>
              <a:t>Explanation - For the purposes of this sub-rule, the expression “basic fare” means that part of the air fare on which commission is normally paid to the air travel agent by the airline.</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FF0000"/>
                </a:solidFill>
              </a:rPr>
              <a:t>3.	Life Insurance</a:t>
            </a:r>
            <a:endParaRPr lang="en-US" sz="5400" b="1" dirty="0">
              <a:solidFill>
                <a:srgbClr val="FF0000"/>
              </a:solidFill>
            </a:endParaRPr>
          </a:p>
        </p:txBody>
      </p:sp>
      <p:sp>
        <p:nvSpPr>
          <p:cNvPr id="3" name="Content Placeholder 2"/>
          <p:cNvSpPr>
            <a:spLocks noGrp="1"/>
          </p:cNvSpPr>
          <p:nvPr>
            <p:ph idx="1"/>
          </p:nvPr>
        </p:nvSpPr>
        <p:spPr>
          <a:xfrm>
            <a:off x="457200" y="1371600"/>
            <a:ext cx="8229600" cy="5349875"/>
          </a:xfrm>
        </p:spPr>
        <p:txBody>
          <a:bodyPr>
            <a:noAutofit/>
          </a:bodyPr>
          <a:lstStyle/>
          <a:p>
            <a:pPr marL="0" indent="0" algn="just">
              <a:buNone/>
            </a:pPr>
            <a:r>
              <a:rPr lang="en-US" sz="2400" b="1" dirty="0" smtClean="0"/>
              <a:t>(a) the gross premium charged from a policy holder reduced by the amount allocated for investment, or savings on behalf of the policy holder, if such amount is intimated to the policy holder at the time of supply of service; </a:t>
            </a:r>
          </a:p>
          <a:p>
            <a:pPr marL="0" indent="0" algn="just">
              <a:buNone/>
            </a:pPr>
            <a:r>
              <a:rPr lang="en-US" sz="2400" b="1" dirty="0" smtClean="0"/>
              <a:t>(b) in case of single premium annuity policies other than (a), ten per cent. of single premium charged from the policy holder; or</a:t>
            </a:r>
          </a:p>
          <a:p>
            <a:pPr marL="0" indent="0" algn="just">
              <a:buNone/>
            </a:pPr>
            <a:r>
              <a:rPr lang="en-US" sz="2400" b="1" dirty="0" smtClean="0"/>
              <a:t> (c) in all other cases, twenty five per cent. of the premium charged from the policy holder in the first year and twelve and a half per cent. of the premium charged from policy holder in subsequent years: Provided that nothing contained in this sub-rule shall apply where the entire premium paid by the policy holder is only towards the risk cover in life insurance. </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4. Trading in second hand goods</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57200" y="1371600"/>
            <a:ext cx="8229600" cy="5257800"/>
          </a:xfrm>
        </p:spPr>
        <p:txBody>
          <a:bodyPr>
            <a:normAutofit/>
          </a:bodyPr>
          <a:lstStyle/>
          <a:p>
            <a:pPr marL="0" indent="0" algn="just">
              <a:buNone/>
            </a:pPr>
            <a:r>
              <a:rPr lang="en-US" b="1" dirty="0" smtClean="0"/>
              <a:t>Value of supply shall be :</a:t>
            </a:r>
          </a:p>
          <a:p>
            <a:pPr algn="just"/>
            <a:endParaRPr lang="en-US" b="1" dirty="0" smtClean="0"/>
          </a:p>
          <a:p>
            <a:pPr algn="just">
              <a:buFont typeface="Wingdings" panose="05000000000000000000" pitchFamily="2" charset="2"/>
              <a:buChar char="Ø"/>
            </a:pPr>
            <a:r>
              <a:rPr lang="en-US" b="1" dirty="0" smtClean="0"/>
              <a:t> SP  minus  CP</a:t>
            </a:r>
          </a:p>
          <a:p>
            <a:pPr algn="just">
              <a:buFont typeface="Wingdings" panose="05000000000000000000" pitchFamily="2" charset="2"/>
              <a:buChar char="Ø"/>
            </a:pPr>
            <a:endParaRPr lang="en-US" b="1" dirty="0" smtClean="0"/>
          </a:p>
          <a:p>
            <a:pPr algn="just">
              <a:buFont typeface="Wingdings" panose="05000000000000000000" pitchFamily="2" charset="2"/>
              <a:buChar char="Ø"/>
            </a:pPr>
            <a:r>
              <a:rPr lang="en-US" b="1" dirty="0" smtClean="0"/>
              <a:t> and where the value of such supply is negative it shall be ignored. </a:t>
            </a:r>
          </a:p>
          <a:p>
            <a:pPr algn="just">
              <a:buFont typeface="Wingdings" panose="05000000000000000000" pitchFamily="2" charset="2"/>
              <a:buChar char="Ø"/>
            </a:pPr>
            <a:endParaRPr lang="en-US" b="1" dirty="0" smtClean="0"/>
          </a:p>
          <a:p>
            <a:pPr algn="just">
              <a:buFont typeface="Wingdings" panose="05000000000000000000" pitchFamily="2" charset="2"/>
              <a:buChar char="Ø"/>
            </a:pPr>
            <a:r>
              <a:rPr lang="en-US" b="1" dirty="0" smtClean="0"/>
              <a:t> Condition :No ITC</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114</a:t>
            </a:fld>
            <a:endParaRPr lang="en-US"/>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FF0000"/>
                </a:solidFill>
              </a:rPr>
              <a:t> </a:t>
            </a:r>
            <a:br>
              <a:rPr lang="en-US" sz="4800" b="1" dirty="0" smtClean="0">
                <a:solidFill>
                  <a:srgbClr val="FF0000"/>
                </a:solidFill>
              </a:rPr>
            </a:br>
            <a:r>
              <a:rPr lang="en-US" sz="4800" b="1" dirty="0" smtClean="0">
                <a:solidFill>
                  <a:srgbClr val="FF0000"/>
                </a:solidFill>
              </a:rPr>
              <a:t>5.	Redeemable Vouchers</a:t>
            </a:r>
            <a:br>
              <a:rPr lang="en-US" sz="4800" b="1" dirty="0" smtClean="0">
                <a:solidFill>
                  <a:srgbClr val="FF0000"/>
                </a:solidFill>
              </a:rPr>
            </a:br>
            <a:endParaRPr lang="en-US" sz="4800" b="1" dirty="0">
              <a:solidFill>
                <a:srgbClr val="FF0000"/>
              </a:solidFill>
            </a:endParaRPr>
          </a:p>
        </p:txBody>
      </p:sp>
      <p:sp>
        <p:nvSpPr>
          <p:cNvPr id="3" name="Content Placeholder 2"/>
          <p:cNvSpPr>
            <a:spLocks noGrp="1"/>
          </p:cNvSpPr>
          <p:nvPr>
            <p:ph idx="1"/>
          </p:nvPr>
        </p:nvSpPr>
        <p:spPr>
          <a:xfrm>
            <a:off x="304800" y="1417637"/>
            <a:ext cx="8686800" cy="5121275"/>
          </a:xfrm>
        </p:spPr>
        <p:txBody>
          <a:bodyPr/>
          <a:lstStyle/>
          <a:p>
            <a:pPr algn="just"/>
            <a:r>
              <a:rPr lang="en-US" b="1" dirty="0" smtClean="0"/>
              <a:t>The value of a token, or a voucher, or a coupon, or a stamp (other than postage stamp) </a:t>
            </a:r>
          </a:p>
          <a:p>
            <a:pPr algn="just"/>
            <a:endParaRPr lang="en-US" b="1" dirty="0" smtClean="0"/>
          </a:p>
          <a:p>
            <a:pPr algn="just"/>
            <a:r>
              <a:rPr lang="en-US" b="1" dirty="0" smtClean="0"/>
              <a:t>which is redeemable against a supply of goods or services or both </a:t>
            </a:r>
          </a:p>
          <a:p>
            <a:pPr algn="just"/>
            <a:endParaRPr lang="en-US" b="1" dirty="0" smtClean="0"/>
          </a:p>
          <a:p>
            <a:pPr algn="just"/>
            <a:r>
              <a:rPr lang="en-US" b="1" dirty="0" smtClean="0"/>
              <a:t>shall be equal to the money value of the goods or services or both redeemable against such token, voucher, coupon, or stamp.</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868362"/>
          </a:xfrm>
        </p:spPr>
        <p:txBody>
          <a:bodyPr>
            <a:noAutofit/>
          </a:bodyPr>
          <a:lstStyle/>
          <a:p>
            <a:pPr algn="l"/>
            <a:r>
              <a:rPr lang="en-US" sz="4000" b="1" dirty="0" smtClean="0">
                <a:solidFill>
                  <a:srgbClr val="FF0000"/>
                </a:solidFill>
              </a:rPr>
              <a:t>Deeming value of Notified services </a:t>
            </a:r>
            <a:endParaRPr lang="en-US" sz="4000" b="1" dirty="0">
              <a:solidFill>
                <a:srgbClr val="FF0000"/>
              </a:solidFill>
            </a:endParaRPr>
          </a:p>
        </p:txBody>
      </p:sp>
      <p:sp>
        <p:nvSpPr>
          <p:cNvPr id="3" name="Content Placeholder 2"/>
          <p:cNvSpPr>
            <a:spLocks noGrp="1"/>
          </p:cNvSpPr>
          <p:nvPr>
            <p:ph idx="1"/>
          </p:nvPr>
        </p:nvSpPr>
        <p:spPr>
          <a:xfrm>
            <a:off x="0" y="1447800"/>
            <a:ext cx="8686800" cy="5257800"/>
          </a:xfrm>
        </p:spPr>
        <p:txBody>
          <a:bodyPr>
            <a:normAutofit fontScale="92500" lnSpcReduction="20000"/>
          </a:bodyPr>
          <a:lstStyle/>
          <a:p>
            <a:pPr marL="0" algn="just">
              <a:lnSpc>
                <a:spcPct val="150000"/>
              </a:lnSpc>
              <a:buFont typeface="Wingdings" pitchFamily="2" charset="2"/>
              <a:buChar char="Ø"/>
            </a:pPr>
            <a:r>
              <a:rPr lang="en-US" sz="4000" b="1" dirty="0" smtClean="0"/>
              <a:t>The value of notified  taxable services</a:t>
            </a:r>
          </a:p>
          <a:p>
            <a:pPr marL="0" algn="just">
              <a:lnSpc>
                <a:spcPct val="150000"/>
              </a:lnSpc>
              <a:buFont typeface="Wingdings" pitchFamily="2" charset="2"/>
              <a:buChar char="Ø"/>
            </a:pPr>
            <a:r>
              <a:rPr lang="en-US" sz="4000" b="1" dirty="0" smtClean="0"/>
              <a:t>Supplied between distinct persons </a:t>
            </a:r>
          </a:p>
          <a:p>
            <a:pPr marL="0" algn="just">
              <a:lnSpc>
                <a:spcPct val="150000"/>
              </a:lnSpc>
              <a:buFont typeface="Wingdings" pitchFamily="2" charset="2"/>
              <a:buChar char="Ø"/>
            </a:pPr>
            <a:r>
              <a:rPr lang="en-US" sz="4000" b="1" dirty="0" smtClean="0"/>
              <a:t>without consideration</a:t>
            </a:r>
          </a:p>
          <a:p>
            <a:pPr marL="0" algn="just">
              <a:lnSpc>
                <a:spcPct val="150000"/>
              </a:lnSpc>
              <a:buFont typeface="Wingdings" pitchFamily="2" charset="2"/>
              <a:buChar char="Ø"/>
            </a:pPr>
            <a:r>
              <a:rPr lang="en-US" sz="4000" b="1" dirty="0" smtClean="0"/>
              <a:t> other than those where ITC is not available (negative list), </a:t>
            </a:r>
          </a:p>
          <a:p>
            <a:pPr marL="0" algn="just">
              <a:lnSpc>
                <a:spcPct val="150000"/>
              </a:lnSpc>
              <a:buFont typeface="Wingdings" pitchFamily="2" charset="2"/>
              <a:buChar char="Ø"/>
            </a:pPr>
            <a:r>
              <a:rPr lang="en-US" sz="4800" b="1" dirty="0" smtClean="0">
                <a:solidFill>
                  <a:srgbClr val="C00000"/>
                </a:solidFill>
              </a:rPr>
              <a:t>shall be deemed to be NIL</a:t>
            </a:r>
            <a:endParaRPr lang="en-US" sz="4800"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 Rule 7 : Pure agent </a:t>
            </a:r>
            <a:endParaRPr lang="en-US" b="1" dirty="0">
              <a:solidFill>
                <a:srgbClr val="FF0000"/>
              </a:solidFill>
            </a:endParaRPr>
          </a:p>
        </p:txBody>
      </p:sp>
      <p:sp>
        <p:nvSpPr>
          <p:cNvPr id="3" name="Content Placeholder 2"/>
          <p:cNvSpPr>
            <a:spLocks noGrp="1"/>
          </p:cNvSpPr>
          <p:nvPr>
            <p:ph idx="1"/>
          </p:nvPr>
        </p:nvSpPr>
        <p:spPr>
          <a:xfrm>
            <a:off x="228600" y="1371600"/>
            <a:ext cx="8686800" cy="5257800"/>
          </a:xfrm>
        </p:spPr>
        <p:txBody>
          <a:bodyPr>
            <a:noAutofit/>
          </a:bodyPr>
          <a:lstStyle/>
          <a:p>
            <a:pPr algn="just">
              <a:buNone/>
            </a:pPr>
            <a:r>
              <a:rPr lang="en-US" sz="2800" b="1" dirty="0" smtClean="0"/>
              <a:t> Concept of Pure agent in Service Tax is carried forward in GST. </a:t>
            </a:r>
          </a:p>
          <a:p>
            <a:pPr algn="just">
              <a:buNone/>
            </a:pPr>
            <a:endParaRPr lang="en-US" sz="2800" b="1" dirty="0" smtClean="0"/>
          </a:p>
          <a:p>
            <a:pPr algn="just">
              <a:buNone/>
            </a:pPr>
            <a:r>
              <a:rPr lang="en-US" sz="2800" b="1" dirty="0" smtClean="0"/>
              <a:t>Expenditure incurred as Pure Agent shall be excluded from value of Supply.</a:t>
            </a:r>
          </a:p>
          <a:p>
            <a:pPr algn="just">
              <a:buNone/>
            </a:pPr>
            <a:endParaRPr lang="en-US" sz="2000" b="1" dirty="0" smtClean="0"/>
          </a:p>
          <a:p>
            <a:pPr algn="just">
              <a:buNone/>
            </a:pPr>
            <a:r>
              <a:rPr lang="en-US" sz="2000" b="1" dirty="0" smtClean="0"/>
              <a:t>Explanation . - For the purposes of this rule, “pure agent” means a person who - (a) enters into a contractual agreement with the recipient of supply to act as his pure agent to incur expenditure or costs in the course of supply of goods or services or both; </a:t>
            </a:r>
          </a:p>
          <a:p>
            <a:pPr algn="just">
              <a:buNone/>
            </a:pPr>
            <a:r>
              <a:rPr lang="en-US" sz="2000" b="1" dirty="0" smtClean="0"/>
              <a:t>(b) neither intends to hold nor holds any title to the goods or services or both so procured or provided as pure agent of the recipient of supply; </a:t>
            </a:r>
          </a:p>
          <a:p>
            <a:pPr algn="just">
              <a:buNone/>
            </a:pPr>
            <a:r>
              <a:rPr lang="en-US" sz="2000" b="1" dirty="0" smtClean="0"/>
              <a:t>(c) does not use for his own interest such goods or services so procured; and </a:t>
            </a:r>
          </a:p>
          <a:p>
            <a:pPr algn="just">
              <a:buNone/>
            </a:pPr>
            <a:r>
              <a:rPr lang="en-US" sz="2000" b="1" dirty="0" smtClean="0"/>
              <a:t>(d) receives only the actual amount incurred to procure such goods or services. </a:t>
            </a:r>
          </a:p>
          <a:p>
            <a:pPr algn="just">
              <a:buNone/>
            </a:pPr>
            <a:r>
              <a:rPr lang="en-US" sz="2000" b="1" dirty="0" smtClean="0"/>
              <a:t/>
            </a:r>
            <a:br>
              <a:rPr lang="en-US" sz="2000" b="1" dirty="0" smtClean="0"/>
            </a:br>
            <a:r>
              <a:rPr lang="en-US" sz="2000" b="1" dirty="0" smtClean="0"/>
              <a:t/>
            </a:r>
            <a:br>
              <a:rPr lang="en-US" sz="2000" b="1" dirty="0" smtClean="0"/>
            </a:br>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------Pure agent </a:t>
            </a:r>
            <a:endParaRPr lang="en-US" b="1" dirty="0">
              <a:solidFill>
                <a:srgbClr val="FF0000"/>
              </a:solidFill>
            </a:endParaRPr>
          </a:p>
        </p:txBody>
      </p:sp>
      <p:sp>
        <p:nvSpPr>
          <p:cNvPr id="3" name="Content Placeholder 2"/>
          <p:cNvSpPr>
            <a:spLocks noGrp="1"/>
          </p:cNvSpPr>
          <p:nvPr>
            <p:ph idx="1"/>
          </p:nvPr>
        </p:nvSpPr>
        <p:spPr>
          <a:xfrm>
            <a:off x="0" y="1371600"/>
            <a:ext cx="9144000" cy="5257800"/>
          </a:xfrm>
        </p:spPr>
        <p:txBody>
          <a:bodyPr>
            <a:normAutofit fontScale="85000" lnSpcReduction="10000"/>
          </a:bodyPr>
          <a:lstStyle/>
          <a:p>
            <a:pPr>
              <a:buNone/>
            </a:pPr>
            <a:r>
              <a:rPr lang="en-US" sz="2400" b="1" dirty="0" smtClean="0"/>
              <a:t>(</a:t>
            </a:r>
            <a:r>
              <a:rPr lang="en-US" sz="2400" b="1" dirty="0" err="1" smtClean="0"/>
              <a:t>i</a:t>
            </a:r>
            <a:r>
              <a:rPr lang="en-US" sz="2400" b="1" dirty="0" smtClean="0"/>
              <a:t>) the supplier acts as a pure agent of the recipient of the supply, when he makes payment to the third party for the services procured as the contract for supply made by third party is between third party and the recipient of supply; </a:t>
            </a:r>
          </a:p>
          <a:p>
            <a:pPr>
              <a:buNone/>
            </a:pPr>
            <a:r>
              <a:rPr lang="en-US" sz="2400" b="1" dirty="0" smtClean="0"/>
              <a:t>(ii) the recipient of supply uses the services so procured by the supplier service provider in his capacity as pure agent of the recipient of supply;</a:t>
            </a:r>
          </a:p>
          <a:p>
            <a:pPr>
              <a:buNone/>
            </a:pPr>
            <a:r>
              <a:rPr lang="en-US" sz="2400" b="1" dirty="0" smtClean="0"/>
              <a:t> (iii) the recipient of supply is liable to make payment to the third party;</a:t>
            </a:r>
          </a:p>
          <a:p>
            <a:pPr>
              <a:buNone/>
            </a:pPr>
            <a:r>
              <a:rPr lang="en-US" sz="2400" b="1" dirty="0" smtClean="0"/>
              <a:t> (iv) the recipient of supply </a:t>
            </a:r>
            <a:r>
              <a:rPr lang="en-US" sz="2400" b="1" dirty="0" err="1" smtClean="0"/>
              <a:t>authorises</a:t>
            </a:r>
            <a:r>
              <a:rPr lang="en-US" sz="2400" b="1" dirty="0" smtClean="0"/>
              <a:t> the supplier to make payment on his behalf;</a:t>
            </a:r>
          </a:p>
          <a:p>
            <a:pPr>
              <a:buNone/>
            </a:pPr>
            <a:r>
              <a:rPr lang="en-US" sz="2400" b="1" dirty="0" smtClean="0"/>
              <a:t> (v) the recipient of supply knows that the services for which payment has been made by the supplier shall be provided by the third party; </a:t>
            </a:r>
          </a:p>
          <a:p>
            <a:pPr>
              <a:buNone/>
            </a:pPr>
            <a:r>
              <a:rPr lang="en-US" sz="2400" b="1" dirty="0" smtClean="0"/>
              <a:t>(vi) the payment made by the supplier on behalf of the recipient of supply has been separately indicated in the invoice issued by the supplier to the recipient of service;</a:t>
            </a:r>
          </a:p>
          <a:p>
            <a:pPr>
              <a:buNone/>
            </a:pPr>
            <a:r>
              <a:rPr lang="en-US" sz="2400" b="1" dirty="0" smtClean="0"/>
              <a:t> (vii) the supplier recovers from the recipient of supply only such amount as has been paid by him to the third party; and </a:t>
            </a:r>
          </a:p>
          <a:p>
            <a:pPr>
              <a:buNone/>
            </a:pPr>
            <a:r>
              <a:rPr lang="en-US" sz="2400" b="1" dirty="0" smtClean="0"/>
              <a:t>(viii) the services procured by the supplier from the third party as a pure agent of the recipient of supply are in addition to the supply he provides on his own account. </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118</a:t>
            </a:fld>
            <a:endParaRPr lang="en-US"/>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868362"/>
          </a:xfrm>
        </p:spPr>
        <p:txBody>
          <a:bodyPr>
            <a:normAutofit fontScale="90000"/>
          </a:bodyPr>
          <a:lstStyle/>
          <a:p>
            <a:r>
              <a:rPr lang="en-US" sz="3600" b="1" dirty="0" smtClean="0">
                <a:solidFill>
                  <a:srgbClr val="FF0000"/>
                </a:solidFill>
              </a:rPr>
              <a:t>Rule 8: Rate of exchange of currency, other than Indian rupees, for determination of value</a:t>
            </a:r>
            <a:endParaRPr lang="en-US" b="1" dirty="0">
              <a:solidFill>
                <a:srgbClr val="FF0000"/>
              </a:solidFill>
            </a:endParaRPr>
          </a:p>
        </p:txBody>
      </p:sp>
      <p:sp>
        <p:nvSpPr>
          <p:cNvPr id="3" name="Content Placeholder 2"/>
          <p:cNvSpPr>
            <a:spLocks noGrp="1"/>
          </p:cNvSpPr>
          <p:nvPr>
            <p:ph idx="1"/>
          </p:nvPr>
        </p:nvSpPr>
        <p:spPr>
          <a:xfrm>
            <a:off x="0" y="1447800"/>
            <a:ext cx="9144000" cy="5410200"/>
          </a:xfrm>
        </p:spPr>
        <p:txBody>
          <a:bodyPr>
            <a:normAutofit fontScale="85000" lnSpcReduction="20000"/>
          </a:bodyPr>
          <a:lstStyle/>
          <a:p>
            <a:pPr>
              <a:lnSpc>
                <a:spcPct val="150000"/>
              </a:lnSpc>
            </a:pPr>
            <a:r>
              <a:rPr lang="en-US" b="1" dirty="0" smtClean="0"/>
              <a:t>It shall be the reference rate for that currency </a:t>
            </a:r>
          </a:p>
          <a:p>
            <a:pPr>
              <a:lnSpc>
                <a:spcPct val="150000"/>
              </a:lnSpc>
            </a:pPr>
            <a:endParaRPr lang="en-US" b="1" dirty="0" smtClean="0"/>
          </a:p>
          <a:p>
            <a:pPr>
              <a:lnSpc>
                <a:spcPct val="150000"/>
              </a:lnSpc>
            </a:pPr>
            <a:r>
              <a:rPr lang="en-US" b="1" dirty="0" smtClean="0"/>
              <a:t>as determined by the RBI </a:t>
            </a:r>
          </a:p>
          <a:p>
            <a:pPr>
              <a:lnSpc>
                <a:spcPct val="150000"/>
              </a:lnSpc>
            </a:pPr>
            <a:endParaRPr lang="en-US" b="1" dirty="0" smtClean="0"/>
          </a:p>
          <a:p>
            <a:pPr>
              <a:lnSpc>
                <a:spcPct val="150000"/>
              </a:lnSpc>
            </a:pPr>
            <a:r>
              <a:rPr lang="en-US" b="1" dirty="0" smtClean="0"/>
              <a:t>on the date when point of taxation arises</a:t>
            </a:r>
          </a:p>
          <a:p>
            <a:pPr>
              <a:lnSpc>
                <a:spcPct val="150000"/>
              </a:lnSpc>
              <a:buNone/>
            </a:pPr>
            <a:r>
              <a:rPr lang="en-US" b="1" dirty="0" smtClean="0"/>
              <a:t> </a:t>
            </a:r>
          </a:p>
          <a:p>
            <a:pPr>
              <a:lnSpc>
                <a:spcPct val="150000"/>
              </a:lnSpc>
            </a:pPr>
            <a:r>
              <a:rPr lang="en-US" b="1" dirty="0" smtClean="0"/>
              <a:t>in respect of such supply in terms of section 12 or, as the case may be, section 13 of the Act</a:t>
            </a:r>
            <a:br>
              <a:rPr lang="en-US" b="1" dirty="0" smtClean="0"/>
            </a:b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119</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0" y="1371600"/>
            <a:ext cx="8991600" cy="5486400"/>
          </a:xfrm>
        </p:spPr>
        <p:txBody>
          <a:bodyPr>
            <a:normAutofit fontScale="70000" lnSpcReduction="20000"/>
          </a:bodyPr>
          <a:lstStyle/>
          <a:p>
            <a:r>
              <a:rPr lang="en-US" sz="4100" b="1" dirty="0" smtClean="0"/>
              <a:t>The Constitution (Sixth Amendment) Act, 1956</a:t>
            </a:r>
            <a:endParaRPr lang="en-US" sz="4100" b="1" dirty="0" smtClean="0">
              <a:solidFill>
                <a:srgbClr val="FF0000"/>
              </a:solidFill>
              <a:effectLst>
                <a:outerShdw blurRad="38100" dist="38100" dir="2700000" algn="tl">
                  <a:srgbClr val="000000">
                    <a:alpha val="43137"/>
                  </a:srgbClr>
                </a:outerShdw>
              </a:effectLst>
              <a:latin typeface="Garamond" panose="02020404030301010803" pitchFamily="18" charset="0"/>
            </a:endParaRPr>
          </a:p>
          <a:p>
            <a:endParaRPr lang="en-US" sz="2800" b="1" dirty="0" smtClean="0">
              <a:solidFill>
                <a:srgbClr val="FF0000"/>
              </a:solidFill>
              <a:effectLst>
                <a:outerShdw blurRad="38100" dist="38100" dir="2700000" algn="tl">
                  <a:srgbClr val="000000">
                    <a:alpha val="43137"/>
                  </a:srgbClr>
                </a:outerShdw>
              </a:effectLst>
              <a:latin typeface="Baskerville Old Face" pitchFamily="18" charset="0"/>
            </a:endParaRPr>
          </a:p>
          <a:p>
            <a:r>
              <a:rPr lang="en-US" sz="4600" b="1" dirty="0" smtClean="0">
                <a:solidFill>
                  <a:srgbClr val="FF0000"/>
                </a:solidFill>
                <a:effectLst>
                  <a:outerShdw blurRad="38100" dist="38100" dir="2700000" algn="tl">
                    <a:srgbClr val="000000">
                      <a:alpha val="43137"/>
                    </a:srgbClr>
                  </a:outerShdw>
                </a:effectLst>
                <a:latin typeface="Baskerville Old Face" pitchFamily="18" charset="0"/>
              </a:rPr>
              <a:t>Central Sales Tax Act 1956 :</a:t>
            </a:r>
          </a:p>
          <a:p>
            <a:endParaRPr lang="en-US" sz="2800" b="1" dirty="0" smtClean="0">
              <a:solidFill>
                <a:srgbClr val="FF0000"/>
              </a:solidFill>
              <a:effectLst>
                <a:outerShdw blurRad="38100" dist="38100" dir="2700000" algn="tl">
                  <a:srgbClr val="000000">
                    <a:alpha val="43137"/>
                  </a:srgbClr>
                </a:outerShdw>
              </a:effectLst>
            </a:endParaRPr>
          </a:p>
          <a:p>
            <a:pPr algn="just">
              <a:buFont typeface="Wingdings" pitchFamily="2" charset="2"/>
              <a:buChar char="Ø"/>
            </a:pPr>
            <a:r>
              <a:rPr lang="en-US" sz="2800" b="1" dirty="0" smtClean="0">
                <a:effectLst>
                  <a:outerShdw blurRad="38100" dist="38100" dir="2700000" algn="tl">
                    <a:srgbClr val="000000">
                      <a:alpha val="43137"/>
                    </a:srgbClr>
                  </a:outerShdw>
                </a:effectLst>
                <a:latin typeface="Arial" pitchFamily="34" charset="0"/>
                <a:cs typeface="Arial" pitchFamily="34" charset="0"/>
              </a:rPr>
              <a:t>CST is levied by the Centre but Collected by the originating state government.</a:t>
            </a:r>
          </a:p>
          <a:p>
            <a:pPr algn="just">
              <a:buFont typeface="Wingdings" pitchFamily="2" charset="2"/>
              <a:buChar char="Ø"/>
            </a:pPr>
            <a:endParaRPr lang="en-US" sz="2800" b="1" dirty="0" smtClean="0">
              <a:effectLst>
                <a:outerShdw blurRad="38100" dist="38100" dir="2700000" algn="tl">
                  <a:srgbClr val="000000">
                    <a:alpha val="43137"/>
                  </a:srgbClr>
                </a:outerShdw>
              </a:effectLst>
              <a:latin typeface="Arial" pitchFamily="34" charset="0"/>
              <a:cs typeface="Arial" pitchFamily="34" charset="0"/>
            </a:endParaRPr>
          </a:p>
          <a:p>
            <a:pPr marL="475488" indent="-457200" algn="just">
              <a:lnSpc>
                <a:spcPct val="114000"/>
              </a:lnSpc>
              <a:spcBef>
                <a:spcPts val="600"/>
              </a:spcBef>
              <a:spcAft>
                <a:spcPts val="600"/>
              </a:spcAft>
              <a:buFont typeface="Wingdings" pitchFamily="2" charset="2"/>
              <a:buChar char="Ø"/>
              <a:defRPr/>
            </a:pPr>
            <a:r>
              <a:rPr lang="en-US" sz="2800" b="1" dirty="0" smtClean="0">
                <a:effectLst>
                  <a:outerShdw blurRad="38100" dist="38100" dir="2700000" algn="tl">
                    <a:srgbClr val="000000">
                      <a:alpha val="43137"/>
                    </a:srgbClr>
                  </a:outerShdw>
                </a:effectLst>
                <a:latin typeface="Arial" pitchFamily="34" charset="0"/>
                <a:cs typeface="Arial" pitchFamily="34" charset="0"/>
              </a:rPr>
              <a:t>ITC of CST not allowed .</a:t>
            </a:r>
          </a:p>
          <a:p>
            <a:pPr marL="475488" indent="-457200" algn="just">
              <a:lnSpc>
                <a:spcPct val="114000"/>
              </a:lnSpc>
              <a:spcBef>
                <a:spcPts val="600"/>
              </a:spcBef>
              <a:spcAft>
                <a:spcPts val="600"/>
              </a:spcAft>
              <a:buFont typeface="Wingdings" pitchFamily="2" charset="2"/>
              <a:buChar char="Ø"/>
              <a:defRPr/>
            </a:pPr>
            <a:endParaRPr lang="en-US" sz="2800" b="1" dirty="0" smtClean="0">
              <a:effectLst>
                <a:outerShdw blurRad="38100" dist="38100" dir="2700000" algn="tl">
                  <a:srgbClr val="000000">
                    <a:alpha val="43137"/>
                  </a:srgbClr>
                </a:outerShdw>
              </a:effectLst>
              <a:latin typeface="Arial" pitchFamily="34" charset="0"/>
              <a:cs typeface="Arial" pitchFamily="34" charset="0"/>
            </a:endParaRPr>
          </a:p>
          <a:p>
            <a:pPr marL="475488" indent="-457200" algn="just">
              <a:lnSpc>
                <a:spcPct val="114000"/>
              </a:lnSpc>
              <a:spcBef>
                <a:spcPts val="600"/>
              </a:spcBef>
              <a:spcAft>
                <a:spcPts val="600"/>
              </a:spcAft>
              <a:buFont typeface="Wingdings" pitchFamily="2" charset="2"/>
              <a:buChar char="Ø"/>
              <a:defRPr/>
            </a:pPr>
            <a:r>
              <a:rPr lang="en-US" sz="2800" b="1" dirty="0" smtClean="0">
                <a:effectLst>
                  <a:outerShdw blurRad="38100" dist="38100" dir="2700000" algn="tl">
                    <a:srgbClr val="000000">
                      <a:alpha val="43137"/>
                    </a:srgbClr>
                  </a:outerShdw>
                </a:effectLst>
                <a:latin typeface="Arial" pitchFamily="34" charset="0"/>
                <a:cs typeface="Arial" pitchFamily="34" charset="0"/>
              </a:rPr>
              <a:t>Forms for </a:t>
            </a:r>
            <a:r>
              <a:rPr lang="en-US" sz="2800" b="1" dirty="0" err="1" smtClean="0">
                <a:effectLst>
                  <a:outerShdw blurRad="38100" dist="38100" dir="2700000" algn="tl">
                    <a:srgbClr val="000000">
                      <a:alpha val="43137"/>
                    </a:srgbClr>
                  </a:outerShdw>
                </a:effectLst>
                <a:latin typeface="Arial" pitchFamily="34" charset="0"/>
                <a:cs typeface="Arial" pitchFamily="34" charset="0"/>
              </a:rPr>
              <a:t>accountal</a:t>
            </a:r>
            <a:r>
              <a:rPr lang="en-US" sz="2800" b="1" dirty="0" smtClean="0">
                <a:effectLst>
                  <a:outerShdw blurRad="38100" dist="38100" dir="2700000" algn="tl">
                    <a:srgbClr val="000000">
                      <a:alpha val="43137"/>
                    </a:srgbClr>
                  </a:outerShdw>
                </a:effectLst>
                <a:latin typeface="Arial" pitchFamily="34" charset="0"/>
                <a:cs typeface="Arial" pitchFamily="34" charset="0"/>
              </a:rPr>
              <a:t> ( Form A to J)</a:t>
            </a:r>
          </a:p>
          <a:p>
            <a:pPr marL="475488" indent="-457200" algn="just">
              <a:lnSpc>
                <a:spcPct val="114000"/>
              </a:lnSpc>
              <a:spcBef>
                <a:spcPts val="600"/>
              </a:spcBef>
              <a:spcAft>
                <a:spcPts val="600"/>
              </a:spcAft>
              <a:buFont typeface="Wingdings" panose="05000000000000000000" pitchFamily="2" charset="2"/>
              <a:buChar char="§"/>
              <a:defRPr/>
            </a:pPr>
            <a:endPar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475488" indent="-457200" algn="just">
              <a:lnSpc>
                <a:spcPct val="114000"/>
              </a:lnSpc>
              <a:spcBef>
                <a:spcPts val="600"/>
              </a:spcBef>
              <a:spcAft>
                <a:spcPts val="600"/>
              </a:spcAft>
              <a:buFont typeface="Wingdings" panose="05000000000000000000" pitchFamily="2" charset="2"/>
              <a:buChar char="§"/>
              <a:defRPr/>
            </a:pP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Entry Tax : –</a:t>
            </a:r>
            <a:r>
              <a:rPr lang="en-US" sz="2800" b="1" dirty="0" smtClean="0">
                <a:effectLst>
                  <a:outerShdw blurRad="38100" dist="38100" dir="2700000" algn="tl">
                    <a:srgbClr val="000000">
                      <a:alpha val="43137"/>
                    </a:srgbClr>
                  </a:outerShdw>
                </a:effectLst>
                <a:latin typeface="Arial" pitchFamily="34" charset="0"/>
                <a:cs typeface="Arial" pitchFamily="34" charset="0"/>
              </a:rPr>
              <a:t> </a:t>
            </a:r>
          </a:p>
          <a:p>
            <a:pPr marL="475488" indent="-457200" algn="just">
              <a:lnSpc>
                <a:spcPct val="114000"/>
              </a:lnSpc>
              <a:spcBef>
                <a:spcPts val="600"/>
              </a:spcBef>
              <a:spcAft>
                <a:spcPts val="600"/>
              </a:spcAft>
              <a:buNone/>
              <a:defRPr/>
            </a:pP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smtClean="0">
                <a:latin typeface="Arial" pitchFamily="34" charset="0"/>
                <a:cs typeface="Arial" pitchFamily="34" charset="0"/>
              </a:rPr>
              <a:t>(Art. 246 read with Entry 52 of List II)</a:t>
            </a:r>
          </a:p>
          <a:p>
            <a:pPr marL="361188" algn="just">
              <a:lnSpc>
                <a:spcPct val="114000"/>
              </a:lnSpc>
              <a:spcBef>
                <a:spcPts val="600"/>
              </a:spcBef>
              <a:spcAft>
                <a:spcPts val="600"/>
              </a:spcAft>
              <a:buFont typeface="Wingdings" panose="05000000000000000000" pitchFamily="2" charset="2"/>
              <a:buChar char="§"/>
              <a:defRPr/>
            </a:pPr>
            <a:endParaRPr lang="en-US" sz="2800" b="1" dirty="0">
              <a:solidFill>
                <a:srgbClr val="FFFF00"/>
              </a:solidFill>
              <a:latin typeface="Garamond" panose="02020404030301010803" pitchFamily="18" charset="0"/>
            </a:endParaRPr>
          </a:p>
          <a:p>
            <a:pPr marL="274320" indent="-256032">
              <a:lnSpc>
                <a:spcPct val="90000"/>
              </a:lnSpc>
              <a:defRPr/>
            </a:pPr>
            <a:endParaRPr lang="en-US" sz="2800" b="1" dirty="0">
              <a:solidFill>
                <a:srgbClr val="FFFF00"/>
              </a:solidFill>
            </a:endParaRPr>
          </a:p>
          <a:p>
            <a:pPr marL="274320" indent="-256032">
              <a:lnSpc>
                <a:spcPct val="90000"/>
              </a:lnSpc>
              <a:buNone/>
              <a:defRPr/>
            </a:pPr>
            <a:endParaRPr lang="en-US" sz="2800" b="1" dirty="0"/>
          </a:p>
          <a:p>
            <a:pPr marL="274320" indent="-256032">
              <a:lnSpc>
                <a:spcPct val="90000"/>
              </a:lnSpc>
              <a:defRPr/>
            </a:pPr>
            <a:endParaRPr lang="en-US" sz="2800" b="1" dirty="0"/>
          </a:p>
          <a:p>
            <a:pPr marL="274320" indent="-256032">
              <a:lnSpc>
                <a:spcPct val="90000"/>
              </a:lnSpc>
              <a:defRPr/>
            </a:pPr>
            <a:endParaRPr lang="en-US" b="1" dirty="0"/>
          </a:p>
        </p:txBody>
      </p:sp>
      <p:sp>
        <p:nvSpPr>
          <p:cNvPr id="44034" name="Rectangle 2"/>
          <p:cNvSpPr>
            <a:spLocks noGrp="1" noChangeArrowheads="1"/>
          </p:cNvSpPr>
          <p:nvPr>
            <p:ph type="title"/>
          </p:nvPr>
        </p:nvSpPr>
        <p:spPr>
          <a:xfrm>
            <a:off x="-21771" y="1"/>
            <a:ext cx="9165771" cy="914399"/>
          </a:xfrm>
          <a:solidFill>
            <a:schemeClr val="tx2">
              <a:lumMod val="75000"/>
            </a:schemeClr>
          </a:solidFill>
          <a:ln>
            <a:solidFill>
              <a:srgbClr val="FFFF00"/>
            </a:solidFill>
          </a:ln>
        </p:spPr>
        <p:txBody>
          <a:bodyPr>
            <a:noAutofit/>
          </a:bodyPr>
          <a:lstStyle/>
          <a:p>
            <a:pPr>
              <a:defRPr/>
            </a:pPr>
            <a:endParaRPr lang="en-US" sz="2800" b="1" dirty="0">
              <a:latin typeface="Garamond" panose="02020404030301010803" pitchFamily="18" charset="0"/>
            </a:endParaRPr>
          </a:p>
        </p:txBody>
      </p:sp>
      <p:sp>
        <p:nvSpPr>
          <p:cNvPr id="2" name="Slide Number Placeholder 1"/>
          <p:cNvSpPr>
            <a:spLocks noGrp="1"/>
          </p:cNvSpPr>
          <p:nvPr>
            <p:ph type="sldNum" sz="quarter" idx="12"/>
          </p:nvPr>
        </p:nvSpPr>
        <p:spPr/>
        <p:txBody>
          <a:bodyPr/>
          <a:lstStyle/>
          <a:p>
            <a:fld id="{AF2400D7-6062-41BE-805D-3D0A3FBBAE82}" type="slidenum">
              <a:rPr lang="en-US" smtClean="0">
                <a:solidFill>
                  <a:prstClr val="black">
                    <a:tint val="75000"/>
                  </a:prstClr>
                </a:solidFill>
              </a:rPr>
              <a:pPr/>
              <a:t>12</a:t>
            </a:fld>
            <a:endParaRPr lang="en-US" dirty="0">
              <a:solidFill>
                <a:prstClr val="black">
                  <a:tint val="75000"/>
                </a:prstClr>
              </a:solidFill>
            </a:endParaRPr>
          </a:p>
        </p:txBody>
      </p:sp>
      <p:sp>
        <p:nvSpPr>
          <p:cNvPr id="3" name="Rectangle 2"/>
          <p:cNvSpPr/>
          <p:nvPr/>
        </p:nvSpPr>
        <p:spPr>
          <a:xfrm>
            <a:off x="1" y="0"/>
            <a:ext cx="9143999" cy="1295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effectLst>
                  <a:outerShdw blurRad="38100" dist="38100" dir="2700000" algn="tl">
                    <a:srgbClr val="000000">
                      <a:alpha val="43137"/>
                    </a:srgbClr>
                  </a:outerShdw>
                </a:effectLst>
                <a:latin typeface="Garamond" panose="02020404030301010803" pitchFamily="18" charset="0"/>
              </a:rPr>
              <a:t>Complications in the existing </a:t>
            </a:r>
            <a:r>
              <a:rPr lang="en-US" sz="4000" b="1" dirty="0">
                <a:solidFill>
                  <a:srgbClr val="002060"/>
                </a:solidFill>
                <a:effectLst>
                  <a:outerShdw blurRad="38100" dist="38100" dir="2700000" algn="tl">
                    <a:srgbClr val="000000">
                      <a:alpha val="43137"/>
                    </a:srgbClr>
                  </a:outerShdw>
                </a:effectLst>
                <a:latin typeface="Garamond" panose="02020404030301010803" pitchFamily="18" charset="0"/>
              </a:rPr>
              <a:t>system </a:t>
            </a:r>
            <a:endParaRPr lang="en-US" sz="4000" b="1" dirty="0" smtClean="0">
              <a:solidFill>
                <a:srgbClr val="002060"/>
              </a:solidFill>
              <a:effectLst>
                <a:outerShdw blurRad="38100" dist="38100" dir="2700000" algn="tl">
                  <a:srgbClr val="000000">
                    <a:alpha val="43137"/>
                  </a:srgbClr>
                </a:outerShdw>
              </a:effectLst>
              <a:latin typeface="Garamond" panose="02020404030301010803" pitchFamily="18" charset="0"/>
            </a:endParaRPr>
          </a:p>
          <a:p>
            <a:pPr algn="ctr"/>
            <a:r>
              <a:rPr lang="en-US" sz="4000" b="1" dirty="0" smtClean="0">
                <a:solidFill>
                  <a:srgbClr val="002060"/>
                </a:solidFill>
                <a:effectLst>
                  <a:outerShdw blurRad="38100" dist="38100" dir="2700000" algn="tl">
                    <a:srgbClr val="000000">
                      <a:alpha val="43137"/>
                    </a:srgbClr>
                  </a:outerShdw>
                </a:effectLst>
                <a:latin typeface="Garamond" panose="02020404030301010803" pitchFamily="18" charset="0"/>
              </a:rPr>
              <a:t>of </a:t>
            </a:r>
            <a:r>
              <a:rPr lang="en-US" sz="4000" b="1" dirty="0">
                <a:solidFill>
                  <a:srgbClr val="002060"/>
                </a:solidFill>
                <a:effectLst>
                  <a:outerShdw blurRad="38100" dist="38100" dir="2700000" algn="tl">
                    <a:srgbClr val="000000">
                      <a:alpha val="43137"/>
                    </a:srgbClr>
                  </a:outerShdw>
                </a:effectLst>
                <a:latin typeface="Garamond" panose="02020404030301010803" pitchFamily="18" charset="0"/>
              </a:rPr>
              <a:t>taxation </a:t>
            </a:r>
            <a:r>
              <a:rPr lang="en-US" sz="4000" b="1" dirty="0" smtClean="0">
                <a:solidFill>
                  <a:srgbClr val="002060"/>
                </a:solidFill>
                <a:effectLst>
                  <a:outerShdw blurRad="38100" dist="38100" dir="2700000" algn="tl">
                    <a:srgbClr val="000000">
                      <a:alpha val="43137"/>
                    </a:srgbClr>
                  </a:outerShdw>
                </a:effectLst>
                <a:latin typeface="Garamond" panose="02020404030301010803" pitchFamily="18" charset="0"/>
              </a:rPr>
              <a:t> of </a:t>
            </a:r>
            <a:r>
              <a:rPr lang="en-US" sz="4000" b="1" dirty="0">
                <a:solidFill>
                  <a:srgbClr val="002060"/>
                </a:solidFill>
                <a:effectLst>
                  <a:outerShdw blurRad="38100" dist="38100" dir="2700000" algn="tl">
                    <a:srgbClr val="000000">
                      <a:alpha val="43137"/>
                    </a:srgbClr>
                  </a:outerShdw>
                </a:effectLst>
                <a:latin typeface="Garamond" panose="02020404030301010803" pitchFamily="18" charset="0"/>
              </a:rPr>
              <a:t>inter state sales </a:t>
            </a:r>
            <a:endParaRPr lang="en-IN" sz="4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86266829"/>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0BBEAA-B4FC-41A2-85B6-9369FD4AE745}" type="slidenum">
              <a:rPr lang="en-GB" smtClean="0"/>
              <a:pPr/>
              <a:t>120</a:t>
            </a:fld>
            <a:endParaRPr lang="en-GB" dirty="0"/>
          </a:p>
        </p:txBody>
      </p:sp>
      <p:graphicFrame>
        <p:nvGraphicFramePr>
          <p:cNvPr id="5" name="Content Placeholder 4"/>
          <p:cNvGraphicFramePr>
            <a:graphicFrameLocks noGrp="1"/>
          </p:cNvGraphicFramePr>
          <p:nvPr>
            <p:ph idx="4294967295"/>
          </p:nvPr>
        </p:nvGraphicFramePr>
        <p:xfrm>
          <a:off x="903514" y="283030"/>
          <a:ext cx="7326086" cy="3679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70113" y="4191000"/>
            <a:ext cx="8621487" cy="3847207"/>
          </a:xfrm>
          <a:prstGeom prst="rect">
            <a:avLst/>
          </a:prstGeom>
        </p:spPr>
        <p:txBody>
          <a:bodyPr wrap="square">
            <a:spAutoFit/>
          </a:bodyPr>
          <a:lstStyle/>
          <a:p>
            <a:pPr>
              <a:buFont typeface="Wingdings" pitchFamily="2" charset="2"/>
              <a:buChar char="Ø"/>
            </a:pPr>
            <a:r>
              <a:rPr lang="en-US" sz="2400" b="1" dirty="0" smtClean="0"/>
              <a:t>ITC may be availed .</a:t>
            </a:r>
          </a:p>
          <a:p>
            <a:pPr>
              <a:buFont typeface="Wingdings" pitchFamily="2" charset="2"/>
              <a:buChar char="Ø"/>
            </a:pPr>
            <a:endParaRPr lang="en-US" sz="2400" b="1" dirty="0" smtClean="0"/>
          </a:p>
          <a:p>
            <a:pPr>
              <a:buFont typeface="Wingdings" pitchFamily="2" charset="2"/>
              <a:buChar char="Ø"/>
            </a:pPr>
            <a:r>
              <a:rPr lang="en-US" sz="2400" b="1" dirty="0" smtClean="0"/>
              <a:t>Either of the following options, namely:––</a:t>
            </a:r>
          </a:p>
          <a:p>
            <a:pPr>
              <a:buFont typeface="Wingdings" pitchFamily="2" charset="2"/>
              <a:buChar char="Ø"/>
            </a:pPr>
            <a:endParaRPr lang="en-US" sz="2400" b="1" dirty="0" smtClean="0"/>
          </a:p>
          <a:p>
            <a:pPr marL="457200" indent="-457200">
              <a:buAutoNum type="alphaLcParenBoth"/>
            </a:pPr>
            <a:r>
              <a:rPr lang="en-US" sz="2400" b="1" i="1" dirty="0" smtClean="0"/>
              <a:t>under bond </a:t>
            </a:r>
            <a:r>
              <a:rPr lang="en-US" sz="2400" b="1" dirty="0" smtClean="0"/>
              <a:t>without payment of </a:t>
            </a:r>
            <a:r>
              <a:rPr lang="en-US" sz="2400" b="1" dirty="0" err="1" smtClean="0"/>
              <a:t>iIGST</a:t>
            </a:r>
            <a:r>
              <a:rPr lang="en-US" sz="2400" b="1" dirty="0" smtClean="0"/>
              <a:t> and claim refund of </a:t>
            </a:r>
            <a:r>
              <a:rPr lang="en-US" sz="2400" b="1" dirty="0" err="1" smtClean="0"/>
              <a:t>unutilised</a:t>
            </a:r>
            <a:r>
              <a:rPr lang="en-US" sz="2400" b="1" dirty="0" smtClean="0"/>
              <a:t> ITC; or</a:t>
            </a:r>
          </a:p>
          <a:p>
            <a:r>
              <a:rPr lang="en-US" sz="2400" b="1" dirty="0" smtClean="0"/>
              <a:t>(</a:t>
            </a:r>
            <a:r>
              <a:rPr lang="en-US" sz="2400" b="1" i="1" dirty="0" smtClean="0"/>
              <a:t>b)</a:t>
            </a:r>
            <a:r>
              <a:rPr lang="en-US" sz="2400" b="1" dirty="0" smtClean="0"/>
              <a:t> on payment of  IGST and claim refund of such tax</a:t>
            </a:r>
          </a:p>
          <a:p>
            <a:pPr>
              <a:buFont typeface="Wingdings" pitchFamily="2" charset="2"/>
              <a:buChar char="Ø"/>
            </a:pPr>
            <a:endParaRPr lang="en-US" sz="3200" b="1" dirty="0" smtClean="0"/>
          </a:p>
          <a:p>
            <a:pPr>
              <a:buFont typeface="Wingdings" pitchFamily="2" charset="2"/>
              <a:buChar char="Ø"/>
            </a:pPr>
            <a:endParaRPr lang="en-US" sz="2000" b="1" dirty="0" smtClean="0"/>
          </a:p>
          <a:p>
            <a:pPr>
              <a:buFont typeface="Wingdings" pitchFamily="2" charset="2"/>
              <a:buChar char="Ø"/>
            </a:pPr>
            <a:endParaRPr lang="en-US" sz="2400" b="1"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0000"/>
                </a:solidFill>
              </a:rPr>
              <a:t>Job work under GST</a:t>
            </a:r>
            <a:endParaRPr lang="en-US" b="1" dirty="0">
              <a:solidFill>
                <a:srgbClr val="FF0000"/>
              </a:solidFill>
            </a:endParaRPr>
          </a:p>
        </p:txBody>
      </p:sp>
      <p:sp>
        <p:nvSpPr>
          <p:cNvPr id="4" name="Content Placeholder 3"/>
          <p:cNvSpPr>
            <a:spLocks noGrp="1"/>
          </p:cNvSpPr>
          <p:nvPr>
            <p:ph idx="1"/>
          </p:nvPr>
        </p:nvSpPr>
        <p:spPr>
          <a:xfrm>
            <a:off x="152400" y="1371600"/>
            <a:ext cx="8839200" cy="5334000"/>
          </a:xfrm>
        </p:spPr>
        <p:txBody>
          <a:bodyPr>
            <a:normAutofit lnSpcReduction="10000"/>
          </a:bodyPr>
          <a:lstStyle/>
          <a:p>
            <a:r>
              <a:rPr lang="en-US" b="1" dirty="0" smtClean="0"/>
              <a:t>Definition /scope much wider</a:t>
            </a:r>
          </a:p>
          <a:p>
            <a:r>
              <a:rPr lang="en-US" b="1" dirty="0" smtClean="0"/>
              <a:t>Job work means undertaking any treatment or process  on goods belonging to Principal</a:t>
            </a:r>
          </a:p>
          <a:p>
            <a:r>
              <a:rPr lang="en-US" b="1" dirty="0" smtClean="0"/>
              <a:t>Principal must be a registered person .</a:t>
            </a:r>
          </a:p>
          <a:p>
            <a:r>
              <a:rPr lang="en-US" b="1" dirty="0" smtClean="0"/>
              <a:t>It would be treated as supply of service.</a:t>
            </a:r>
          </a:p>
          <a:p>
            <a:r>
              <a:rPr lang="en-US" b="1" dirty="0" smtClean="0"/>
              <a:t>Simpler valuation.</a:t>
            </a:r>
          </a:p>
          <a:p>
            <a:r>
              <a:rPr lang="en-US" b="1" dirty="0" smtClean="0"/>
              <a:t>the job worker would be required to obtain registration if his aggregate turnover exceeds the prescribed threshold.</a:t>
            </a:r>
          </a:p>
          <a:p>
            <a:r>
              <a:rPr lang="en-US" b="1" dirty="0" smtClean="0"/>
              <a:t>input/capital goods :1 year/3 years </a:t>
            </a:r>
          </a:p>
          <a:p>
            <a:endParaRPr lang="en-US"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121</a:t>
            </a:fld>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86638" cy="5943600"/>
          </a:xfrm>
        </p:spPr>
        <p:txBody>
          <a:bodyPr>
            <a:normAutofit/>
          </a:bodyPr>
          <a:lstStyle/>
          <a:p>
            <a:r>
              <a:rPr lang="en-US" sz="8800" b="1" dirty="0" smtClean="0">
                <a:solidFill>
                  <a:srgbClr val="FF0000"/>
                </a:solidFill>
                <a:ea typeface="Verdana" pitchFamily="34" charset="0"/>
                <a:cs typeface="Calibri" pitchFamily="34" charset="0"/>
              </a:rPr>
              <a:t>REGISTRATION</a:t>
            </a:r>
            <a:r>
              <a:rPr lang="en-US" sz="4800" b="1" dirty="0" smtClean="0">
                <a:solidFill>
                  <a:srgbClr val="FF0000"/>
                </a:solidFill>
                <a:ea typeface="Verdana" pitchFamily="34" charset="0"/>
                <a:cs typeface="Calibri" pitchFamily="34" charset="0"/>
              </a:rPr>
              <a:t/>
            </a:r>
            <a:br>
              <a:rPr lang="en-US" sz="4800" b="1" dirty="0" smtClean="0">
                <a:solidFill>
                  <a:srgbClr val="FF0000"/>
                </a:solidFill>
                <a:ea typeface="Verdana" pitchFamily="34" charset="0"/>
                <a:cs typeface="Calibri" pitchFamily="34" charset="0"/>
              </a:rPr>
            </a:br>
            <a:r>
              <a:rPr lang="en-US" b="1" dirty="0" smtClean="0">
                <a:solidFill>
                  <a:srgbClr val="FF0000"/>
                </a:solidFill>
                <a:ea typeface="Verdana" pitchFamily="34" charset="0"/>
                <a:cs typeface="Calibri" pitchFamily="34" charset="0"/>
              </a:rPr>
              <a:t>    ( Schedule V &amp; Chapter VI )</a:t>
            </a:r>
            <a:endParaRPr lang="en-IN" b="1" dirty="0">
              <a:solidFill>
                <a:srgbClr val="FF0000"/>
              </a:solidFill>
              <a:ea typeface="Verdana"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122</a:t>
            </a:fld>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6632"/>
            <a:ext cx="7848600" cy="936104"/>
          </a:xfrm>
          <a:noFill/>
        </p:spPr>
        <p:txBody>
          <a:bodyPr>
            <a:normAutofit fontScale="90000"/>
          </a:bodyPr>
          <a:lstStyle/>
          <a:p>
            <a:pPr marL="514350" indent="-514350"/>
            <a:r>
              <a:rPr lang="en-US" sz="3800" b="1" dirty="0" smtClean="0">
                <a:solidFill>
                  <a:srgbClr val="FF0000"/>
                </a:solidFill>
              </a:rPr>
              <a:t> </a:t>
            </a:r>
            <a:r>
              <a:rPr lang="en-US" sz="3100" b="1" dirty="0" smtClean="0">
                <a:solidFill>
                  <a:srgbClr val="FF0000"/>
                </a:solidFill>
              </a:rPr>
              <a:t>Registrations </a:t>
            </a:r>
            <a:r>
              <a:rPr lang="en-US" sz="3100" b="1" dirty="0">
                <a:solidFill>
                  <a:srgbClr val="FF0000"/>
                </a:solidFill>
              </a:rPr>
              <a:t>and Threshold Limits under various </a:t>
            </a:r>
            <a:r>
              <a:rPr lang="en-US" sz="3100" b="1" dirty="0" smtClean="0">
                <a:solidFill>
                  <a:srgbClr val="FF0000"/>
                </a:solidFill>
              </a:rPr>
              <a:t>Laws at Present</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119742" y="1076848"/>
            <a:ext cx="8916753" cy="5781152"/>
          </a:xfrm>
        </p:spPr>
        <p:txBody>
          <a:bodyPr>
            <a:normAutofit fontScale="40000" lnSpcReduction="20000"/>
          </a:bodyPr>
          <a:lstStyle/>
          <a:p>
            <a:pPr algn="just"/>
            <a:r>
              <a:rPr lang="en-US" sz="4500" dirty="0" smtClean="0"/>
              <a:t>Total active taxpayers </a:t>
            </a:r>
            <a:r>
              <a:rPr lang="en-US" sz="4500" b="1" dirty="0" smtClean="0"/>
              <a:t>as on January, 2016 </a:t>
            </a:r>
            <a:r>
              <a:rPr lang="en-US" sz="4500" dirty="0" smtClean="0"/>
              <a:t>under different Acts.</a:t>
            </a:r>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smtClean="0"/>
          </a:p>
          <a:p>
            <a:pPr algn="just"/>
            <a:endParaRPr lang="en-US" dirty="0"/>
          </a:p>
          <a:p>
            <a:pPr algn="just"/>
            <a:endParaRPr lang="en-US" dirty="0" smtClean="0"/>
          </a:p>
          <a:p>
            <a:pPr algn="just"/>
            <a:endParaRPr lang="en-US" dirty="0"/>
          </a:p>
          <a:p>
            <a:pPr marL="0" indent="0" algn="just">
              <a:buNone/>
            </a:pPr>
            <a:endParaRPr lang="en-US" dirty="0" smtClean="0"/>
          </a:p>
          <a:p>
            <a:pPr algn="just"/>
            <a:endParaRPr lang="en-US" sz="3400" dirty="0" smtClean="0"/>
          </a:p>
          <a:p>
            <a:pPr algn="just"/>
            <a:endParaRPr lang="en-US" sz="3400" dirty="0" smtClean="0"/>
          </a:p>
          <a:p>
            <a:pPr algn="just"/>
            <a:endParaRPr lang="en-US" sz="3400" dirty="0" smtClean="0"/>
          </a:p>
          <a:p>
            <a:pPr algn="just"/>
            <a:endParaRPr lang="en-US" dirty="0" smtClean="0"/>
          </a:p>
          <a:p>
            <a:pPr algn="just"/>
            <a:endParaRPr lang="en-US" dirty="0" smtClean="0"/>
          </a:p>
          <a:p>
            <a:pPr algn="just"/>
            <a:endParaRPr lang="en-US" dirty="0"/>
          </a:p>
          <a:p>
            <a:pPr algn="just"/>
            <a:endParaRPr lang="en-US" dirty="0" smtClean="0"/>
          </a:p>
          <a:p>
            <a:pPr algn="just"/>
            <a:endParaRPr lang="en-US" dirty="0"/>
          </a:p>
          <a:p>
            <a:pPr algn="just"/>
            <a:endParaRPr lang="en-US" dirty="0"/>
          </a:p>
          <a:p>
            <a:pPr algn="just"/>
            <a:endParaRPr lang="en-US" sz="4500" dirty="0" smtClean="0"/>
          </a:p>
          <a:p>
            <a:pPr algn="just"/>
            <a:endParaRPr lang="en-US" sz="4500" dirty="0" smtClean="0"/>
          </a:p>
          <a:p>
            <a:pPr algn="just"/>
            <a:r>
              <a:rPr lang="en-US" sz="4500" dirty="0" smtClean="0"/>
              <a:t>Variation in the formats and processes for registration under various Acts and the </a:t>
            </a:r>
            <a:r>
              <a:rPr lang="en-US" sz="4500" dirty="0"/>
              <a:t>Centre and </a:t>
            </a:r>
            <a:r>
              <a:rPr lang="en-US" sz="4500" dirty="0" smtClean="0"/>
              <a:t>the States.</a:t>
            </a:r>
          </a:p>
          <a:p>
            <a:pPr algn="just"/>
            <a:r>
              <a:rPr lang="en-US" sz="4500" dirty="0" smtClean="0"/>
              <a:t>Single entity needs multiple registrations under various Acts. </a:t>
            </a:r>
          </a:p>
          <a:p>
            <a:pPr marL="0" indent="0" algn="just">
              <a:buNone/>
            </a:pPr>
            <a:r>
              <a:rPr lang="en-US" sz="4500" b="1" dirty="0" smtClean="0">
                <a:hlinkClick r:id="rId2" action="ppaction://hlinkfile"/>
              </a:rPr>
              <a:t>*Source</a:t>
            </a:r>
            <a:r>
              <a:rPr lang="en-US" sz="4500" b="1" dirty="0">
                <a:hlinkClick r:id="rId2" action="ppaction://hlinkfile"/>
              </a:rPr>
              <a:t>: </a:t>
            </a:r>
            <a:r>
              <a:rPr lang="en-US" sz="4500" b="1" dirty="0" smtClean="0">
                <a:hlinkClick r:id="rId2" action="ppaction://hlinkfile"/>
              </a:rPr>
              <a:t>GSTN</a:t>
            </a:r>
            <a:endParaRPr lang="en-US" sz="4500"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2707338923"/>
              </p:ext>
            </p:extLst>
          </p:nvPr>
        </p:nvGraphicFramePr>
        <p:xfrm>
          <a:off x="179512" y="1484785"/>
          <a:ext cx="8712967" cy="4194572"/>
        </p:xfrm>
        <a:graphic>
          <a:graphicData uri="http://schemas.openxmlformats.org/drawingml/2006/table">
            <a:tbl>
              <a:tblPr firstRow="1" bandRow="1">
                <a:tableStyleId>{2D5ABB26-0587-4C30-8999-92F81FD0307C}</a:tableStyleId>
              </a:tblPr>
              <a:tblGrid>
                <a:gridCol w="1978199"/>
                <a:gridCol w="1944859"/>
                <a:gridCol w="4789909"/>
              </a:tblGrid>
              <a:tr h="926979">
                <a:tc>
                  <a:txBody>
                    <a:bodyPr/>
                    <a:lstStyle/>
                    <a:p>
                      <a:pPr algn="ctr"/>
                      <a:r>
                        <a:rPr lang="en-US" sz="2000" b="1" dirty="0" smtClean="0"/>
                        <a:t>Taxes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Number</a:t>
                      </a:r>
                      <a:r>
                        <a:rPr lang="en-US" sz="2000" b="1" baseline="0" dirty="0" smtClean="0"/>
                        <a:t> of Tax Payers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Threshold Limit</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987">
                <a:tc>
                  <a:txBody>
                    <a:bodyPr/>
                    <a:lstStyle/>
                    <a:p>
                      <a:r>
                        <a:rPr lang="en-US" sz="2400" b="1" dirty="0" smtClean="0"/>
                        <a:t>Excise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t>4,09,596</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1.5 Cr</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987">
                <a:tc>
                  <a:txBody>
                    <a:bodyPr/>
                    <a:lstStyle/>
                    <a:p>
                      <a:r>
                        <a:rPr lang="en-US" sz="2400" b="1" dirty="0" smtClean="0"/>
                        <a:t>Service Tax</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t>26,41,093</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t>10 Lakh</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6509">
                <a:tc>
                  <a:txBody>
                    <a:bodyPr/>
                    <a:lstStyle/>
                    <a:p>
                      <a:r>
                        <a:rPr lang="en-US" sz="2400" b="1" dirty="0" smtClean="0"/>
                        <a:t>VAT</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t>66,59,394</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Varies from </a:t>
                      </a:r>
                      <a:r>
                        <a:rPr lang="en-US" sz="2000" b="1" dirty="0" err="1" smtClean="0"/>
                        <a:t>Rs</a:t>
                      </a:r>
                      <a:r>
                        <a:rPr lang="en-US" sz="2000" b="1" dirty="0" smtClean="0"/>
                        <a:t>. 1 to 20 Lakh under different VAT Acts of the States (</a:t>
                      </a:r>
                      <a:r>
                        <a:rPr lang="en-US" sz="2000" b="1" dirty="0" err="1" smtClean="0"/>
                        <a:t>Rs</a:t>
                      </a:r>
                      <a:r>
                        <a:rPr lang="en-US" sz="2000" b="1" dirty="0" smtClean="0"/>
                        <a:t>.</a:t>
                      </a:r>
                      <a:r>
                        <a:rPr lang="en-US" sz="2000" b="1" baseline="0" dirty="0" smtClean="0"/>
                        <a:t> 1 Lakh in Meghalaya &amp; </a:t>
                      </a:r>
                      <a:r>
                        <a:rPr lang="en-US" sz="2000" b="1" baseline="0" dirty="0" err="1" smtClean="0"/>
                        <a:t>Rs</a:t>
                      </a:r>
                      <a:r>
                        <a:rPr lang="en-US" sz="2000" b="1" baseline="0" dirty="0" smtClean="0"/>
                        <a:t>. 20 Lakh in Delhi)</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979">
                <a:tc>
                  <a:txBody>
                    <a:bodyPr/>
                    <a:lstStyle/>
                    <a:p>
                      <a:r>
                        <a:rPr lang="en-US" sz="2400" b="1" dirty="0" smtClean="0"/>
                        <a:t>CST</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Compulsory registration  for inter-State transactions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24E46BEC-6E5E-479C-8D24-A4952787BCBF}" type="slidenum">
              <a:rPr lang="en-GB" smtClean="0"/>
              <a:pPr/>
              <a:t>123</a:t>
            </a:fld>
            <a:endParaRPr lang="en-GB"/>
          </a:p>
        </p:txBody>
      </p:sp>
    </p:spTree>
    <p:extLst>
      <p:ext uri="{BB962C8B-B14F-4D97-AF65-F5344CB8AC3E}">
        <p14:creationId xmlns:p14="http://schemas.microsoft.com/office/powerpoint/2010/main" xmlns="" val="133768985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99784" cy="1096962"/>
          </a:xfrm>
          <a:noFill/>
        </p:spPr>
        <p:txBody>
          <a:bodyPr>
            <a:normAutofit/>
          </a:bodyPr>
          <a:lstStyle/>
          <a:p>
            <a:r>
              <a:rPr lang="en-US" b="1" dirty="0" smtClean="0">
                <a:solidFill>
                  <a:srgbClr val="FF0000"/>
                </a:solidFill>
              </a:rPr>
              <a:t>Overview of Registration--- </a:t>
            </a:r>
            <a:endParaRPr lang="en-US" sz="2800" b="1" dirty="0">
              <a:solidFill>
                <a:srgbClr val="FF0000"/>
              </a:solidFill>
            </a:endParaRPr>
          </a:p>
        </p:txBody>
      </p:sp>
      <p:sp>
        <p:nvSpPr>
          <p:cNvPr id="3" name="Content Placeholder 2"/>
          <p:cNvSpPr>
            <a:spLocks noGrp="1"/>
          </p:cNvSpPr>
          <p:nvPr>
            <p:ph idx="1"/>
          </p:nvPr>
        </p:nvSpPr>
        <p:spPr>
          <a:xfrm>
            <a:off x="228600" y="1600200"/>
            <a:ext cx="8610600" cy="5105400"/>
          </a:xfrm>
        </p:spPr>
        <p:txBody>
          <a:bodyPr>
            <a:normAutofit fontScale="92500" lnSpcReduction="20000"/>
          </a:bodyPr>
          <a:lstStyle/>
          <a:p>
            <a:pPr marL="457200" indent="-457200" algn="just">
              <a:buFont typeface="Wingdings" pitchFamily="2" charset="2"/>
              <a:buChar char="Ø"/>
            </a:pPr>
            <a:r>
              <a:rPr lang="en-US" sz="2800" b="1" dirty="0" smtClean="0"/>
              <a:t> Online application and online registration.</a:t>
            </a:r>
          </a:p>
          <a:p>
            <a:pPr marL="457200" indent="-457200" algn="just">
              <a:buFont typeface="Wingdings" pitchFamily="2" charset="2"/>
              <a:buChar char="Ø"/>
            </a:pPr>
            <a:endParaRPr lang="en-US" sz="2800" b="1" dirty="0" smtClean="0"/>
          </a:p>
          <a:p>
            <a:pPr marL="457200" indent="-457200" algn="just">
              <a:buFont typeface="Wingdings" pitchFamily="2" charset="2"/>
              <a:buChar char="Ø"/>
            </a:pPr>
            <a:r>
              <a:rPr lang="en-US" sz="2800" b="1" dirty="0" smtClean="0"/>
              <a:t>Common registration </a:t>
            </a:r>
            <a:r>
              <a:rPr lang="en-US" sz="2800" b="1" dirty="0"/>
              <a:t>for three Acts</a:t>
            </a:r>
            <a:r>
              <a:rPr lang="en-US" sz="2800" b="1" dirty="0" smtClean="0"/>
              <a:t>.</a:t>
            </a:r>
          </a:p>
          <a:p>
            <a:pPr marL="457200" indent="-457200" algn="just">
              <a:buFont typeface="Wingdings" pitchFamily="2" charset="2"/>
              <a:buChar char="Ø"/>
            </a:pPr>
            <a:endParaRPr lang="en-US" sz="2800" b="1" dirty="0"/>
          </a:p>
          <a:p>
            <a:pPr marL="457200" indent="-457200" algn="just">
              <a:buFont typeface="Wingdings" pitchFamily="2" charset="2"/>
              <a:buChar char="Ø"/>
            </a:pPr>
            <a:r>
              <a:rPr lang="en-US" sz="2800" b="1" dirty="0"/>
              <a:t>Registration - PAN based</a:t>
            </a:r>
            <a:r>
              <a:rPr lang="en-US" sz="2800" b="1" dirty="0" smtClean="0"/>
              <a:t>.</a:t>
            </a:r>
          </a:p>
          <a:p>
            <a:pPr marL="457200" indent="-457200" algn="just">
              <a:buFont typeface="Wingdings" pitchFamily="2" charset="2"/>
              <a:buChar char="Ø"/>
            </a:pPr>
            <a:endParaRPr lang="en-US" sz="2800" b="1" dirty="0" smtClean="0"/>
          </a:p>
          <a:p>
            <a:pPr marL="457200" indent="-457200" algn="just">
              <a:buFont typeface="Wingdings" pitchFamily="2" charset="2"/>
              <a:buChar char="Ø"/>
            </a:pPr>
            <a:r>
              <a:rPr lang="en-US" sz="2800" b="1" dirty="0" smtClean="0"/>
              <a:t>Required to be obtained for each State from where taxable supplies are being made </a:t>
            </a:r>
          </a:p>
          <a:p>
            <a:pPr marL="457200" indent="-457200" algn="just">
              <a:buFont typeface="Wingdings" pitchFamily="2" charset="2"/>
              <a:buChar char="Ø"/>
            </a:pPr>
            <a:endParaRPr lang="en-US" sz="3300" b="1" dirty="0"/>
          </a:p>
          <a:p>
            <a:pPr marL="457200" indent="-457200" algn="just">
              <a:buFont typeface="Wingdings" pitchFamily="2" charset="2"/>
              <a:buChar char="Ø"/>
            </a:pPr>
            <a:r>
              <a:rPr lang="en-US" sz="2800" b="1" dirty="0" smtClean="0"/>
              <a:t>One registration for each State &amp; facility of multiple registrations within a State.</a:t>
            </a:r>
          </a:p>
          <a:p>
            <a:pPr marL="457200" indent="-457200" algn="just">
              <a:buFont typeface="Wingdings" pitchFamily="2" charset="2"/>
              <a:buChar char="Ø"/>
            </a:pPr>
            <a:endParaRPr lang="en-US" sz="2800" b="1" dirty="0" smtClean="0"/>
          </a:p>
          <a:p>
            <a:pPr marL="457200" indent="-457200" algn="just">
              <a:buFont typeface="Wingdings" pitchFamily="2" charset="2"/>
              <a:buChar char="Ø"/>
            </a:pPr>
            <a:r>
              <a:rPr lang="en-US" sz="2800" b="1" dirty="0" smtClean="0"/>
              <a:t>Submission </a:t>
            </a:r>
            <a:r>
              <a:rPr lang="en-US" sz="2800" b="1" dirty="0"/>
              <a:t>of scanned copies of prescribed documents</a:t>
            </a:r>
            <a:r>
              <a:rPr lang="en-US" sz="2800" b="1" dirty="0" smtClean="0"/>
              <a:t>.</a:t>
            </a:r>
            <a:endParaRPr lang="en-US" sz="2800" b="1" dirty="0"/>
          </a:p>
        </p:txBody>
      </p:sp>
      <p:sp>
        <p:nvSpPr>
          <p:cNvPr id="4" name="Slide Number Placeholder 3"/>
          <p:cNvSpPr>
            <a:spLocks noGrp="1"/>
          </p:cNvSpPr>
          <p:nvPr>
            <p:ph type="sldNum" sz="quarter" idx="12"/>
          </p:nvPr>
        </p:nvSpPr>
        <p:spPr/>
        <p:txBody>
          <a:bodyPr/>
          <a:lstStyle/>
          <a:p>
            <a:fld id="{24E46BEC-6E5E-479C-8D24-A4952787BCBF}" type="slidenum">
              <a:rPr lang="en-GB" smtClean="0"/>
              <a:pPr/>
              <a:t>124</a:t>
            </a:fld>
            <a:endParaRPr lang="en-GB"/>
          </a:p>
        </p:txBody>
      </p:sp>
    </p:spTree>
    <p:extLst>
      <p:ext uri="{BB962C8B-B14F-4D97-AF65-F5344CB8AC3E}">
        <p14:creationId xmlns:p14="http://schemas.microsoft.com/office/powerpoint/2010/main" xmlns="" val="270781368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99784" cy="1096962"/>
          </a:xfrm>
          <a:noFill/>
        </p:spPr>
        <p:txBody>
          <a:bodyPr>
            <a:normAutofit/>
          </a:bodyPr>
          <a:lstStyle/>
          <a:p>
            <a:r>
              <a:rPr lang="en-US" b="1" dirty="0" smtClean="0">
                <a:solidFill>
                  <a:srgbClr val="FF0000"/>
                </a:solidFill>
              </a:rPr>
              <a:t>---Overview of Registration--- </a:t>
            </a:r>
            <a:endParaRPr lang="en-US" sz="2800" b="1" dirty="0">
              <a:solidFill>
                <a:srgbClr val="FF0000"/>
              </a:solidFill>
            </a:endParaRPr>
          </a:p>
        </p:txBody>
      </p:sp>
      <p:sp>
        <p:nvSpPr>
          <p:cNvPr id="3" name="Content Placeholder 2"/>
          <p:cNvSpPr>
            <a:spLocks noGrp="1"/>
          </p:cNvSpPr>
          <p:nvPr>
            <p:ph idx="1"/>
          </p:nvPr>
        </p:nvSpPr>
        <p:spPr>
          <a:xfrm>
            <a:off x="228600" y="1600200"/>
            <a:ext cx="8610600" cy="5105400"/>
          </a:xfrm>
        </p:spPr>
        <p:txBody>
          <a:bodyPr>
            <a:normAutofit lnSpcReduction="10000"/>
          </a:bodyPr>
          <a:lstStyle/>
          <a:p>
            <a:pPr marL="457200" indent="-457200" algn="just">
              <a:buFont typeface="Wingdings" pitchFamily="2" charset="2"/>
              <a:buChar char="Ø"/>
            </a:pPr>
            <a:r>
              <a:rPr lang="en-US" sz="2800" b="1" dirty="0" smtClean="0"/>
              <a:t> Liability to be registered: </a:t>
            </a:r>
          </a:p>
          <a:p>
            <a:pPr marL="457200" indent="-457200" algn="just">
              <a:buNone/>
            </a:pPr>
            <a:r>
              <a:rPr lang="en-US" sz="2800" b="1" dirty="0" smtClean="0"/>
              <a:t>     - Every person who is registered or who holds a license under an earlier law; </a:t>
            </a:r>
          </a:p>
          <a:p>
            <a:pPr marL="457200" indent="-457200" algn="just">
              <a:buNone/>
            </a:pPr>
            <a:r>
              <a:rPr lang="en-US" sz="2800" b="1" dirty="0" smtClean="0"/>
              <a:t>      - Every person whose turnover in a year exceeds the threshold </a:t>
            </a:r>
          </a:p>
          <a:p>
            <a:pPr marL="457200" indent="-457200" algn="just">
              <a:buFont typeface="Wingdings" pitchFamily="2" charset="2"/>
              <a:buChar char="Ø"/>
            </a:pPr>
            <a:r>
              <a:rPr lang="en-US" sz="2800" b="1" dirty="0" smtClean="0"/>
              <a:t>A person, though not liable to be registered, may take voluntary registration </a:t>
            </a:r>
          </a:p>
          <a:p>
            <a:pPr marL="457200" indent="-457200" algn="just">
              <a:buFont typeface="Wingdings" pitchFamily="2" charset="2"/>
              <a:buChar char="Ø"/>
            </a:pPr>
            <a:r>
              <a:rPr lang="en-US" sz="2800" b="1" dirty="0" smtClean="0"/>
              <a:t>Certain suppliers liable for registration without threshold </a:t>
            </a:r>
          </a:p>
          <a:p>
            <a:pPr marL="457200" indent="-457200" algn="just">
              <a:buFont typeface="Wingdings" pitchFamily="2" charset="2"/>
              <a:buChar char="Ø"/>
            </a:pPr>
            <a:r>
              <a:rPr lang="en-US" sz="2800" b="1" dirty="0" smtClean="0"/>
              <a:t>Self –serviced Amendments except for certain core fields </a:t>
            </a:r>
          </a:p>
        </p:txBody>
      </p:sp>
      <p:sp>
        <p:nvSpPr>
          <p:cNvPr id="4" name="Slide Number Placeholder 3"/>
          <p:cNvSpPr>
            <a:spLocks noGrp="1"/>
          </p:cNvSpPr>
          <p:nvPr>
            <p:ph type="sldNum" sz="quarter" idx="12"/>
          </p:nvPr>
        </p:nvSpPr>
        <p:spPr/>
        <p:txBody>
          <a:bodyPr/>
          <a:lstStyle/>
          <a:p>
            <a:fld id="{24E46BEC-6E5E-479C-8D24-A4952787BCBF}" type="slidenum">
              <a:rPr lang="en-GB" smtClean="0"/>
              <a:pPr/>
              <a:t>125</a:t>
            </a:fld>
            <a:endParaRPr lang="en-GB"/>
          </a:p>
        </p:txBody>
      </p:sp>
    </p:spTree>
    <p:extLst>
      <p:ext uri="{BB962C8B-B14F-4D97-AF65-F5344CB8AC3E}">
        <p14:creationId xmlns:p14="http://schemas.microsoft.com/office/powerpoint/2010/main" xmlns="" val="270781368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096962"/>
          </a:xfrm>
          <a:noFill/>
        </p:spPr>
        <p:txBody>
          <a:bodyPr>
            <a:normAutofit/>
          </a:bodyPr>
          <a:lstStyle/>
          <a:p>
            <a:r>
              <a:rPr lang="en-US" b="1" dirty="0" smtClean="0">
                <a:solidFill>
                  <a:srgbClr val="FF0000"/>
                </a:solidFill>
              </a:rPr>
              <a:t>--Overview of Registration</a:t>
            </a:r>
            <a:endParaRPr lang="en-US" sz="2800" b="1" dirty="0">
              <a:solidFill>
                <a:srgbClr val="FF0000"/>
              </a:solidFill>
            </a:endParaRPr>
          </a:p>
        </p:txBody>
      </p:sp>
      <p:sp>
        <p:nvSpPr>
          <p:cNvPr id="3" name="Content Placeholder 2"/>
          <p:cNvSpPr>
            <a:spLocks noGrp="1"/>
          </p:cNvSpPr>
          <p:nvPr>
            <p:ph idx="1"/>
          </p:nvPr>
        </p:nvSpPr>
        <p:spPr>
          <a:xfrm>
            <a:off x="228600" y="1600200"/>
            <a:ext cx="8610600" cy="5105400"/>
          </a:xfrm>
        </p:spPr>
        <p:txBody>
          <a:bodyPr>
            <a:normAutofit lnSpcReduction="10000"/>
          </a:bodyPr>
          <a:lstStyle/>
          <a:p>
            <a:pPr marL="457200" indent="-457200" algn="just">
              <a:buFont typeface="Wingdings" pitchFamily="2" charset="2"/>
              <a:buChar char="Ø"/>
            </a:pPr>
            <a:r>
              <a:rPr lang="en-US" sz="2800" b="1" dirty="0" smtClean="0"/>
              <a:t>Registration </a:t>
            </a:r>
            <a:r>
              <a:rPr lang="en-US" sz="2800" b="1" dirty="0"/>
              <a:t>within 3 working days</a:t>
            </a:r>
            <a:r>
              <a:rPr lang="en-US" sz="2800" b="1" dirty="0" smtClean="0"/>
              <a:t>.</a:t>
            </a:r>
          </a:p>
          <a:p>
            <a:pPr marL="457200" indent="-457200" algn="just">
              <a:buFont typeface="Wingdings" pitchFamily="2" charset="2"/>
              <a:buChar char="Ø"/>
            </a:pPr>
            <a:endParaRPr lang="en-US" sz="2800" b="1" dirty="0"/>
          </a:p>
          <a:p>
            <a:pPr marL="457200" indent="-457200" algn="just">
              <a:buFont typeface="Wingdings" pitchFamily="2" charset="2"/>
              <a:buChar char="Ø"/>
            </a:pPr>
            <a:r>
              <a:rPr lang="en-US" sz="2800" b="1" dirty="0"/>
              <a:t>Only post registration physical verification</a:t>
            </a:r>
            <a:r>
              <a:rPr lang="en-US" sz="2800" b="1" dirty="0" smtClean="0"/>
              <a:t>.</a:t>
            </a:r>
          </a:p>
          <a:p>
            <a:pPr marL="457200" indent="-457200" algn="just">
              <a:buFont typeface="Wingdings" pitchFamily="2" charset="2"/>
              <a:buChar char="Ø"/>
            </a:pPr>
            <a:endParaRPr lang="en-US" sz="2800" b="1" dirty="0"/>
          </a:p>
          <a:p>
            <a:pPr marL="457200" indent="-457200" algn="just">
              <a:buFont typeface="Wingdings" pitchFamily="2" charset="2"/>
              <a:buChar char="Ø"/>
            </a:pPr>
            <a:r>
              <a:rPr lang="en-US" sz="2800" b="1" dirty="0"/>
              <a:t>No security deposits for registration</a:t>
            </a:r>
            <a:r>
              <a:rPr lang="en-US" sz="2800" b="1" dirty="0" smtClean="0"/>
              <a:t>.</a:t>
            </a:r>
          </a:p>
          <a:p>
            <a:pPr marL="457200" indent="-457200" algn="just">
              <a:buFont typeface="Wingdings" pitchFamily="2" charset="2"/>
              <a:buChar char="Ø"/>
            </a:pPr>
            <a:endParaRPr lang="en-US" sz="2800" b="1" dirty="0"/>
          </a:p>
          <a:p>
            <a:pPr marL="457200" indent="-457200" algn="just">
              <a:buFont typeface="Wingdings" pitchFamily="2" charset="2"/>
              <a:buChar char="Ø"/>
            </a:pPr>
            <a:r>
              <a:rPr lang="en-US" sz="2800" b="1" dirty="0"/>
              <a:t>No separate application for composition for new </a:t>
            </a:r>
            <a:r>
              <a:rPr lang="en-US" sz="2800" b="1" dirty="0" smtClean="0"/>
              <a:t>registration.</a:t>
            </a:r>
          </a:p>
          <a:p>
            <a:pPr marL="457200" indent="-457200" algn="just">
              <a:buFont typeface="Wingdings" pitchFamily="2" charset="2"/>
              <a:buChar char="Ø"/>
            </a:pPr>
            <a:endParaRPr lang="en-US" sz="2800" b="1" dirty="0" smtClean="0"/>
          </a:p>
          <a:p>
            <a:pPr marL="457200" indent="-457200" algn="just">
              <a:buFont typeface="Wingdings" pitchFamily="2" charset="2"/>
              <a:buChar char="Ø"/>
            </a:pPr>
            <a:r>
              <a:rPr lang="en-US" sz="2800" b="1" dirty="0" smtClean="0"/>
              <a:t> Provision for surrender of registration and also for </a:t>
            </a:r>
            <a:r>
              <a:rPr lang="en-US" sz="2800" b="1" dirty="0" err="1" smtClean="0"/>
              <a:t>suo-moto</a:t>
            </a:r>
            <a:r>
              <a:rPr lang="en-US" sz="2800" b="1" dirty="0" smtClean="0"/>
              <a:t> cancellation by the tax authorities. </a:t>
            </a:r>
          </a:p>
          <a:p>
            <a:pPr marL="457200" indent="-457200" algn="just">
              <a:buFont typeface="Wingdings" pitchFamily="2" charset="2"/>
              <a:buChar char="Ø"/>
            </a:pPr>
            <a:endParaRPr lang="en-US" sz="2800" b="1" dirty="0" smtClean="0"/>
          </a:p>
          <a:p>
            <a:pPr marL="457200" indent="-457200" algn="just">
              <a:buFont typeface="Wingdings" pitchFamily="2" charset="2"/>
              <a:buChar char="Ø"/>
            </a:pPr>
            <a:endParaRPr lang="en-US" sz="2800" b="1" dirty="0" smtClean="0"/>
          </a:p>
        </p:txBody>
      </p:sp>
      <p:sp>
        <p:nvSpPr>
          <p:cNvPr id="4" name="Slide Number Placeholder 3"/>
          <p:cNvSpPr>
            <a:spLocks noGrp="1"/>
          </p:cNvSpPr>
          <p:nvPr>
            <p:ph type="sldNum" sz="quarter" idx="12"/>
          </p:nvPr>
        </p:nvSpPr>
        <p:spPr/>
        <p:txBody>
          <a:bodyPr/>
          <a:lstStyle/>
          <a:p>
            <a:fld id="{24E46BEC-6E5E-479C-8D24-A4952787BCBF}" type="slidenum">
              <a:rPr lang="en-GB" smtClean="0"/>
              <a:pPr/>
              <a:t>126</a:t>
            </a:fld>
            <a:endParaRPr lang="en-GB"/>
          </a:p>
        </p:txBody>
      </p:sp>
    </p:spTree>
    <p:extLst>
      <p:ext uri="{BB962C8B-B14F-4D97-AF65-F5344CB8AC3E}">
        <p14:creationId xmlns:p14="http://schemas.microsoft.com/office/powerpoint/2010/main" xmlns="" val="2707813682"/>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71792" cy="1143000"/>
          </a:xfrm>
          <a:noFill/>
        </p:spPr>
        <p:txBody>
          <a:bodyPr>
            <a:normAutofit fontScale="90000"/>
          </a:bodyPr>
          <a:lstStyle/>
          <a:p>
            <a:r>
              <a:rPr lang="en-US" b="1" dirty="0" smtClean="0">
                <a:solidFill>
                  <a:srgbClr val="FF0000"/>
                </a:solidFill>
              </a:rPr>
              <a:t>Structure of Registration Number (GSTIN) </a:t>
            </a:r>
            <a:endParaRPr lang="en-US" sz="2800" b="1" dirty="0">
              <a:solidFill>
                <a:srgbClr val="FF0000"/>
              </a:solidFill>
            </a:endParaRPr>
          </a:p>
        </p:txBody>
      </p:sp>
      <p:sp>
        <p:nvSpPr>
          <p:cNvPr id="3" name="Content Placeholder 2"/>
          <p:cNvSpPr>
            <a:spLocks noGrp="1"/>
          </p:cNvSpPr>
          <p:nvPr>
            <p:ph idx="1"/>
          </p:nvPr>
        </p:nvSpPr>
        <p:spPr>
          <a:xfrm>
            <a:off x="76200" y="1600200"/>
            <a:ext cx="8991600" cy="5029200"/>
          </a:xfrm>
        </p:spPr>
        <p:txBody>
          <a:bodyPr>
            <a:normAutofit lnSpcReduction="10000"/>
          </a:bodyPr>
          <a:lstStyle/>
          <a:p>
            <a:pPr marL="0" indent="0" algn="just">
              <a:buNone/>
            </a:pPr>
            <a:endParaRPr lang="en-US" sz="2400" dirty="0" smtClean="0">
              <a:latin typeface="Andalus" pitchFamily="18" charset="-78"/>
              <a:ea typeface="Verdana" panose="020B0604030504040204" pitchFamily="34" charset="0"/>
              <a:cs typeface="Andalus" pitchFamily="18" charset="-78"/>
            </a:endParaRPr>
          </a:p>
          <a:p>
            <a:pPr marL="0" indent="0" algn="just">
              <a:buNone/>
            </a:pPr>
            <a:endParaRPr lang="en-US" sz="2400" dirty="0">
              <a:latin typeface="Andalus" pitchFamily="18" charset="-78"/>
              <a:ea typeface="Verdana" panose="020B0604030504040204" pitchFamily="34" charset="0"/>
              <a:cs typeface="Andalus" pitchFamily="18" charset="-78"/>
            </a:endParaRPr>
          </a:p>
          <a:p>
            <a:pPr marL="0" indent="0" algn="just">
              <a:buNone/>
            </a:pPr>
            <a:endParaRPr lang="en-US" sz="2400" dirty="0" smtClean="0">
              <a:latin typeface="Andalus" pitchFamily="18" charset="-78"/>
              <a:ea typeface="Verdana" panose="020B0604030504040204" pitchFamily="34" charset="0"/>
              <a:cs typeface="Andalus" pitchFamily="18" charset="-78"/>
            </a:endParaRPr>
          </a:p>
          <a:p>
            <a:pPr marL="0" indent="0" algn="just">
              <a:buNone/>
            </a:pPr>
            <a:endParaRPr lang="en-US" sz="2400" dirty="0">
              <a:latin typeface="Andalus" pitchFamily="18" charset="-78"/>
              <a:ea typeface="Verdana" panose="020B0604030504040204" pitchFamily="34" charset="0"/>
              <a:cs typeface="Andalus" pitchFamily="18" charset="-78"/>
            </a:endParaRPr>
          </a:p>
          <a:p>
            <a:pPr marL="0" indent="0" algn="just">
              <a:buNone/>
            </a:pPr>
            <a:endParaRPr lang="en-US" sz="2400" dirty="0" smtClean="0">
              <a:latin typeface="Andalus" pitchFamily="18" charset="-78"/>
              <a:ea typeface="Verdana" panose="020B0604030504040204" pitchFamily="34" charset="0"/>
              <a:cs typeface="Andalus" pitchFamily="18" charset="-78"/>
            </a:endParaRPr>
          </a:p>
          <a:p>
            <a:pPr marL="0" indent="0" algn="just">
              <a:buNone/>
            </a:pPr>
            <a:endParaRPr lang="en-US" sz="2400" dirty="0">
              <a:latin typeface="Andalus" pitchFamily="18" charset="-78"/>
              <a:ea typeface="Verdana" panose="020B0604030504040204" pitchFamily="34" charset="0"/>
              <a:cs typeface="Andalus" pitchFamily="18" charset="-78"/>
            </a:endParaRPr>
          </a:p>
          <a:p>
            <a:pPr marL="0" indent="0" algn="just">
              <a:buNone/>
            </a:pPr>
            <a:endParaRPr lang="en-US" sz="2400" dirty="0" smtClean="0">
              <a:latin typeface="Andalus" pitchFamily="18" charset="-78"/>
              <a:ea typeface="Verdana" panose="020B0604030504040204" pitchFamily="34" charset="0"/>
              <a:cs typeface="Andalus" pitchFamily="18" charset="-78"/>
            </a:endParaRPr>
          </a:p>
          <a:p>
            <a:pPr marL="0" indent="0" algn="just">
              <a:buNone/>
            </a:pPr>
            <a:endParaRPr lang="en-US" sz="2400" dirty="0">
              <a:latin typeface="Andalus" pitchFamily="18" charset="-78"/>
              <a:ea typeface="Verdana" panose="020B0604030504040204" pitchFamily="34" charset="0"/>
              <a:cs typeface="Andalus" pitchFamily="18" charset="-78"/>
            </a:endParaRPr>
          </a:p>
          <a:p>
            <a:pPr algn="just"/>
            <a:r>
              <a:rPr lang="en-US" sz="2400" dirty="0" smtClean="0">
                <a:latin typeface="Andalus" pitchFamily="18" charset="-78"/>
                <a:ea typeface="Verdana" panose="020B0604030504040204" pitchFamily="34" charset="0"/>
                <a:cs typeface="Andalus" pitchFamily="18" charset="-78"/>
              </a:rPr>
              <a:t>State </a:t>
            </a:r>
            <a:r>
              <a:rPr lang="en-US" sz="2400" dirty="0">
                <a:latin typeface="Andalus" pitchFamily="18" charset="-78"/>
                <a:ea typeface="Verdana" panose="020B0604030504040204" pitchFamily="34" charset="0"/>
                <a:cs typeface="Andalus" pitchFamily="18" charset="-78"/>
              </a:rPr>
              <a:t>Code as defined under the Indian Census </a:t>
            </a:r>
            <a:r>
              <a:rPr lang="en-US" sz="2400" dirty="0" smtClean="0">
                <a:latin typeface="Andalus" pitchFamily="18" charset="-78"/>
                <a:ea typeface="Verdana" panose="020B0604030504040204" pitchFamily="34" charset="0"/>
                <a:cs typeface="Andalus" pitchFamily="18" charset="-78"/>
              </a:rPr>
              <a:t>2011</a:t>
            </a:r>
          </a:p>
          <a:p>
            <a:pPr algn="just"/>
            <a:r>
              <a:rPr lang="en-US" sz="2400" dirty="0" smtClean="0">
                <a:latin typeface="Andalus" pitchFamily="18" charset="-78"/>
                <a:ea typeface="Verdana" panose="020B0604030504040204" pitchFamily="34" charset="0"/>
                <a:cs typeface="Andalus" pitchFamily="18" charset="-78"/>
              </a:rPr>
              <a:t>Entity Code: For multiple registration within a State</a:t>
            </a:r>
          </a:p>
          <a:p>
            <a:pPr marL="914400" lvl="1" indent="-457200" algn="just">
              <a:buFont typeface="Wingdings" pitchFamily="2" charset="2"/>
              <a:buChar char="Ø"/>
            </a:pPr>
            <a:r>
              <a:rPr lang="en-US" sz="2200" dirty="0" smtClean="0">
                <a:latin typeface="Andalus" pitchFamily="18" charset="-78"/>
                <a:ea typeface="Verdana" panose="020B0604030504040204" pitchFamily="34" charset="0"/>
                <a:cs typeface="Andalus" pitchFamily="18" charset="-78"/>
              </a:rPr>
              <a:t>Up to 9 business verticals…………...1 to 9</a:t>
            </a:r>
          </a:p>
          <a:p>
            <a:pPr marL="914400" lvl="1" indent="-457200" algn="just">
              <a:buFont typeface="Wingdings" pitchFamily="2" charset="2"/>
              <a:buChar char="Ø"/>
            </a:pPr>
            <a:r>
              <a:rPr lang="en-US" sz="2200" dirty="0" smtClean="0">
                <a:latin typeface="Andalus" pitchFamily="18" charset="-78"/>
                <a:ea typeface="Verdana" panose="020B0604030504040204" pitchFamily="34" charset="0"/>
                <a:cs typeface="Andalus" pitchFamily="18" charset="-78"/>
              </a:rPr>
              <a:t>From 10 to 35 </a:t>
            </a:r>
            <a:r>
              <a:rPr lang="en-US" sz="2200" dirty="0">
                <a:latin typeface="Andalus" pitchFamily="18" charset="-78"/>
                <a:ea typeface="Verdana" panose="020B0604030504040204" pitchFamily="34" charset="0"/>
                <a:cs typeface="Andalus" pitchFamily="18" charset="-78"/>
              </a:rPr>
              <a:t>business </a:t>
            </a:r>
            <a:r>
              <a:rPr lang="en-US" sz="2200" dirty="0" smtClean="0">
                <a:latin typeface="Andalus" pitchFamily="18" charset="-78"/>
                <a:ea typeface="Verdana" panose="020B0604030504040204" pitchFamily="34" charset="0"/>
                <a:cs typeface="Andalus" pitchFamily="18" charset="-78"/>
              </a:rPr>
              <a:t>verticals ….. A to Z </a:t>
            </a:r>
            <a:endParaRPr lang="en-US" sz="2200" dirty="0">
              <a:latin typeface="Andalus" pitchFamily="18" charset="-78"/>
              <a:ea typeface="Verdana" panose="020B0604030504040204" pitchFamily="34" charset="0"/>
              <a:cs typeface="Andalus" pitchFamily="18" charset="-78"/>
            </a:endParaRPr>
          </a:p>
          <a:p>
            <a:pPr marL="0" indent="0" algn="just">
              <a:buNone/>
            </a:pPr>
            <a:endParaRPr lang="en-US" sz="2400" dirty="0">
              <a:cs typeface="Andalus" pitchFamily="18" charset="-78"/>
            </a:endParaRPr>
          </a:p>
        </p:txBody>
      </p:sp>
      <p:graphicFrame>
        <p:nvGraphicFramePr>
          <p:cNvPr id="5" name="Table 4"/>
          <p:cNvGraphicFramePr>
            <a:graphicFrameLocks noGrp="1"/>
          </p:cNvGraphicFramePr>
          <p:nvPr>
            <p:extLst>
              <p:ext uri="{D42A27DB-BD31-4B8C-83A1-F6EECF244321}">
                <p14:modId xmlns:p14="http://schemas.microsoft.com/office/powerpoint/2010/main" xmlns="" val="2275802255"/>
              </p:ext>
            </p:extLst>
          </p:nvPr>
        </p:nvGraphicFramePr>
        <p:xfrm>
          <a:off x="152400" y="1676400"/>
          <a:ext cx="8839200" cy="2743200"/>
        </p:xfrm>
        <a:graphic>
          <a:graphicData uri="http://schemas.openxmlformats.org/drawingml/2006/table">
            <a:tbl>
              <a:tblPr firstRow="1" bandRow="1">
                <a:tableStyleId>{2D5ABB26-0587-4C30-8999-92F81FD0307C}</a:tableStyleId>
              </a:tblPr>
              <a:tblGrid>
                <a:gridCol w="457200"/>
                <a:gridCol w="533400"/>
                <a:gridCol w="533400"/>
                <a:gridCol w="533400"/>
                <a:gridCol w="457200"/>
                <a:gridCol w="457200"/>
                <a:gridCol w="457200"/>
                <a:gridCol w="457200"/>
                <a:gridCol w="457200"/>
                <a:gridCol w="533400"/>
                <a:gridCol w="609600"/>
                <a:gridCol w="533400"/>
                <a:gridCol w="914400"/>
                <a:gridCol w="914400"/>
                <a:gridCol w="990600"/>
              </a:tblGrid>
              <a:tr h="1371600">
                <a:tc gridSpan="2">
                  <a:txBody>
                    <a:bodyPr/>
                    <a:lstStyle/>
                    <a:p>
                      <a:pPr algn="ctr"/>
                      <a:r>
                        <a:rPr lang="en-US" sz="2000" b="1" dirty="0" smtClean="0">
                          <a:solidFill>
                            <a:srgbClr val="FF0000"/>
                          </a:solidFill>
                          <a:latin typeface="Andalus" pitchFamily="18" charset="-78"/>
                          <a:cs typeface="Andalus" pitchFamily="18" charset="-78"/>
                          <a:hlinkClick r:id="rId2" action="ppaction://hlinkfile"/>
                        </a:rPr>
                        <a:t>State Code</a:t>
                      </a:r>
                      <a:endParaRPr lang="en-US" sz="2000" b="1" dirty="0">
                        <a:solidFill>
                          <a:srgbClr val="FF0000"/>
                        </a:solidFill>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a:r>
                        <a:rPr lang="en-US" sz="6600" b="1" dirty="0" smtClean="0">
                          <a:solidFill>
                            <a:srgbClr val="FF0000"/>
                          </a:solidFill>
                          <a:latin typeface="Andalus" pitchFamily="18" charset="-78"/>
                          <a:cs typeface="Andalus" pitchFamily="18" charset="-78"/>
                        </a:rPr>
                        <a:t>PAN</a:t>
                      </a:r>
                      <a:endParaRPr lang="en-US" sz="6600" b="1" dirty="0">
                        <a:solidFill>
                          <a:srgbClr val="FF0000"/>
                        </a:solidFill>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0000"/>
                          </a:solidFill>
                          <a:latin typeface="Andalus" pitchFamily="18" charset="-78"/>
                          <a:cs typeface="Andalus" pitchFamily="18" charset="-78"/>
                        </a:rPr>
                        <a:t>Entity Code</a:t>
                      </a:r>
                      <a:endParaRPr lang="en-US" sz="2000" b="1" dirty="0">
                        <a:solidFill>
                          <a:srgbClr val="FF0000"/>
                        </a:solidFill>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0000"/>
                          </a:solidFill>
                          <a:latin typeface="Andalus" pitchFamily="18" charset="-78"/>
                          <a:cs typeface="Andalus" pitchFamily="18" charset="-78"/>
                        </a:rPr>
                        <a:t>Blank</a:t>
                      </a:r>
                      <a:endParaRPr lang="en-US" sz="2000" b="1" dirty="0">
                        <a:solidFill>
                          <a:srgbClr val="FF0000"/>
                        </a:solidFill>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0000"/>
                          </a:solidFill>
                          <a:latin typeface="Andalus" pitchFamily="18" charset="-78"/>
                          <a:cs typeface="Andalus" pitchFamily="18" charset="-78"/>
                        </a:rPr>
                        <a:t>Check Digit</a:t>
                      </a:r>
                      <a:endParaRPr lang="en-US" sz="2000" b="1" dirty="0">
                        <a:solidFill>
                          <a:srgbClr val="FF0000"/>
                        </a:solidFill>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0">
                <a:tc>
                  <a:txBody>
                    <a:bodyPr/>
                    <a:lstStyle/>
                    <a:p>
                      <a:pPr algn="ctr"/>
                      <a:r>
                        <a:rPr lang="en-US" sz="2000" dirty="0" smtClean="0">
                          <a:latin typeface="Andalus" pitchFamily="18" charset="-78"/>
                          <a:cs typeface="Andalus" pitchFamily="18" charset="-78"/>
                        </a:rPr>
                        <a:t>1</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2</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3</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4</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5</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6</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7</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8</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9</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n-US" sz="2000" dirty="0" smtClean="0">
                          <a:latin typeface="Andalus" pitchFamily="18" charset="-78"/>
                          <a:cs typeface="Andalus" pitchFamily="18" charset="-78"/>
                        </a:rPr>
                        <a:t>10</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11</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12</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13</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14</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ndalus" pitchFamily="18" charset="-78"/>
                          <a:cs typeface="Andalus" pitchFamily="18" charset="-78"/>
                        </a:rPr>
                        <a:t>15</a:t>
                      </a:r>
                      <a:endParaRPr lang="en-US" sz="2000" dirty="0">
                        <a:latin typeface="Andalus" pitchFamily="18" charset="-78"/>
                        <a:cs typeface="Andalus"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24E46BEC-6E5E-479C-8D24-A4952787BCBF}" type="slidenum">
              <a:rPr lang="en-GB" smtClean="0"/>
              <a:pPr/>
              <a:t>127</a:t>
            </a:fld>
            <a:endParaRPr lang="en-GB"/>
          </a:p>
        </p:txBody>
      </p:sp>
    </p:spTree>
    <p:extLst>
      <p:ext uri="{BB962C8B-B14F-4D97-AF65-F5344CB8AC3E}">
        <p14:creationId xmlns:p14="http://schemas.microsoft.com/office/powerpoint/2010/main" xmlns="" val="416493614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991600" cy="5181600"/>
          </a:xfrm>
        </p:spPr>
        <p:txBody>
          <a:bodyPr>
            <a:normAutofit lnSpcReduction="10000"/>
          </a:bodyPr>
          <a:lstStyle/>
          <a:p>
            <a:pPr algn="just">
              <a:buFont typeface="Wingdings" pitchFamily="2" charset="2"/>
              <a:buChar char="Ø"/>
            </a:pPr>
            <a:r>
              <a:rPr lang="en-US" b="1" dirty="0" smtClean="0"/>
              <a:t>All existing taxpayers (84 </a:t>
            </a:r>
            <a:r>
              <a:rPr lang="en-US" b="1" dirty="0" err="1" smtClean="0"/>
              <a:t>lacs</a:t>
            </a:r>
            <a:r>
              <a:rPr lang="en-US" b="1" dirty="0" smtClean="0"/>
              <a:t>) will be transitioned to GST.</a:t>
            </a:r>
          </a:p>
          <a:p>
            <a:pPr algn="just">
              <a:buFont typeface="Wingdings" pitchFamily="2" charset="2"/>
              <a:buChar char="Ø"/>
            </a:pPr>
            <a:endParaRPr lang="en-US" b="1" dirty="0" smtClean="0"/>
          </a:p>
          <a:p>
            <a:pPr algn="just">
              <a:buFont typeface="Wingdings" pitchFamily="2" charset="2"/>
              <a:buChar char="Ø"/>
            </a:pPr>
            <a:r>
              <a:rPr lang="en-US" b="1" dirty="0" smtClean="0">
                <a:hlinkClick r:id="rId2" tooltip="https://www.gst.gov.in/"/>
              </a:rPr>
              <a:t>https://www.gst.gov.in/</a:t>
            </a:r>
            <a:r>
              <a:rPr lang="en-US" b="1" dirty="0" smtClean="0"/>
              <a:t>, </a:t>
            </a:r>
          </a:p>
          <a:p>
            <a:pPr algn="just">
              <a:buFont typeface="Wingdings" pitchFamily="2" charset="2"/>
              <a:buChar char="Ø"/>
            </a:pPr>
            <a:r>
              <a:rPr lang="en-US" b="1" dirty="0" smtClean="0"/>
              <a:t>Phase I :  60.5 </a:t>
            </a:r>
            <a:r>
              <a:rPr lang="en-US" b="1" dirty="0" err="1" smtClean="0"/>
              <a:t>lakh</a:t>
            </a:r>
            <a:r>
              <a:rPr lang="en-US" b="1" dirty="0" smtClean="0"/>
              <a:t>  out of 84 </a:t>
            </a:r>
            <a:r>
              <a:rPr lang="en-US" b="1" dirty="0" err="1" smtClean="0"/>
              <a:t>lakh</a:t>
            </a:r>
            <a:r>
              <a:rPr lang="en-US" b="1" dirty="0" smtClean="0"/>
              <a:t>  enrolled.</a:t>
            </a:r>
          </a:p>
          <a:p>
            <a:pPr algn="just">
              <a:buFont typeface="Wingdings" pitchFamily="2" charset="2"/>
              <a:buChar char="Ø"/>
            </a:pPr>
            <a:endParaRPr lang="en-US" b="1" dirty="0" smtClean="0"/>
          </a:p>
          <a:p>
            <a:pPr algn="just">
              <a:buFont typeface="Wingdings" pitchFamily="2" charset="2"/>
              <a:buChar char="Ø"/>
            </a:pPr>
            <a:r>
              <a:rPr lang="en-US" b="1" dirty="0" smtClean="0"/>
              <a:t>Last Phase : Reopen for 15 days from June 1.</a:t>
            </a:r>
          </a:p>
          <a:p>
            <a:pPr algn="just">
              <a:buFont typeface="Wingdings" pitchFamily="2" charset="2"/>
              <a:buChar char="Ø"/>
            </a:pPr>
            <a:endParaRPr lang="en-US" b="1" dirty="0" smtClean="0"/>
          </a:p>
          <a:p>
            <a:pPr algn="just">
              <a:buFont typeface="Wingdings" pitchFamily="2" charset="2"/>
              <a:buChar char="Ø"/>
            </a:pPr>
            <a:r>
              <a:rPr lang="en-US" b="1" dirty="0" smtClean="0"/>
              <a:t>There is no deemed enrolment under GST. Enrollment  at the GST Common Portal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128</a:t>
            </a:fld>
            <a:endParaRPr lang="en-US"/>
          </a:p>
        </p:txBody>
      </p:sp>
      <p:sp>
        <p:nvSpPr>
          <p:cNvPr id="5" name="Title 1"/>
          <p:cNvSpPr>
            <a:spLocks noGrp="1"/>
          </p:cNvSpPr>
          <p:nvPr>
            <p:ph type="title"/>
          </p:nvPr>
        </p:nvSpPr>
        <p:spPr>
          <a:xfrm>
            <a:off x="152400" y="76200"/>
            <a:ext cx="7543800" cy="868362"/>
          </a:xfrm>
          <a:noFill/>
        </p:spPr>
        <p:txBody>
          <a:bodyPr>
            <a:normAutofit/>
          </a:bodyPr>
          <a:lstStyle/>
          <a:p>
            <a:r>
              <a:rPr lang="en-US" b="1" dirty="0" smtClean="0">
                <a:solidFill>
                  <a:srgbClr val="FF0000"/>
                </a:solidFill>
              </a:rPr>
              <a:t>Migration of existing </a:t>
            </a:r>
            <a:r>
              <a:rPr lang="en-US" b="1" dirty="0" err="1" smtClean="0">
                <a:solidFill>
                  <a:srgbClr val="FF0000"/>
                </a:solidFill>
              </a:rPr>
              <a:t>assessees</a:t>
            </a:r>
            <a:endParaRPr 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486400"/>
          </a:xfrm>
        </p:spPr>
        <p:txBody>
          <a:bodyPr>
            <a:normAutofit lnSpcReduction="10000"/>
          </a:bodyPr>
          <a:lstStyle/>
          <a:p>
            <a:pPr>
              <a:buFont typeface="Wingdings" pitchFamily="2" charset="2"/>
              <a:buChar char="Ø"/>
            </a:pPr>
            <a:r>
              <a:rPr lang="en-US" sz="2400" b="1" dirty="0" smtClean="0"/>
              <a:t> Provisional Id &amp; </a:t>
            </a:r>
            <a:r>
              <a:rPr lang="en-US" sz="2400" b="1" dirty="0" err="1" smtClean="0"/>
              <a:t>pasword</a:t>
            </a:r>
            <a:r>
              <a:rPr lang="en-US" sz="2400" b="1" dirty="0" smtClean="0"/>
              <a:t> .</a:t>
            </a:r>
          </a:p>
          <a:p>
            <a:pPr>
              <a:buFont typeface="Wingdings" pitchFamily="2" charset="2"/>
              <a:buChar char="Ø"/>
            </a:pPr>
            <a:r>
              <a:rPr lang="en-US" sz="2400" b="1" dirty="0" smtClean="0"/>
              <a:t>Mobile number and email address of </a:t>
            </a:r>
            <a:r>
              <a:rPr lang="en-US" sz="2400" b="1" dirty="0" err="1" smtClean="0"/>
              <a:t>authorised</a:t>
            </a:r>
            <a:r>
              <a:rPr lang="en-US" sz="2400" b="1" dirty="0" smtClean="0"/>
              <a:t> signatory needs to be provided. </a:t>
            </a:r>
          </a:p>
          <a:p>
            <a:pPr>
              <a:buFont typeface="Wingdings" pitchFamily="2" charset="2"/>
              <a:buChar char="Ø"/>
            </a:pPr>
            <a:endParaRPr lang="en-US" sz="2400" b="1" dirty="0" smtClean="0"/>
          </a:p>
          <a:p>
            <a:pPr>
              <a:buFont typeface="Wingdings" pitchFamily="2" charset="2"/>
              <a:buChar char="Ø"/>
            </a:pPr>
            <a:r>
              <a:rPr lang="en-US" sz="2400" b="1" dirty="0" smtClean="0"/>
              <a:t>All future correspondence from the GST portal will be sent on this registered mobile number and email address.</a:t>
            </a:r>
          </a:p>
          <a:p>
            <a:pPr>
              <a:buFont typeface="Wingdings" pitchFamily="2" charset="2"/>
              <a:buChar char="Ø"/>
            </a:pPr>
            <a:endParaRPr lang="en-US" sz="2400" b="1" dirty="0" smtClean="0"/>
          </a:p>
          <a:p>
            <a:pPr>
              <a:buFont typeface="Wingdings" pitchFamily="2" charset="2"/>
              <a:buChar char="Ø"/>
            </a:pPr>
            <a:r>
              <a:rPr lang="en-US" sz="2400" b="1" dirty="0" smtClean="0"/>
              <a:t>OTP would be sent to email ID and mobile number which needs to be updated in the system.</a:t>
            </a:r>
          </a:p>
          <a:p>
            <a:pPr>
              <a:buFont typeface="Wingdings" pitchFamily="2" charset="2"/>
              <a:buChar char="Ø"/>
            </a:pPr>
            <a:endParaRPr lang="en-US" sz="2400" b="1" dirty="0" smtClean="0"/>
          </a:p>
          <a:p>
            <a:pPr>
              <a:buFont typeface="Wingdings" pitchFamily="2" charset="2"/>
              <a:buChar char="Ø"/>
            </a:pPr>
            <a:r>
              <a:rPr lang="en-US" sz="2400" b="1" dirty="0" smtClean="0"/>
              <a:t>After this, the taxpayer would be able to login and fill the enrolment form - information can be entered and details/ images can be uploaded to fill up the provisional registration form.</a:t>
            </a:r>
          </a:p>
          <a:p>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129</a:t>
            </a:fld>
            <a:endParaRPr lang="en-US"/>
          </a:p>
        </p:txBody>
      </p:sp>
      <p:sp>
        <p:nvSpPr>
          <p:cNvPr id="5" name="Title 1"/>
          <p:cNvSpPr>
            <a:spLocks noGrp="1"/>
          </p:cNvSpPr>
          <p:nvPr>
            <p:ph type="title"/>
          </p:nvPr>
        </p:nvSpPr>
        <p:spPr>
          <a:xfrm>
            <a:off x="152400" y="76200"/>
            <a:ext cx="7543800" cy="868362"/>
          </a:xfrm>
          <a:noFill/>
        </p:spPr>
        <p:txBody>
          <a:bodyPr>
            <a:normAutofit fontScale="90000"/>
          </a:bodyPr>
          <a:lstStyle/>
          <a:p>
            <a:r>
              <a:rPr lang="en-US" b="1" dirty="0" smtClean="0">
                <a:solidFill>
                  <a:srgbClr val="FF0000"/>
                </a:solidFill>
              </a:rPr>
              <a:t> </a:t>
            </a:r>
            <a:r>
              <a:rPr lang="en-US" sz="3600" b="1" dirty="0" smtClean="0">
                <a:solidFill>
                  <a:srgbClr val="FF0000"/>
                </a:solidFill>
              </a:rPr>
              <a:t>Process of migration of existing </a:t>
            </a:r>
            <a:r>
              <a:rPr lang="en-US" sz="3600" b="1" dirty="0" err="1" smtClean="0">
                <a:solidFill>
                  <a:srgbClr val="FF0000"/>
                </a:solidFill>
              </a:rPr>
              <a:t>assessees</a:t>
            </a:r>
            <a:endParaRPr 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839200" cy="838200"/>
          </a:xfrm>
        </p:spPr>
        <p:txBody>
          <a:bodyPr>
            <a:noAutofit/>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The </a:t>
            </a:r>
            <a:r>
              <a:rPr lang="en-US" b="1" dirty="0">
                <a:solidFill>
                  <a:srgbClr val="FF0000"/>
                </a:solidFill>
              </a:rPr>
              <a:t>Constitution </a:t>
            </a:r>
            <a:r>
              <a:rPr lang="en-US" b="1" dirty="0" smtClean="0">
                <a:solidFill>
                  <a:srgbClr val="FF0000"/>
                </a:solidFill>
              </a:rPr>
              <a:t>(101</a:t>
            </a:r>
            <a:r>
              <a:rPr lang="en-US" b="1" baseline="30000" dirty="0" smtClean="0">
                <a:solidFill>
                  <a:srgbClr val="FF0000"/>
                </a:solidFill>
              </a:rPr>
              <a:t>st</a:t>
            </a:r>
            <a:r>
              <a:rPr lang="en-US" b="1" dirty="0" smtClean="0">
                <a:solidFill>
                  <a:srgbClr val="FF0000"/>
                </a:solidFill>
              </a:rPr>
              <a:t>  </a:t>
            </a:r>
            <a:r>
              <a:rPr lang="en-US" b="1" dirty="0">
                <a:solidFill>
                  <a:srgbClr val="FF0000"/>
                </a:solidFill>
              </a:rPr>
              <a:t>Amendment) Act, 2016</a:t>
            </a:r>
            <a:endParaRPr lang="en-US" sz="8000" b="1" dirty="0">
              <a:solidFill>
                <a:srgbClr val="FF0000"/>
              </a:solidFill>
            </a:endParaRPr>
          </a:p>
        </p:txBody>
      </p:sp>
      <p:sp>
        <p:nvSpPr>
          <p:cNvPr id="3" name="Content Placeholder 2"/>
          <p:cNvSpPr>
            <a:spLocks noGrp="1"/>
          </p:cNvSpPr>
          <p:nvPr>
            <p:ph idx="4294967295"/>
          </p:nvPr>
        </p:nvSpPr>
        <p:spPr>
          <a:xfrm>
            <a:off x="152400" y="914400"/>
            <a:ext cx="8763000" cy="5943600"/>
          </a:xfrm>
        </p:spPr>
        <p:txBody>
          <a:bodyPr>
            <a:normAutofit/>
          </a:bodyPr>
          <a:lstStyle/>
          <a:p>
            <a:pPr algn="just"/>
            <a:endParaRPr lang="en-US" b="1" dirty="0" smtClean="0"/>
          </a:p>
          <a:p>
            <a:pPr algn="just"/>
            <a:r>
              <a:rPr lang="en-US" b="1" dirty="0" smtClean="0"/>
              <a:t>Passed </a:t>
            </a:r>
            <a:r>
              <a:rPr lang="en-US" b="1" dirty="0"/>
              <a:t>by </a:t>
            </a:r>
            <a:r>
              <a:rPr lang="en-US" b="1" dirty="0" smtClean="0"/>
              <a:t>RS </a:t>
            </a:r>
            <a:r>
              <a:rPr lang="en-US" b="1" dirty="0"/>
              <a:t>&amp; </a:t>
            </a:r>
            <a:r>
              <a:rPr lang="en-US" b="1" dirty="0" smtClean="0"/>
              <a:t>LS and  </a:t>
            </a:r>
            <a:r>
              <a:rPr lang="en-US" b="1" dirty="0"/>
              <a:t>ratified by the states.  Presidential assent  received on </a:t>
            </a:r>
            <a:r>
              <a:rPr lang="en-US" b="1" dirty="0" smtClean="0"/>
              <a:t> 8</a:t>
            </a:r>
            <a:r>
              <a:rPr lang="en-US" b="1" baseline="30000" dirty="0" smtClean="0"/>
              <a:t>th</a:t>
            </a:r>
            <a:r>
              <a:rPr lang="en-US" b="1" dirty="0" smtClean="0"/>
              <a:t> Sept,2016</a:t>
            </a:r>
            <a:endParaRPr lang="en-US" b="1" dirty="0"/>
          </a:p>
          <a:p>
            <a:pPr algn="just"/>
            <a:endParaRPr lang="en-US" b="1" dirty="0"/>
          </a:p>
          <a:p>
            <a:pPr algn="just"/>
            <a:r>
              <a:rPr lang="en-US" b="1" dirty="0"/>
              <a:t>“</a:t>
            </a:r>
            <a:r>
              <a:rPr lang="en-US" b="1" dirty="0">
                <a:solidFill>
                  <a:srgbClr val="00B050"/>
                </a:solidFill>
              </a:rPr>
              <a:t>goods and services tax” </a:t>
            </a:r>
            <a:r>
              <a:rPr lang="en-US" b="1" dirty="0"/>
              <a:t>means </a:t>
            </a:r>
            <a:endParaRPr lang="en-US" b="1" dirty="0" smtClean="0"/>
          </a:p>
          <a:p>
            <a:pPr algn="just">
              <a:buNone/>
            </a:pPr>
            <a:r>
              <a:rPr lang="en-US" b="1" dirty="0" smtClean="0"/>
              <a:t>    any </a:t>
            </a:r>
            <a:r>
              <a:rPr lang="en-US" b="1" dirty="0"/>
              <a:t>tax on supply of goods, or services or both except taxes on the supply of the alcoholic liquor for human </a:t>
            </a:r>
            <a:r>
              <a:rPr lang="en-US" b="1" dirty="0" smtClean="0"/>
              <a:t>consumption.</a:t>
            </a:r>
            <a:endParaRPr lang="en-US" b="1" dirty="0"/>
          </a:p>
          <a:p>
            <a:endParaRPr lang="en-US" b="1" dirty="0"/>
          </a:p>
          <a:p>
            <a:r>
              <a:rPr lang="en-US" b="1" dirty="0" smtClean="0"/>
              <a:t>GST </a:t>
            </a:r>
            <a:r>
              <a:rPr lang="en-US" b="1" dirty="0"/>
              <a:t>COUNCIL –Article 279A</a:t>
            </a:r>
          </a:p>
          <a:p>
            <a:endParaRPr lang="en-US" b="1" dirty="0"/>
          </a:p>
          <a:p>
            <a:endParaRPr lang="en-US" b="1"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130</a:t>
            </a:fld>
            <a:endParaRPr lang="en-US"/>
          </a:p>
        </p:txBody>
      </p:sp>
      <p:graphicFrame>
        <p:nvGraphicFramePr>
          <p:cNvPr id="5" name="Content Placeholder 4"/>
          <p:cNvGraphicFramePr>
            <a:graphicFrameLocks noGrp="1"/>
          </p:cNvGraphicFramePr>
          <p:nvPr>
            <p:ph idx="4294967295"/>
          </p:nvPr>
        </p:nvGraphicFramePr>
        <p:xfrm>
          <a:off x="0" y="0"/>
          <a:ext cx="9144000" cy="6897071"/>
        </p:xfrm>
        <a:graphic>
          <a:graphicData uri="http://schemas.openxmlformats.org/drawingml/2006/table">
            <a:tbl>
              <a:tblPr/>
              <a:tblGrid>
                <a:gridCol w="685800"/>
                <a:gridCol w="5638800"/>
                <a:gridCol w="1447800"/>
                <a:gridCol w="1371600"/>
              </a:tblGrid>
              <a:tr h="777765">
                <a:tc>
                  <a:txBody>
                    <a:bodyPr/>
                    <a:lstStyle/>
                    <a:p>
                      <a:pPr fontAlgn="t"/>
                      <a:r>
                        <a:rPr lang="en-US" sz="2400" b="0" dirty="0" err="1"/>
                        <a:t>S.No</a:t>
                      </a:r>
                      <a:r>
                        <a:rPr lang="en-US" sz="2400" b="0" dirty="0"/>
                        <a:t>.</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algn="ctr" fontAlgn="t"/>
                      <a:r>
                        <a:rPr lang="en-US" sz="2400" dirty="0" smtClean="0"/>
                        <a:t> Document</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marL="346075" indent="0" fontAlgn="t"/>
                      <a:r>
                        <a:rPr lang="en-US" sz="2400" b="0" dirty="0" smtClean="0"/>
                        <a:t>File  </a:t>
                      </a:r>
                      <a:r>
                        <a:rPr lang="en-US" sz="2400" b="0" dirty="0"/>
                        <a:t>Format</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smtClean="0"/>
                        <a:t>Max </a:t>
                      </a:r>
                      <a:r>
                        <a:rPr lang="en-US" sz="2400" b="0" dirty="0"/>
                        <a:t>Size</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r>
              <a:tr h="2231973">
                <a:tc>
                  <a:txBody>
                    <a:bodyPr/>
                    <a:lstStyle/>
                    <a:p>
                      <a:pPr fontAlgn="t"/>
                      <a:r>
                        <a:rPr lang="en-US" sz="2400" b="0" dirty="0"/>
                        <a:t>1.</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Proof of Constitution of Business</a:t>
                      </a:r>
                      <a:endParaRPr lang="en-US" sz="2400" dirty="0"/>
                    </a:p>
                    <a:p>
                      <a:pPr fontAlgn="t">
                        <a:buFont typeface="Arial"/>
                        <a:buChar char="•"/>
                      </a:pPr>
                      <a:r>
                        <a:rPr lang="en-US" sz="2400" b="0" dirty="0"/>
                        <a:t>In case of Partnership firm: Partnership Deed of Partnership Firm (PDF and JPEG format in maximum size of 1 MB)</a:t>
                      </a:r>
                    </a:p>
                    <a:p>
                      <a:pPr fontAlgn="t">
                        <a:buFont typeface="Arial"/>
                        <a:buChar char="•"/>
                      </a:pPr>
                      <a:r>
                        <a:rPr lang="en-US" sz="2400" b="0" dirty="0"/>
                        <a:t>In case of Others: Registration Certificate of the Business Entity</a:t>
                      </a:r>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PDF or JPEG</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1 MB</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r>
              <a:tr h="777765">
                <a:tc>
                  <a:txBody>
                    <a:bodyPr/>
                    <a:lstStyle/>
                    <a:p>
                      <a:pPr fontAlgn="t"/>
                      <a:r>
                        <a:rPr lang="en-US" sz="2400" b="0"/>
                        <a:t>2.</a:t>
                      </a:r>
                      <a:endParaRPr lang="en-US" sz="240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Photograph of Promoters/ Partners/ Karta of HUF</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JPEG</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100 KB</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r>
              <a:tr h="777765">
                <a:tc>
                  <a:txBody>
                    <a:bodyPr/>
                    <a:lstStyle/>
                    <a:p>
                      <a:pPr fontAlgn="t"/>
                      <a:r>
                        <a:rPr lang="en-US" sz="2400" b="0"/>
                        <a:t>3.</a:t>
                      </a:r>
                      <a:endParaRPr lang="en-US" sz="240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Proof of Appointment of Authorized Signatory</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PDF or JPEG</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1 MB</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r>
              <a:tr h="424311">
                <a:tc>
                  <a:txBody>
                    <a:bodyPr/>
                    <a:lstStyle/>
                    <a:p>
                      <a:pPr fontAlgn="t"/>
                      <a:r>
                        <a:rPr lang="en-US" sz="2400" b="0"/>
                        <a:t>4.</a:t>
                      </a:r>
                      <a:endParaRPr lang="en-US" sz="240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Photograph of Authorized Signatory</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JPEG</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100 KB</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r>
              <a:tr h="1868421">
                <a:tc>
                  <a:txBody>
                    <a:bodyPr/>
                    <a:lstStyle/>
                    <a:p>
                      <a:pPr fontAlgn="t"/>
                      <a:r>
                        <a:rPr lang="en-US" sz="2400" b="0"/>
                        <a:t>5.</a:t>
                      </a:r>
                      <a:endParaRPr lang="en-US" sz="240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Opening page of Bank Passbook/ Statement containing Bank Account Number of &lt; Account Number&gt;, Address of Branch</a:t>
                      </a:r>
                      <a:r>
                        <a:rPr lang="en-US" sz="2400" b="0" dirty="0" smtClean="0"/>
                        <a:t>, Address </a:t>
                      </a:r>
                      <a:r>
                        <a:rPr lang="en-US" sz="2400" b="0" dirty="0"/>
                        <a:t>of Account holder and few transaction details</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PDF and JPEG</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c>
                  <a:txBody>
                    <a:bodyPr/>
                    <a:lstStyle/>
                    <a:p>
                      <a:pPr fontAlgn="t"/>
                      <a:r>
                        <a:rPr lang="en-US" sz="2400" b="0" dirty="0"/>
                        <a:t>1 MB</a:t>
                      </a:r>
                      <a:endParaRPr lang="en-US" sz="2400" dirty="0"/>
                    </a:p>
                  </a:txBody>
                  <a:tcPr marL="25484" marR="25484" marT="25484" marB="25484">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F8F8">
                        <a:alpha val="0"/>
                      </a:srgbClr>
                    </a:solidFill>
                  </a:tcPr>
                </a:tc>
              </a:tr>
            </a:tbl>
          </a:graphicData>
        </a:graphic>
      </p:graphicFrame>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1066800"/>
            <a:ext cx="10160000" cy="830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132</a:t>
            </a:fld>
            <a:endParaRPr lang="en-US"/>
          </a:p>
        </p:txBody>
      </p:sp>
      <p:pic>
        <p:nvPicPr>
          <p:cNvPr id="1026" name="Picture 2" descr="http://www.taxguru.in/wp-content/uploads/2017/01/Enrolment-for-GST-of-Service-and-Excise-Assessee.jpg"/>
          <p:cNvPicPr>
            <a:picLocks noChangeAspect="1" noChangeArrowheads="1"/>
          </p:cNvPicPr>
          <p:nvPr/>
        </p:nvPicPr>
        <p:blipFill>
          <a:blip r:embed="rId2" cstate="print"/>
          <a:srcRect/>
          <a:stretch>
            <a:fillRect/>
          </a:stretch>
        </p:blipFill>
        <p:spPr bwMode="auto">
          <a:xfrm>
            <a:off x="-48126" y="-36095"/>
            <a:ext cx="9192126" cy="6894095"/>
          </a:xfrm>
          <a:prstGeom prst="rect">
            <a:avLst/>
          </a:prstGeom>
          <a:noFill/>
        </p:spPr>
      </p:pic>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0BBEAA-B4FC-41A2-85B6-9369FD4AE745}" type="slidenum">
              <a:rPr lang="en-GB" smtClean="0"/>
              <a:pPr/>
              <a:t>133</a:t>
            </a:fld>
            <a:endParaRPr lang="en-GB" dirty="0"/>
          </a:p>
        </p:txBody>
      </p:sp>
      <p:pic>
        <p:nvPicPr>
          <p:cNvPr id="302084" name="Picture 4" descr="GST Countdown has begun... get GST ready"/>
          <p:cNvPicPr>
            <a:picLocks noChangeAspect="1" noChangeArrowheads="1"/>
          </p:cNvPicPr>
          <p:nvPr/>
        </p:nvPicPr>
        <p:blipFill>
          <a:blip r:embed="rId2" cstate="print"/>
          <a:srcRect/>
          <a:stretch>
            <a:fillRect/>
          </a:stretch>
        </p:blipFill>
        <p:spPr bwMode="auto">
          <a:xfrm>
            <a:off x="11197" y="0"/>
            <a:ext cx="9598024" cy="6858000"/>
          </a:xfrm>
          <a:prstGeom prst="rect">
            <a:avLst/>
          </a:prstGeom>
          <a:noFill/>
        </p:spPr>
      </p:pic>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0BBEAA-B4FC-41A2-85B6-9369FD4AE745}" type="slidenum">
              <a:rPr lang="en-GB" smtClean="0"/>
              <a:pPr/>
              <a:t>134</a:t>
            </a:fld>
            <a:endParaRPr lang="en-GB" dirty="0"/>
          </a:p>
        </p:txBody>
      </p:sp>
      <p:pic>
        <p:nvPicPr>
          <p:cNvPr id="303106" name="Picture 2" descr="GST Countdown has begun... get GST ready"/>
          <p:cNvPicPr>
            <a:picLocks noChangeAspect="1" noChangeArrowheads="1"/>
          </p:cNvPicPr>
          <p:nvPr/>
        </p:nvPicPr>
        <p:blipFill>
          <a:blip r:embed="rId2" cstate="print"/>
          <a:srcRect/>
          <a:stretch>
            <a:fillRect/>
          </a:stretch>
        </p:blipFill>
        <p:spPr bwMode="auto">
          <a:xfrm>
            <a:off x="-381000" y="21955"/>
            <a:ext cx="9525000" cy="7357413"/>
          </a:xfrm>
          <a:prstGeom prst="rect">
            <a:avLst/>
          </a:prstGeom>
          <a:noFill/>
        </p:spPr>
      </p:pic>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13800" b="1" dirty="0" smtClean="0">
                <a:solidFill>
                  <a:srgbClr val="FF0000"/>
                </a:solidFill>
                <a:ea typeface="Verdana" pitchFamily="34" charset="0"/>
                <a:cs typeface="Calibri" pitchFamily="34" charset="0"/>
              </a:rPr>
              <a:t>RETURNS under GST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135</a:t>
            </a:fld>
            <a:endParaRPr lang="en-US"/>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895600" y="-838200"/>
            <a:ext cx="15621000" cy="838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800" b="1" dirty="0" smtClean="0">
                <a:solidFill>
                  <a:srgbClr val="FF0000"/>
                </a:solidFill>
              </a:rPr>
              <a:t>Types of Returns in GST</a:t>
            </a:r>
            <a:endParaRPr lang="en-US" sz="48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24802381"/>
              </p:ext>
            </p:extLst>
          </p:nvPr>
        </p:nvGraphicFramePr>
        <p:xfrm>
          <a:off x="0" y="1077038"/>
          <a:ext cx="9144000" cy="5794609"/>
        </p:xfrm>
        <a:graphic>
          <a:graphicData uri="http://schemas.openxmlformats.org/drawingml/2006/table">
            <a:tbl>
              <a:tblPr firstRow="1" bandRow="1">
                <a:tableStyleId>{5C22544A-7EE6-4342-B048-85BDC9FD1C3A}</a:tableStyleId>
              </a:tblPr>
              <a:tblGrid>
                <a:gridCol w="1137173"/>
                <a:gridCol w="4468605"/>
                <a:gridCol w="3538222"/>
              </a:tblGrid>
              <a:tr h="451351">
                <a:tc>
                  <a:txBody>
                    <a:bodyPr/>
                    <a:lstStyle/>
                    <a:p>
                      <a:r>
                        <a:rPr lang="en-US" sz="2000" b="1" dirty="0" smtClean="0">
                          <a:latin typeface="Calibri" pitchFamily="34" charset="0"/>
                        </a:rPr>
                        <a:t>Format</a:t>
                      </a:r>
                      <a:endParaRPr lang="en-US" sz="2000" b="1" dirty="0">
                        <a:latin typeface="Calibri" pitchFamily="34" charset="0"/>
                      </a:endParaRPr>
                    </a:p>
                  </a:txBody>
                  <a:tcPr/>
                </a:tc>
                <a:tc>
                  <a:txBody>
                    <a:bodyPr/>
                    <a:lstStyle/>
                    <a:p>
                      <a:r>
                        <a:rPr lang="en-US" sz="2000" b="1" dirty="0" smtClean="0">
                          <a:latin typeface="Calibri" pitchFamily="34" charset="0"/>
                        </a:rPr>
                        <a:t>Description</a:t>
                      </a:r>
                      <a:endParaRPr lang="en-US" sz="2000" b="1" dirty="0">
                        <a:latin typeface="Calibri" pitchFamily="34" charset="0"/>
                      </a:endParaRPr>
                    </a:p>
                  </a:txBody>
                  <a:tcPr/>
                </a:tc>
                <a:tc>
                  <a:txBody>
                    <a:bodyPr/>
                    <a:lstStyle/>
                    <a:p>
                      <a:r>
                        <a:rPr lang="en-US" sz="2000" b="1" dirty="0" smtClean="0">
                          <a:latin typeface="Calibri" pitchFamily="34" charset="0"/>
                        </a:rPr>
                        <a:t>Due date</a:t>
                      </a:r>
                      <a:endParaRPr lang="en-US" sz="2000" b="1" dirty="0">
                        <a:latin typeface="Calibri" pitchFamily="34" charset="0"/>
                      </a:endParaRPr>
                    </a:p>
                  </a:txBody>
                  <a:tcPr/>
                </a:tc>
              </a:tr>
              <a:tr h="451351">
                <a:tc>
                  <a:txBody>
                    <a:bodyPr/>
                    <a:lstStyle/>
                    <a:p>
                      <a:r>
                        <a:rPr lang="en-US" sz="2000" b="1" dirty="0" smtClean="0">
                          <a:latin typeface="Calibri" pitchFamily="34" charset="0"/>
                        </a:rPr>
                        <a:t>GSTR-1</a:t>
                      </a:r>
                      <a:endParaRPr lang="en-US" sz="2000" b="1" dirty="0">
                        <a:latin typeface="Calibri" pitchFamily="34" charset="0"/>
                      </a:endParaRPr>
                    </a:p>
                  </a:txBody>
                  <a:tcPr/>
                </a:tc>
                <a:tc>
                  <a:txBody>
                    <a:bodyPr/>
                    <a:lstStyle/>
                    <a:p>
                      <a:r>
                        <a:rPr lang="en-US" sz="2000" b="1" dirty="0" smtClean="0">
                          <a:latin typeface="Calibri" pitchFamily="34" charset="0"/>
                        </a:rPr>
                        <a:t>Statement</a:t>
                      </a:r>
                      <a:r>
                        <a:rPr lang="en-US" sz="2000" b="1" baseline="0" dirty="0" smtClean="0">
                          <a:latin typeface="Calibri" pitchFamily="34" charset="0"/>
                        </a:rPr>
                        <a:t> of Outward Supplies</a:t>
                      </a:r>
                      <a:endParaRPr lang="en-US" sz="2000" b="1" dirty="0">
                        <a:latin typeface="Calibri" pitchFamily="34" charset="0"/>
                      </a:endParaRPr>
                    </a:p>
                  </a:txBody>
                  <a:tcPr/>
                </a:tc>
                <a:tc>
                  <a:txBody>
                    <a:bodyPr/>
                    <a:lstStyle/>
                    <a:p>
                      <a:r>
                        <a:rPr lang="en-US" sz="2000" b="1" dirty="0" smtClean="0">
                          <a:latin typeface="Calibri" pitchFamily="34" charset="0"/>
                        </a:rPr>
                        <a:t>10</a:t>
                      </a:r>
                      <a:r>
                        <a:rPr lang="en-US" sz="2000" b="1" baseline="30000" dirty="0" smtClean="0">
                          <a:latin typeface="Calibri" pitchFamily="34" charset="0"/>
                        </a:rPr>
                        <a:t>th</a:t>
                      </a:r>
                      <a:r>
                        <a:rPr lang="en-US" sz="2000" b="1" dirty="0" smtClean="0">
                          <a:latin typeface="Calibri" pitchFamily="34" charset="0"/>
                        </a:rPr>
                        <a:t> of next month</a:t>
                      </a:r>
                      <a:endParaRPr lang="en-US" sz="2000" b="1" dirty="0">
                        <a:latin typeface="Calibri" pitchFamily="34" charset="0"/>
                      </a:endParaRPr>
                    </a:p>
                  </a:txBody>
                  <a:tcPr/>
                </a:tc>
              </a:tr>
              <a:tr h="451351">
                <a:tc>
                  <a:txBody>
                    <a:bodyPr/>
                    <a:lstStyle/>
                    <a:p>
                      <a:r>
                        <a:rPr lang="en-US" sz="2000" b="1" dirty="0" smtClean="0">
                          <a:latin typeface="Calibri" pitchFamily="34" charset="0"/>
                        </a:rPr>
                        <a:t>GSTR-2</a:t>
                      </a:r>
                      <a:endParaRPr lang="en-US" sz="2000" b="1" dirty="0">
                        <a:latin typeface="Calibri" pitchFamily="34" charset="0"/>
                      </a:endParaRPr>
                    </a:p>
                  </a:txBody>
                  <a:tcPr/>
                </a:tc>
                <a:tc>
                  <a:txBody>
                    <a:bodyPr/>
                    <a:lstStyle/>
                    <a:p>
                      <a:r>
                        <a:rPr lang="en-US" sz="2000" b="1" dirty="0" smtClean="0">
                          <a:latin typeface="Calibri" pitchFamily="34" charset="0"/>
                        </a:rPr>
                        <a:t>Statement of Inward Supplies</a:t>
                      </a:r>
                      <a:endParaRPr lang="en-US" sz="2000" b="1" dirty="0">
                        <a:latin typeface="Calibri" pitchFamily="34" charset="0"/>
                      </a:endParaRPr>
                    </a:p>
                  </a:txBody>
                  <a:tcPr/>
                </a:tc>
                <a:tc>
                  <a:txBody>
                    <a:bodyPr/>
                    <a:lstStyle/>
                    <a:p>
                      <a:r>
                        <a:rPr lang="en-US" sz="2000" b="1" dirty="0" smtClean="0">
                          <a:latin typeface="Calibri" pitchFamily="34" charset="0"/>
                        </a:rPr>
                        <a:t>15</a:t>
                      </a:r>
                      <a:r>
                        <a:rPr lang="en-US" sz="2000" b="1" baseline="30000" dirty="0" smtClean="0">
                          <a:latin typeface="Calibri" pitchFamily="34" charset="0"/>
                        </a:rPr>
                        <a:t>th</a:t>
                      </a:r>
                      <a:r>
                        <a:rPr lang="en-US" sz="2000" b="1" dirty="0" smtClean="0">
                          <a:latin typeface="Calibri" pitchFamily="34" charset="0"/>
                        </a:rPr>
                        <a:t> of next month</a:t>
                      </a:r>
                      <a:endParaRPr lang="en-US" sz="2000" b="1" dirty="0">
                        <a:latin typeface="Calibri" pitchFamily="34" charset="0"/>
                      </a:endParaRPr>
                    </a:p>
                  </a:txBody>
                  <a:tcPr/>
                </a:tc>
              </a:tr>
              <a:tr h="451351">
                <a:tc>
                  <a:txBody>
                    <a:bodyPr/>
                    <a:lstStyle/>
                    <a:p>
                      <a:r>
                        <a:rPr lang="en-US" sz="2000" b="1" dirty="0" smtClean="0">
                          <a:latin typeface="Calibri" pitchFamily="34" charset="0"/>
                        </a:rPr>
                        <a:t>GSTR-3</a:t>
                      </a:r>
                      <a:endParaRPr lang="en-US" sz="2000" b="1" dirty="0">
                        <a:latin typeface="Calibri" pitchFamily="34" charset="0"/>
                      </a:endParaRPr>
                    </a:p>
                  </a:txBody>
                  <a:tcPr/>
                </a:tc>
                <a:tc>
                  <a:txBody>
                    <a:bodyPr/>
                    <a:lstStyle/>
                    <a:p>
                      <a:r>
                        <a:rPr lang="en-US" sz="2000" b="1" dirty="0" smtClean="0">
                          <a:latin typeface="Calibri" pitchFamily="34" charset="0"/>
                        </a:rPr>
                        <a:t>Return</a:t>
                      </a:r>
                      <a:endParaRPr lang="en-US" sz="2000" b="1" dirty="0">
                        <a:latin typeface="Calibri" pitchFamily="34" charset="0"/>
                      </a:endParaRPr>
                    </a:p>
                  </a:txBody>
                  <a:tcPr/>
                </a:tc>
                <a:tc>
                  <a:txBody>
                    <a:bodyPr/>
                    <a:lstStyle/>
                    <a:p>
                      <a:r>
                        <a:rPr lang="en-US" sz="2000" b="1" dirty="0" smtClean="0">
                          <a:latin typeface="Calibri" pitchFamily="34" charset="0"/>
                        </a:rPr>
                        <a:t>20</a:t>
                      </a:r>
                      <a:r>
                        <a:rPr lang="en-US" sz="2000" b="1" baseline="30000" dirty="0" smtClean="0">
                          <a:latin typeface="Calibri" pitchFamily="34" charset="0"/>
                        </a:rPr>
                        <a:t>th</a:t>
                      </a:r>
                      <a:r>
                        <a:rPr lang="en-US" sz="2000" b="1" dirty="0" smtClean="0">
                          <a:latin typeface="Calibri" pitchFamily="34" charset="0"/>
                        </a:rPr>
                        <a:t> of next month</a:t>
                      </a:r>
                      <a:endParaRPr lang="en-US" sz="2000" b="1" dirty="0">
                        <a:latin typeface="Calibri" pitchFamily="34" charset="0"/>
                      </a:endParaRPr>
                    </a:p>
                  </a:txBody>
                  <a:tcPr/>
                </a:tc>
              </a:tr>
              <a:tr h="798546">
                <a:tc>
                  <a:txBody>
                    <a:bodyPr/>
                    <a:lstStyle/>
                    <a:p>
                      <a:r>
                        <a:rPr lang="en-US" sz="2000" b="1" dirty="0" smtClean="0">
                          <a:latin typeface="Calibri" pitchFamily="34" charset="0"/>
                        </a:rPr>
                        <a:t>GSTR-4</a:t>
                      </a:r>
                      <a:endParaRPr lang="en-US" sz="2000" b="1" dirty="0">
                        <a:latin typeface="Calibri" pitchFamily="34" charset="0"/>
                      </a:endParaRPr>
                    </a:p>
                  </a:txBody>
                  <a:tcPr/>
                </a:tc>
                <a:tc>
                  <a:txBody>
                    <a:bodyPr/>
                    <a:lstStyle/>
                    <a:p>
                      <a:r>
                        <a:rPr lang="en-US" sz="2000" b="1" dirty="0" smtClean="0">
                          <a:latin typeface="Calibri" pitchFamily="34" charset="0"/>
                        </a:rPr>
                        <a:t>Return</a:t>
                      </a:r>
                      <a:r>
                        <a:rPr lang="en-US" sz="2000" b="1" baseline="0" dirty="0" smtClean="0">
                          <a:latin typeface="Calibri" pitchFamily="34" charset="0"/>
                        </a:rPr>
                        <a:t> for Compounding suppliers</a:t>
                      </a:r>
                      <a:endParaRPr lang="en-US" sz="2000" b="1" dirty="0">
                        <a:latin typeface="Calibri" pitchFamily="34" charset="0"/>
                      </a:endParaRPr>
                    </a:p>
                  </a:txBody>
                  <a:tcPr/>
                </a:tc>
                <a:tc>
                  <a:txBody>
                    <a:bodyPr/>
                    <a:lstStyle/>
                    <a:p>
                      <a:r>
                        <a:rPr lang="en-US" sz="2000" b="1" dirty="0" smtClean="0">
                          <a:latin typeface="Calibri" pitchFamily="34" charset="0"/>
                        </a:rPr>
                        <a:t>18</a:t>
                      </a:r>
                      <a:r>
                        <a:rPr lang="en-US" sz="2000" b="1" baseline="30000" dirty="0" smtClean="0">
                          <a:latin typeface="Calibri" pitchFamily="34" charset="0"/>
                        </a:rPr>
                        <a:t>th</a:t>
                      </a:r>
                      <a:r>
                        <a:rPr lang="en-US" sz="2000" b="1" dirty="0" smtClean="0">
                          <a:latin typeface="Calibri" pitchFamily="34" charset="0"/>
                        </a:rPr>
                        <a:t> of</a:t>
                      </a:r>
                      <a:r>
                        <a:rPr lang="en-US" sz="2000" b="1" baseline="0" dirty="0" smtClean="0">
                          <a:latin typeface="Calibri" pitchFamily="34" charset="0"/>
                        </a:rPr>
                        <a:t> month in next quarter</a:t>
                      </a:r>
                      <a:endParaRPr lang="en-US" sz="2000" b="1" dirty="0">
                        <a:latin typeface="Calibri" pitchFamily="34" charset="0"/>
                      </a:endParaRPr>
                    </a:p>
                  </a:txBody>
                  <a:tcPr/>
                </a:tc>
              </a:tr>
              <a:tr h="451351">
                <a:tc>
                  <a:txBody>
                    <a:bodyPr/>
                    <a:lstStyle/>
                    <a:p>
                      <a:r>
                        <a:rPr lang="en-US" sz="2000" b="1" dirty="0" smtClean="0">
                          <a:latin typeface="Calibri" pitchFamily="34" charset="0"/>
                        </a:rPr>
                        <a:t>GSTR-5</a:t>
                      </a:r>
                      <a:endParaRPr lang="en-US" sz="2000" b="1" dirty="0">
                        <a:latin typeface="Calibri" pitchFamily="34" charset="0"/>
                      </a:endParaRPr>
                    </a:p>
                  </a:txBody>
                  <a:tcPr/>
                </a:tc>
                <a:tc>
                  <a:txBody>
                    <a:bodyPr/>
                    <a:lstStyle/>
                    <a:p>
                      <a:r>
                        <a:rPr lang="en-US" sz="2000" b="1" dirty="0" smtClean="0">
                          <a:latin typeface="Calibri" pitchFamily="34" charset="0"/>
                        </a:rPr>
                        <a:t>Return</a:t>
                      </a:r>
                      <a:r>
                        <a:rPr lang="en-US" sz="2000" b="1" baseline="0" dirty="0" smtClean="0">
                          <a:latin typeface="Calibri" pitchFamily="34" charset="0"/>
                        </a:rPr>
                        <a:t> for Non-resident suppliers</a:t>
                      </a:r>
                      <a:endParaRPr lang="en-US" sz="2000" b="1" dirty="0">
                        <a:latin typeface="Calibri" pitchFamily="34" charset="0"/>
                      </a:endParaRPr>
                    </a:p>
                  </a:txBody>
                  <a:tcPr/>
                </a:tc>
                <a:tc>
                  <a:txBody>
                    <a:bodyPr/>
                    <a:lstStyle/>
                    <a:p>
                      <a:r>
                        <a:rPr lang="en-US" sz="2000" b="1" dirty="0" smtClean="0">
                          <a:latin typeface="Calibri" pitchFamily="34" charset="0"/>
                        </a:rPr>
                        <a:t>20</a:t>
                      </a:r>
                      <a:r>
                        <a:rPr lang="en-US" sz="2000" b="1" baseline="30000" dirty="0" smtClean="0">
                          <a:latin typeface="Calibri" pitchFamily="34" charset="0"/>
                        </a:rPr>
                        <a:t>th</a:t>
                      </a:r>
                      <a:r>
                        <a:rPr lang="en-US" sz="2000" b="1" dirty="0" smtClean="0">
                          <a:latin typeface="Calibri" pitchFamily="34" charset="0"/>
                        </a:rPr>
                        <a:t> of next month</a:t>
                      </a:r>
                      <a:endParaRPr lang="en-US" sz="2000" b="1" dirty="0">
                        <a:latin typeface="Calibri" pitchFamily="34" charset="0"/>
                      </a:endParaRPr>
                    </a:p>
                  </a:txBody>
                  <a:tcPr/>
                </a:tc>
              </a:tr>
              <a:tr h="451351">
                <a:tc>
                  <a:txBody>
                    <a:bodyPr/>
                    <a:lstStyle/>
                    <a:p>
                      <a:r>
                        <a:rPr lang="en-US" sz="2000" b="1" dirty="0" smtClean="0">
                          <a:latin typeface="Calibri" pitchFamily="34" charset="0"/>
                        </a:rPr>
                        <a:t>GSTR-6</a:t>
                      </a:r>
                      <a:endParaRPr lang="en-US" sz="2000" b="1" dirty="0">
                        <a:latin typeface="Calibri" pitchFamily="34" charset="0"/>
                      </a:endParaRPr>
                    </a:p>
                  </a:txBody>
                  <a:tcPr/>
                </a:tc>
                <a:tc>
                  <a:txBody>
                    <a:bodyPr/>
                    <a:lstStyle/>
                    <a:p>
                      <a:r>
                        <a:rPr lang="en-US" sz="2000" b="1" dirty="0" smtClean="0">
                          <a:latin typeface="Calibri" pitchFamily="34" charset="0"/>
                        </a:rPr>
                        <a:t>Return for</a:t>
                      </a:r>
                      <a:r>
                        <a:rPr lang="en-US" sz="2000" b="1" baseline="0" dirty="0" smtClean="0">
                          <a:latin typeface="Calibri" pitchFamily="34" charset="0"/>
                        </a:rPr>
                        <a:t> ISD</a:t>
                      </a:r>
                      <a:endParaRPr lang="en-US" sz="2000" b="1" dirty="0">
                        <a:latin typeface="Calibri" pitchFamily="34" charset="0"/>
                      </a:endParaRPr>
                    </a:p>
                  </a:txBody>
                  <a:tcPr/>
                </a:tc>
                <a:tc>
                  <a:txBody>
                    <a:bodyPr/>
                    <a:lstStyle/>
                    <a:p>
                      <a:r>
                        <a:rPr lang="en-US" sz="2000" b="1" dirty="0" smtClean="0">
                          <a:latin typeface="Calibri" pitchFamily="34" charset="0"/>
                        </a:rPr>
                        <a:t>13</a:t>
                      </a:r>
                      <a:r>
                        <a:rPr lang="en-US" sz="2000" b="1" baseline="30000" dirty="0" smtClean="0">
                          <a:latin typeface="Calibri" pitchFamily="34" charset="0"/>
                        </a:rPr>
                        <a:t>th</a:t>
                      </a:r>
                      <a:r>
                        <a:rPr lang="en-US" sz="2000" b="1" dirty="0" smtClean="0">
                          <a:latin typeface="Calibri" pitchFamily="34" charset="0"/>
                        </a:rPr>
                        <a:t> of next month</a:t>
                      </a:r>
                      <a:endParaRPr lang="en-US" sz="2000" b="1" dirty="0">
                        <a:latin typeface="Calibri" pitchFamily="34" charset="0"/>
                      </a:endParaRPr>
                    </a:p>
                  </a:txBody>
                  <a:tcPr/>
                </a:tc>
              </a:tr>
              <a:tr h="798546">
                <a:tc>
                  <a:txBody>
                    <a:bodyPr/>
                    <a:lstStyle/>
                    <a:p>
                      <a:r>
                        <a:rPr lang="en-US" sz="2000" b="1" dirty="0" smtClean="0">
                          <a:latin typeface="Calibri" pitchFamily="34" charset="0"/>
                        </a:rPr>
                        <a:t>GSTR-7</a:t>
                      </a:r>
                      <a:endParaRPr lang="en-US" sz="2000" b="1" dirty="0">
                        <a:latin typeface="Calibri" pitchFamily="34" charset="0"/>
                      </a:endParaRPr>
                    </a:p>
                  </a:txBody>
                  <a:tcPr/>
                </a:tc>
                <a:tc>
                  <a:txBody>
                    <a:bodyPr/>
                    <a:lstStyle/>
                    <a:p>
                      <a:r>
                        <a:rPr lang="en-US" sz="2000" b="1" dirty="0" smtClean="0">
                          <a:latin typeface="Calibri" pitchFamily="34" charset="0"/>
                        </a:rPr>
                        <a:t>Return</a:t>
                      </a:r>
                      <a:r>
                        <a:rPr lang="en-US" sz="2000" b="1" baseline="0" dirty="0" smtClean="0">
                          <a:latin typeface="Calibri" pitchFamily="34" charset="0"/>
                        </a:rPr>
                        <a:t> for TDS Deductors</a:t>
                      </a:r>
                      <a:endParaRPr lang="en-US" sz="2000" b="1" dirty="0">
                        <a:latin typeface="Calibri" pitchFamily="34" charset="0"/>
                      </a:endParaRPr>
                    </a:p>
                  </a:txBody>
                  <a:tcPr/>
                </a:tc>
                <a:tc>
                  <a:txBody>
                    <a:bodyPr/>
                    <a:lstStyle/>
                    <a:p>
                      <a:r>
                        <a:rPr lang="en-US" sz="2000" b="1" dirty="0" smtClean="0">
                          <a:latin typeface="Calibri" pitchFamily="34" charset="0"/>
                        </a:rPr>
                        <a:t>10</a:t>
                      </a:r>
                      <a:r>
                        <a:rPr lang="en-US" sz="2000" b="1" baseline="30000" dirty="0" smtClean="0">
                          <a:latin typeface="Calibri" pitchFamily="34" charset="0"/>
                        </a:rPr>
                        <a:t>th</a:t>
                      </a:r>
                      <a:r>
                        <a:rPr lang="en-US" sz="2000" b="1" dirty="0" smtClean="0">
                          <a:latin typeface="Calibri" pitchFamily="34" charset="0"/>
                        </a:rPr>
                        <a:t> of next month</a:t>
                      </a:r>
                    </a:p>
                    <a:p>
                      <a:endParaRPr lang="en-US" sz="2000" b="1" dirty="0">
                        <a:latin typeface="Calibri" pitchFamily="34" charset="0"/>
                      </a:endParaRPr>
                    </a:p>
                  </a:txBody>
                  <a:tcPr/>
                </a:tc>
              </a:tr>
              <a:tr h="451351">
                <a:tc>
                  <a:txBody>
                    <a:bodyPr/>
                    <a:lstStyle/>
                    <a:p>
                      <a:r>
                        <a:rPr lang="en-US" sz="2000" b="1" dirty="0" smtClean="0">
                          <a:latin typeface="Calibri" pitchFamily="34" charset="0"/>
                        </a:rPr>
                        <a:t>GSTR-8</a:t>
                      </a:r>
                      <a:endParaRPr lang="en-US" sz="2000" b="1" dirty="0">
                        <a:latin typeface="Calibri" pitchFamily="34" charset="0"/>
                      </a:endParaRPr>
                    </a:p>
                  </a:txBody>
                  <a:tcPr/>
                </a:tc>
                <a:tc>
                  <a:txBody>
                    <a:bodyPr/>
                    <a:lstStyle/>
                    <a:p>
                      <a:r>
                        <a:rPr lang="en-US" sz="2000" b="1" dirty="0" smtClean="0">
                          <a:latin typeface="Calibri" pitchFamily="34" charset="0"/>
                        </a:rPr>
                        <a:t>Return for E commerce Operator</a:t>
                      </a:r>
                      <a:endParaRPr lang="en-US" sz="2000" b="1" dirty="0">
                        <a:latin typeface="Calibri" pitchFamily="34" charset="0"/>
                      </a:endParaRPr>
                    </a:p>
                  </a:txBody>
                  <a:tcPr/>
                </a:tc>
                <a:tc>
                  <a:txBody>
                    <a:bodyPr/>
                    <a:lstStyle/>
                    <a:p>
                      <a:r>
                        <a:rPr lang="en-US" sz="2000" b="1" smtClean="0">
                          <a:latin typeface="Calibri" pitchFamily="34" charset="0"/>
                        </a:rPr>
                        <a:t>10</a:t>
                      </a:r>
                      <a:r>
                        <a:rPr lang="en-US" sz="2000" b="1" baseline="30000" smtClean="0">
                          <a:latin typeface="Calibri" pitchFamily="34" charset="0"/>
                        </a:rPr>
                        <a:t>th</a:t>
                      </a:r>
                      <a:r>
                        <a:rPr lang="en-US" sz="2000" b="1" smtClean="0">
                          <a:latin typeface="Calibri" pitchFamily="34" charset="0"/>
                        </a:rPr>
                        <a:t> of the next month</a:t>
                      </a:r>
                      <a:endParaRPr lang="en-US" sz="2000" b="1" dirty="0">
                        <a:latin typeface="Calibri" pitchFamily="34" charset="0"/>
                      </a:endParaRPr>
                    </a:p>
                  </a:txBody>
                  <a:tcPr/>
                </a:tc>
              </a:tr>
              <a:tr h="1038060">
                <a:tc>
                  <a:txBody>
                    <a:bodyPr/>
                    <a:lstStyle/>
                    <a:p>
                      <a:r>
                        <a:rPr lang="en-US" sz="2000" b="1" dirty="0" smtClean="0">
                          <a:latin typeface="Calibri" pitchFamily="34" charset="0"/>
                        </a:rPr>
                        <a:t>GSTR-9</a:t>
                      </a:r>
                      <a:endParaRPr lang="en-US" sz="2000" b="1"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smtClean="0">
                          <a:latin typeface="Calibri" pitchFamily="34" charset="0"/>
                        </a:rPr>
                        <a:t>ANNUAL RETURN</a:t>
                      </a:r>
                    </a:p>
                    <a:p>
                      <a:endParaRPr lang="en-US" sz="2000" b="1"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Calibri" pitchFamily="34" charset="0"/>
                          <a:ea typeface="Verdana" pitchFamily="34" charset="0"/>
                          <a:cs typeface="Calibri" pitchFamily="34" charset="0"/>
                        </a:rPr>
                        <a:t>on or before 31</a:t>
                      </a:r>
                      <a:r>
                        <a:rPr lang="en-US" sz="2000" b="1" baseline="30000" dirty="0" smtClean="0">
                          <a:latin typeface="Calibri" pitchFamily="34" charset="0"/>
                          <a:ea typeface="Verdana" pitchFamily="34" charset="0"/>
                          <a:cs typeface="Calibri" pitchFamily="34" charset="0"/>
                        </a:rPr>
                        <a:t>st</a:t>
                      </a:r>
                      <a:r>
                        <a:rPr lang="en-US" sz="2000" b="1" dirty="0" smtClean="0">
                          <a:latin typeface="Calibri" pitchFamily="34" charset="0"/>
                          <a:ea typeface="Verdana" pitchFamily="34" charset="0"/>
                          <a:cs typeface="Calibri" pitchFamily="34" charset="0"/>
                        </a:rPr>
                        <a:t> December following the end of the FY</a:t>
                      </a:r>
                      <a:endParaRPr lang="en-US" sz="2000" b="1" dirty="0" smtClean="0">
                        <a:latin typeface="Calibri" pitchFamily="34" charset="0"/>
                      </a:endParaRPr>
                    </a:p>
                    <a:p>
                      <a:endParaRPr lang="en-US" sz="2000" b="1" dirty="0">
                        <a:latin typeface="Calibri" pitchFamily="34" charset="0"/>
                      </a:endParaRPr>
                    </a:p>
                  </a:txBody>
                  <a:tcPr/>
                </a:tc>
              </a:tr>
            </a:tbl>
          </a:graphicData>
        </a:graphic>
      </p:graphicFrame>
      <p:sp>
        <p:nvSpPr>
          <p:cNvPr id="6" name="Slide Number Placeholder 5"/>
          <p:cNvSpPr>
            <a:spLocks noGrp="1"/>
          </p:cNvSpPr>
          <p:nvPr>
            <p:ph type="sldNum" sz="quarter" idx="12"/>
          </p:nvPr>
        </p:nvSpPr>
        <p:spPr/>
        <p:txBody>
          <a:bodyPr/>
          <a:lstStyle/>
          <a:p>
            <a:fld id="{1DAED585-99ED-44C4-A355-8E0FAFA94D34}" type="slidenum">
              <a:rPr lang="en-US" smtClean="0"/>
              <a:pPr/>
              <a:t>137</a:t>
            </a:fld>
            <a:endParaRPr lang="en-US" dirty="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95456" cy="649560"/>
          </a:xfrm>
          <a:solidFill>
            <a:schemeClr val="bg1"/>
          </a:solidFill>
        </p:spPr>
        <p:txBody>
          <a:bodyPr>
            <a:normAutofit fontScale="90000"/>
          </a:bodyPr>
          <a:lstStyle/>
          <a:p>
            <a:pPr>
              <a:lnSpc>
                <a:spcPts val="3000"/>
              </a:lnSpc>
            </a:pPr>
            <a:r>
              <a:rPr lang="en-IN" sz="3600" b="1" dirty="0" smtClean="0">
                <a:solidFill>
                  <a:srgbClr val="FF0000"/>
                </a:solidFill>
                <a:effectLst>
                  <a:outerShdw blurRad="38100" dist="38100" dir="2700000" algn="tl">
                    <a:srgbClr val="000000">
                      <a:alpha val="43137"/>
                    </a:srgbClr>
                  </a:outerShdw>
                </a:effectLst>
                <a:latin typeface="+mn-lt"/>
              </a:rPr>
              <a:t> Various Types of Supply and Business Processes</a:t>
            </a:r>
            <a:endParaRPr lang="en-IN" sz="3600" b="1" dirty="0">
              <a:solidFill>
                <a:srgbClr val="FF0000"/>
              </a:solidFill>
              <a:effectLst>
                <a:outerShdw blurRad="38100" dist="38100" dir="2700000" algn="tl">
                  <a:srgbClr val="000000">
                    <a:alpha val="43137"/>
                  </a:srgbClr>
                </a:outerShdw>
              </a:effectLst>
              <a:latin typeface="+mn-lt"/>
            </a:endParaRPr>
          </a:p>
        </p:txBody>
      </p:sp>
      <p:sp>
        <p:nvSpPr>
          <p:cNvPr id="5" name="Slide Number Placeholder 4"/>
          <p:cNvSpPr>
            <a:spLocks noGrp="1"/>
          </p:cNvSpPr>
          <p:nvPr>
            <p:ph type="sldNum" sz="quarter" idx="12"/>
          </p:nvPr>
        </p:nvSpPr>
        <p:spPr>
          <a:xfrm>
            <a:off x="107504" y="1196752"/>
            <a:ext cx="720080" cy="174848"/>
          </a:xfrm>
        </p:spPr>
        <p:txBody>
          <a:bodyPr/>
          <a:lstStyle/>
          <a:p>
            <a:fld id="{24E46BEC-6E5E-479C-8D24-A4952787BCBF}" type="slidenum">
              <a:rPr lang="en-GB" sz="1400" b="1" spc="600" smtClean="0">
                <a:solidFill>
                  <a:schemeClr val="bg1"/>
                </a:solidFill>
              </a:rPr>
              <a:pPr/>
              <a:t>138</a:t>
            </a:fld>
            <a:endParaRPr lang="en-GB" sz="1400" b="1" spc="600" dirty="0">
              <a:solidFill>
                <a:schemeClr val="bg1"/>
              </a:solidFill>
            </a:endParaRPr>
          </a:p>
        </p:txBody>
      </p:sp>
      <p:graphicFrame>
        <p:nvGraphicFramePr>
          <p:cNvPr id="7" name="Diagram 6"/>
          <p:cNvGraphicFramePr/>
          <p:nvPr>
            <p:extLst>
              <p:ext uri="{D42A27DB-BD31-4B8C-83A1-F6EECF244321}">
                <p14:modId xmlns="" xmlns:p14="http://schemas.microsoft.com/office/powerpoint/2010/main" val="1921941486"/>
              </p:ext>
            </p:extLst>
          </p:nvPr>
        </p:nvGraphicFramePr>
        <p:xfrm>
          <a:off x="381000" y="838200"/>
          <a:ext cx="8077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9"/>
          <p:cNvGrpSpPr/>
          <p:nvPr/>
        </p:nvGrpSpPr>
        <p:grpSpPr>
          <a:xfrm rot="10800000" flipV="1">
            <a:off x="457200" y="5029200"/>
            <a:ext cx="2052331" cy="1493132"/>
            <a:chOff x="152392" y="2769906"/>
            <a:chExt cx="1894652" cy="2256755"/>
          </a:xfrm>
          <a:scene3d>
            <a:camera prst="orthographicFront"/>
            <a:lightRig rig="threePt" dir="t"/>
          </a:scene3d>
        </p:grpSpPr>
        <p:sp>
          <p:nvSpPr>
            <p:cNvPr id="11" name="Rounded Rectangle 10"/>
            <p:cNvSpPr/>
            <p:nvPr/>
          </p:nvSpPr>
          <p:spPr>
            <a:xfrm>
              <a:off x="152392" y="2769906"/>
              <a:ext cx="1894652" cy="2256755"/>
            </a:xfrm>
            <a:prstGeom prst="roundRect">
              <a:avLst/>
            </a:prstGeom>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44882" y="3278710"/>
              <a:ext cx="1709674" cy="16554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N" sz="2800" kern="1200" dirty="0" smtClean="0">
                  <a:effectLst>
                    <a:outerShdw blurRad="38100" dist="38100" dir="2700000" algn="tl">
                      <a:srgbClr val="000000">
                        <a:alpha val="43137"/>
                      </a:srgbClr>
                    </a:outerShdw>
                  </a:effectLst>
                </a:rPr>
                <a:t>Other Business process</a:t>
              </a:r>
              <a:endParaRPr lang="en-IN" sz="2800" kern="1200" dirty="0">
                <a:effectLst>
                  <a:outerShdw blurRad="38100" dist="38100" dir="2700000" algn="tl">
                    <a:srgbClr val="000000">
                      <a:alpha val="43137"/>
                    </a:srgbClr>
                  </a:outerShdw>
                </a:effectLst>
              </a:endParaRPr>
            </a:p>
          </p:txBody>
        </p:sp>
      </p:grpSp>
      <p:grpSp>
        <p:nvGrpSpPr>
          <p:cNvPr id="4" name="Group 12"/>
          <p:cNvGrpSpPr/>
          <p:nvPr/>
        </p:nvGrpSpPr>
        <p:grpSpPr>
          <a:xfrm>
            <a:off x="2514600" y="4876800"/>
            <a:ext cx="5877762" cy="1723355"/>
            <a:chOff x="2047045" y="2270248"/>
            <a:chExt cx="5877762" cy="2756413"/>
          </a:xfrm>
          <a:solidFill>
            <a:srgbClr val="FFFF00"/>
          </a:solidFill>
          <a:scene3d>
            <a:camera prst="orthographicFront"/>
            <a:lightRig rig="threePt" dir="t"/>
          </a:scene3d>
        </p:grpSpPr>
        <p:sp>
          <p:nvSpPr>
            <p:cNvPr id="14" name="Right Arrow 13"/>
            <p:cNvSpPr/>
            <p:nvPr/>
          </p:nvSpPr>
          <p:spPr>
            <a:xfrm>
              <a:off x="2047045" y="2270248"/>
              <a:ext cx="5877762" cy="2756413"/>
            </a:xfrm>
            <a:prstGeom prst="rightArrow">
              <a:avLst>
                <a:gd name="adj1" fmla="val 75000"/>
                <a:gd name="adj2" fmla="val 50000"/>
              </a:avLst>
            </a:prstGeom>
            <a:grpFill/>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ight Arrow 4"/>
            <p:cNvSpPr/>
            <p:nvPr/>
          </p:nvSpPr>
          <p:spPr>
            <a:xfrm>
              <a:off x="2047045" y="3227105"/>
              <a:ext cx="5031479" cy="12954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t" anchorCtr="0">
              <a:noAutofit/>
            </a:bodyPr>
            <a:lstStyle/>
            <a:p>
              <a:pPr marL="171450" lvl="1" indent="0" algn="l" defTabSz="800100">
                <a:lnSpc>
                  <a:spcPct val="90000"/>
                </a:lnSpc>
                <a:spcBef>
                  <a:spcPct val="0"/>
                </a:spcBef>
                <a:spcAft>
                  <a:spcPct val="15000"/>
                </a:spcAft>
              </a:pPr>
              <a:endParaRPr lang="en-IN" sz="1800" kern="1200" dirty="0">
                <a:effectLst>
                  <a:outerShdw blurRad="38100" dist="38100" dir="2700000" algn="tl">
                    <a:srgbClr val="000000">
                      <a:alpha val="43137"/>
                    </a:srgbClr>
                  </a:outerShdw>
                </a:effectLst>
              </a:endParaRPr>
            </a:p>
          </p:txBody>
        </p:sp>
      </p:grpSp>
      <p:sp>
        <p:nvSpPr>
          <p:cNvPr id="16" name="Rectangle 15"/>
          <p:cNvSpPr/>
          <p:nvPr/>
        </p:nvSpPr>
        <p:spPr>
          <a:xfrm>
            <a:off x="2590800" y="5181600"/>
            <a:ext cx="4724399" cy="1477328"/>
          </a:xfrm>
          <a:prstGeom prst="rect">
            <a:avLst/>
          </a:prstGeom>
          <a:noFill/>
        </p:spPr>
        <p:txBody>
          <a:bodyPr wrap="square">
            <a:spAutoFit/>
          </a:bodyPr>
          <a:lstStyle/>
          <a:p>
            <a:pPr>
              <a:buFont typeface="Arial" pitchFamily="34" charset="0"/>
              <a:buChar char="•"/>
            </a:pPr>
            <a:r>
              <a:rPr lang="en-US" sz="2400" b="1" dirty="0" smtClean="0"/>
              <a:t>Credit and Debit Notes</a:t>
            </a:r>
          </a:p>
          <a:p>
            <a:pPr>
              <a:buFont typeface="Arial" pitchFamily="34" charset="0"/>
              <a:buChar char="•"/>
            </a:pPr>
            <a:r>
              <a:rPr lang="en-US" sz="2400" b="1" dirty="0" smtClean="0"/>
              <a:t>Advances.</a:t>
            </a:r>
          </a:p>
          <a:p>
            <a:pPr>
              <a:buFont typeface="Arial" pitchFamily="34" charset="0"/>
              <a:buChar char="•"/>
            </a:pPr>
            <a:r>
              <a:rPr lang="en-US" sz="2400" b="1" dirty="0" smtClean="0"/>
              <a:t>Reverse Charge</a:t>
            </a:r>
          </a:p>
          <a:p>
            <a:r>
              <a:rPr lang="en-US" b="1" dirty="0" smtClean="0"/>
              <a:t> </a:t>
            </a:r>
            <a:endParaRPr lang="en-US" dirty="0"/>
          </a:p>
        </p:txBody>
      </p:sp>
    </p:spTree>
    <p:extLst>
      <p:ext uri="{BB962C8B-B14F-4D97-AF65-F5344CB8AC3E}">
        <p14:creationId xmlns="" xmlns:p14="http://schemas.microsoft.com/office/powerpoint/2010/main" val="2515678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868362"/>
          </a:xfrm>
        </p:spPr>
        <p:txBody>
          <a:bodyPr>
            <a:normAutofit/>
          </a:bodyPr>
          <a:lstStyle/>
          <a:p>
            <a:r>
              <a:rPr lang="en-US" sz="3600" b="1" dirty="0" smtClean="0">
                <a:solidFill>
                  <a:srgbClr val="FF0000"/>
                </a:solidFill>
              </a:rPr>
              <a:t>GSTR-1 :Statement of Outward Supplies</a:t>
            </a:r>
            <a:endParaRPr lang="en-US" sz="3600" b="1" dirty="0">
              <a:solidFill>
                <a:srgbClr val="FF0000"/>
              </a:solidFill>
            </a:endParaRPr>
          </a:p>
        </p:txBody>
      </p:sp>
      <p:sp>
        <p:nvSpPr>
          <p:cNvPr id="3" name="Content Placeholder 2"/>
          <p:cNvSpPr>
            <a:spLocks noGrp="1"/>
          </p:cNvSpPr>
          <p:nvPr>
            <p:ph idx="1"/>
          </p:nvPr>
        </p:nvSpPr>
        <p:spPr>
          <a:xfrm>
            <a:off x="0" y="1295400"/>
            <a:ext cx="8915400" cy="5562600"/>
          </a:xfrm>
        </p:spPr>
        <p:txBody>
          <a:bodyPr>
            <a:noAutofit/>
          </a:bodyPr>
          <a:lstStyle/>
          <a:p>
            <a:r>
              <a:rPr lang="en-US" sz="2800" b="1" dirty="0" smtClean="0"/>
              <a:t>Details of all supply made are captured </a:t>
            </a:r>
          </a:p>
          <a:p>
            <a:pPr marL="858838" indent="-514350">
              <a:buFont typeface="+mj-lt"/>
              <a:buAutoNum type="arabicPeriod"/>
            </a:pPr>
            <a:r>
              <a:rPr lang="en-US" sz="2800" b="1" dirty="0" smtClean="0"/>
              <a:t> All B2B supplies –invoice wise.</a:t>
            </a:r>
          </a:p>
          <a:p>
            <a:pPr marL="858838" indent="-514350">
              <a:buFont typeface="+mj-lt"/>
              <a:buAutoNum type="arabicPeriod"/>
            </a:pPr>
            <a:r>
              <a:rPr lang="en-US" sz="2800" b="1" dirty="0" smtClean="0"/>
              <a:t>B2C supplies more than Rs. 2.5 </a:t>
            </a:r>
            <a:r>
              <a:rPr lang="en-US" sz="2800" b="1" dirty="0" err="1" smtClean="0"/>
              <a:t>lakh</a:t>
            </a:r>
            <a:r>
              <a:rPr lang="en-US" sz="2800" b="1" dirty="0" smtClean="0"/>
              <a:t> (Only interstate )</a:t>
            </a:r>
          </a:p>
          <a:p>
            <a:pPr marL="858838" indent="-514350">
              <a:buFont typeface="+mj-lt"/>
              <a:buAutoNum type="arabicPeriod"/>
            </a:pPr>
            <a:r>
              <a:rPr lang="en-US" sz="2800" b="1" dirty="0" smtClean="0"/>
              <a:t>Other supplies made to customers-state wise</a:t>
            </a:r>
          </a:p>
          <a:p>
            <a:pPr marL="858838" indent="-514350">
              <a:buFont typeface="+mj-lt"/>
              <a:buAutoNum type="arabicPeriod"/>
            </a:pPr>
            <a:r>
              <a:rPr lang="en-US" sz="2800" b="1" dirty="0" smtClean="0"/>
              <a:t>Credit and Debit Notes – linkage to original invoice</a:t>
            </a:r>
          </a:p>
          <a:p>
            <a:pPr marL="858838" indent="-514350">
              <a:buFont typeface="+mj-lt"/>
              <a:buAutoNum type="arabicPeriod"/>
            </a:pPr>
            <a:r>
              <a:rPr lang="en-US" sz="2800" b="1" dirty="0" smtClean="0"/>
              <a:t>Reverse Charge</a:t>
            </a:r>
          </a:p>
          <a:p>
            <a:pPr marL="858838" indent="-514350">
              <a:buFont typeface="+mj-lt"/>
              <a:buAutoNum type="arabicPeriod"/>
            </a:pPr>
            <a:r>
              <a:rPr lang="en-US" sz="2800" b="1" dirty="0" smtClean="0"/>
              <a:t>Exports – with and without payment of tax</a:t>
            </a:r>
          </a:p>
          <a:p>
            <a:pPr marL="858838" indent="-514350">
              <a:buFont typeface="+mj-lt"/>
              <a:buAutoNum type="arabicPeriod"/>
            </a:pPr>
            <a:r>
              <a:rPr lang="en-US" sz="2800" b="1" dirty="0" smtClean="0"/>
              <a:t>Exempt, Nil rated and Non-GST supplies</a:t>
            </a:r>
          </a:p>
          <a:p>
            <a:pPr marL="858838" indent="-514350">
              <a:buFont typeface="+mj-lt"/>
              <a:buAutoNum type="arabicPeriod"/>
            </a:pPr>
            <a:r>
              <a:rPr lang="en-US" sz="2800" b="1" dirty="0" smtClean="0"/>
              <a:t>Tax paid on advances and adjustment of advances</a:t>
            </a:r>
          </a:p>
          <a:p>
            <a:pPr marL="858838" indent="-514350">
              <a:buFont typeface="+mj-lt"/>
              <a:buAutoNum type="arabicPeriod"/>
            </a:pPr>
            <a:r>
              <a:rPr lang="en-US" sz="2800" b="1" dirty="0" smtClean="0"/>
              <a:t>Amendment of any of the above details filed in previous months</a:t>
            </a:r>
          </a:p>
          <a:p>
            <a:pPr marL="858838" indent="-514350">
              <a:buNone/>
            </a:pPr>
            <a:endParaRPr lang="en-US" sz="2800" b="1" dirty="0" smtClean="0"/>
          </a:p>
          <a:p>
            <a:pPr marL="858838" indent="-514350">
              <a:buFont typeface="+mj-lt"/>
              <a:buAutoNum type="arabicPeriod"/>
            </a:pPr>
            <a:endParaRPr lang="en-US" sz="2800" b="1" dirty="0" smtClean="0"/>
          </a:p>
        </p:txBody>
      </p:sp>
      <p:sp>
        <p:nvSpPr>
          <p:cNvPr id="5" name="Slide Number Placeholder 4"/>
          <p:cNvSpPr>
            <a:spLocks noGrp="1"/>
          </p:cNvSpPr>
          <p:nvPr>
            <p:ph type="sldNum" sz="quarter" idx="12"/>
          </p:nvPr>
        </p:nvSpPr>
        <p:spPr/>
        <p:txBody>
          <a:bodyPr/>
          <a:lstStyle/>
          <a:p>
            <a:fld id="{1DAED585-99ED-44C4-A355-8E0FAFA94D34}" type="slidenum">
              <a:rPr lang="en-US" smtClean="0"/>
              <a:pPr/>
              <a:t>139</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Article 246A &amp; 269A to be inserted .</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152400" y="1371600"/>
            <a:ext cx="8686800" cy="5257800"/>
          </a:xfrm>
        </p:spPr>
        <p:txBody>
          <a:bodyPr>
            <a:normAutofit fontScale="92500" lnSpcReduction="20000"/>
          </a:bodyPr>
          <a:lstStyle/>
          <a:p>
            <a:pPr marL="514350" indent="-514350" algn="just">
              <a:lnSpc>
                <a:spcPct val="150000"/>
              </a:lnSpc>
              <a:buFont typeface="+mj-lt"/>
              <a:buAutoNum type="arabicParenR"/>
            </a:pPr>
            <a:r>
              <a:rPr lang="en-US" b="1" dirty="0" smtClean="0"/>
              <a:t>Concurrent power to levy GST on intra state supply.</a:t>
            </a:r>
          </a:p>
          <a:p>
            <a:pPr marL="514350" indent="-514350" algn="just">
              <a:lnSpc>
                <a:spcPct val="150000"/>
              </a:lnSpc>
              <a:buFont typeface="+mj-lt"/>
              <a:buAutoNum type="arabicParenR"/>
            </a:pPr>
            <a:r>
              <a:rPr lang="en-US" b="1" dirty="0" smtClean="0"/>
              <a:t>Exclusive jurisdiction to centre to levy GST on interstate supply.</a:t>
            </a:r>
          </a:p>
          <a:p>
            <a:pPr marL="514350" indent="-514350" algn="just">
              <a:lnSpc>
                <a:spcPct val="150000"/>
              </a:lnSpc>
              <a:buFont typeface="+mj-lt"/>
              <a:buAutoNum type="arabicParenR"/>
            </a:pPr>
            <a:r>
              <a:rPr lang="en-US" b="1" dirty="0" smtClean="0"/>
              <a:t>IGST to be apportioned.</a:t>
            </a:r>
          </a:p>
          <a:p>
            <a:pPr marL="514350" indent="-514350" algn="just">
              <a:lnSpc>
                <a:spcPct val="150000"/>
              </a:lnSpc>
              <a:buFont typeface="+mj-lt"/>
              <a:buAutoNum type="arabicParenR"/>
            </a:pPr>
            <a:r>
              <a:rPr lang="en-US" b="1" dirty="0" smtClean="0"/>
              <a:t>Import also considered inter state supply</a:t>
            </a:r>
          </a:p>
          <a:p>
            <a:pPr marL="514350" indent="-514350" algn="just">
              <a:lnSpc>
                <a:spcPct val="150000"/>
              </a:lnSpc>
              <a:buFont typeface="+mj-lt"/>
              <a:buAutoNum type="arabicParenR"/>
            </a:pPr>
            <a:r>
              <a:rPr lang="en-US" b="1" dirty="0" smtClean="0"/>
              <a:t>Parliament will frame the principles for determination of place of supply </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b="1" dirty="0" smtClean="0">
                <a:solidFill>
                  <a:srgbClr val="FF0000"/>
                </a:solidFill>
              </a:rPr>
              <a:t>GSTR-2 :Statement of Inward Supplies</a:t>
            </a:r>
            <a:endParaRPr lang="en-US" sz="4000" b="1" dirty="0">
              <a:solidFill>
                <a:srgbClr val="FF0000"/>
              </a:solidFill>
            </a:endParaRPr>
          </a:p>
        </p:txBody>
      </p:sp>
      <p:sp>
        <p:nvSpPr>
          <p:cNvPr id="3" name="Content Placeholder 2"/>
          <p:cNvSpPr>
            <a:spLocks noGrp="1"/>
          </p:cNvSpPr>
          <p:nvPr>
            <p:ph idx="1"/>
          </p:nvPr>
        </p:nvSpPr>
        <p:spPr>
          <a:xfrm>
            <a:off x="228600" y="1371600"/>
            <a:ext cx="8686800" cy="5181600"/>
          </a:xfrm>
        </p:spPr>
        <p:txBody>
          <a:bodyPr>
            <a:normAutofit fontScale="77500" lnSpcReduction="20000"/>
          </a:bodyPr>
          <a:lstStyle/>
          <a:p>
            <a:pPr>
              <a:buNone/>
            </a:pPr>
            <a:r>
              <a:rPr lang="en-US" sz="4600" b="1" dirty="0" smtClean="0">
                <a:solidFill>
                  <a:srgbClr val="7030A0"/>
                </a:solidFill>
              </a:rPr>
              <a:t>Significance :</a:t>
            </a:r>
          </a:p>
          <a:p>
            <a:pPr>
              <a:buNone/>
            </a:pPr>
            <a:endParaRPr lang="en-US" sz="4000" b="1" dirty="0" smtClean="0"/>
          </a:p>
          <a:p>
            <a:r>
              <a:rPr lang="en-US" sz="4000" b="1" dirty="0" smtClean="0"/>
              <a:t>It determines the ITC eligibility.</a:t>
            </a:r>
          </a:p>
          <a:p>
            <a:endParaRPr lang="en-US" sz="4000" b="1" dirty="0" smtClean="0"/>
          </a:p>
          <a:p>
            <a:r>
              <a:rPr lang="en-US" sz="4000" b="1" dirty="0" smtClean="0"/>
              <a:t>It is also transaction based statement.</a:t>
            </a:r>
          </a:p>
          <a:p>
            <a:endParaRPr lang="en-US" sz="4000" b="1" dirty="0" smtClean="0"/>
          </a:p>
          <a:p>
            <a:r>
              <a:rPr lang="en-US" sz="4000" b="1" dirty="0" smtClean="0"/>
              <a:t>would be Auto populated from outward supply/ ISD/ TDS returns.</a:t>
            </a:r>
          </a:p>
          <a:p>
            <a:endParaRPr lang="en-US" sz="4000" b="1" dirty="0" smtClean="0"/>
          </a:p>
          <a:p>
            <a:r>
              <a:rPr lang="en-US" sz="4000" b="1" dirty="0" smtClean="0"/>
              <a:t>Since it is a  ITC claim made by the taxpayer, he can change/delete/add auto populated details.</a:t>
            </a:r>
          </a:p>
          <a:p>
            <a:pPr>
              <a:buNone/>
            </a:pPr>
            <a:endParaRPr lang="en-US" sz="3600" b="1"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 y="152400"/>
            <a:ext cx="8229600" cy="868362"/>
          </a:xfrm>
        </p:spPr>
        <p:txBody>
          <a:bodyPr>
            <a:normAutofit fontScale="90000"/>
          </a:bodyPr>
          <a:lstStyle/>
          <a:p>
            <a:r>
              <a:rPr lang="en-US" b="1" dirty="0" smtClean="0">
                <a:solidFill>
                  <a:srgbClr val="00B050"/>
                </a:solidFill>
              </a:rPr>
              <a:t>Statement of Inward Supplies:GSTR-2</a:t>
            </a:r>
            <a:endParaRPr lang="en-US" b="1" dirty="0">
              <a:solidFill>
                <a:srgbClr val="00B050"/>
              </a:solidFill>
            </a:endParaRPr>
          </a:p>
        </p:txBody>
      </p:sp>
      <p:sp>
        <p:nvSpPr>
          <p:cNvPr id="3" name="Content Placeholder 2"/>
          <p:cNvSpPr>
            <a:spLocks noGrp="1"/>
          </p:cNvSpPr>
          <p:nvPr>
            <p:ph idx="1"/>
          </p:nvPr>
        </p:nvSpPr>
        <p:spPr>
          <a:xfrm>
            <a:off x="152400" y="1371600"/>
            <a:ext cx="8534400" cy="5334000"/>
          </a:xfrm>
        </p:spPr>
        <p:txBody>
          <a:bodyPr>
            <a:noAutofit/>
          </a:bodyPr>
          <a:lstStyle/>
          <a:p>
            <a:pPr>
              <a:buFont typeface="Wingdings" pitchFamily="2" charset="2"/>
              <a:buChar char="§"/>
            </a:pPr>
            <a:r>
              <a:rPr lang="en-US" sz="2800" b="1" dirty="0" smtClean="0"/>
              <a:t>Invoices Auto-populated from  GSTR-1</a:t>
            </a:r>
          </a:p>
          <a:p>
            <a:pPr>
              <a:buFont typeface="Wingdings" pitchFamily="2" charset="2"/>
              <a:buChar char="§"/>
            </a:pPr>
            <a:r>
              <a:rPr lang="en-US" sz="2800" b="1" dirty="0" smtClean="0"/>
              <a:t>Claimed – non auto-populated</a:t>
            </a:r>
          </a:p>
          <a:p>
            <a:pPr>
              <a:buFont typeface="Wingdings" pitchFamily="2" charset="2"/>
              <a:buChar char="§"/>
            </a:pPr>
            <a:r>
              <a:rPr lang="en-US" sz="2800" b="1" dirty="0" smtClean="0"/>
              <a:t>Supplies attracting reverse charge</a:t>
            </a:r>
          </a:p>
          <a:p>
            <a:pPr>
              <a:buFont typeface="Wingdings" pitchFamily="2" charset="2"/>
              <a:buChar char="§"/>
            </a:pPr>
            <a:r>
              <a:rPr lang="en-US" sz="2800" b="1" dirty="0" smtClean="0"/>
              <a:t>Import of Services</a:t>
            </a:r>
          </a:p>
          <a:p>
            <a:pPr>
              <a:buFont typeface="Wingdings" pitchFamily="2" charset="2"/>
              <a:buChar char="§"/>
            </a:pPr>
            <a:r>
              <a:rPr lang="en-US" sz="2800" b="1" dirty="0" smtClean="0"/>
              <a:t>Details of credit and debit notes : Auto-populated/</a:t>
            </a:r>
            <a:r>
              <a:rPr lang="en-US" sz="2800" b="1" dirty="0" err="1" smtClean="0"/>
              <a:t>claimedISD</a:t>
            </a:r>
            <a:r>
              <a:rPr lang="en-US" sz="2800" b="1" dirty="0" smtClean="0"/>
              <a:t> Credit received </a:t>
            </a:r>
          </a:p>
          <a:p>
            <a:pPr>
              <a:buFont typeface="Wingdings" pitchFamily="2" charset="2"/>
              <a:buChar char="§"/>
            </a:pPr>
            <a:r>
              <a:rPr lang="en-US" sz="2800" b="1" dirty="0" smtClean="0"/>
              <a:t>TDS Credit received</a:t>
            </a:r>
          </a:p>
          <a:p>
            <a:pPr>
              <a:buFont typeface="Wingdings" pitchFamily="2" charset="2"/>
              <a:buChar char="§"/>
            </a:pPr>
            <a:r>
              <a:rPr lang="en-US" sz="2800" b="1" dirty="0" smtClean="0"/>
              <a:t>Other details of inward supplies</a:t>
            </a:r>
          </a:p>
          <a:p>
            <a:pPr>
              <a:buFont typeface="Wingdings" pitchFamily="2" charset="2"/>
              <a:buChar char="§"/>
            </a:pPr>
            <a:r>
              <a:rPr lang="en-US" sz="2800" b="1" dirty="0" smtClean="0"/>
              <a:t>From exempt/composition suppliers</a:t>
            </a:r>
          </a:p>
          <a:p>
            <a:pPr>
              <a:buFont typeface="Wingdings" pitchFamily="2" charset="2"/>
              <a:buChar char="§"/>
            </a:pPr>
            <a:r>
              <a:rPr lang="en-US" sz="2800" b="1" dirty="0" smtClean="0"/>
              <a:t>Exempt, nil rated and non-GST supplies</a:t>
            </a:r>
          </a:p>
          <a:p>
            <a:pPr lvl="1">
              <a:buFont typeface="Wingdings" pitchFamily="2" charset="2"/>
              <a:buChar char="§"/>
            </a:pPr>
            <a:endParaRPr lang="en-US" b="1" dirty="0" smtClean="0"/>
          </a:p>
        </p:txBody>
      </p:sp>
      <p:sp>
        <p:nvSpPr>
          <p:cNvPr id="5" name="Slide Number Placeholder 4"/>
          <p:cNvSpPr>
            <a:spLocks noGrp="1"/>
          </p:cNvSpPr>
          <p:nvPr>
            <p:ph type="sldNum" sz="quarter" idx="12"/>
          </p:nvPr>
        </p:nvSpPr>
        <p:spPr/>
        <p:txBody>
          <a:bodyPr/>
          <a:lstStyle/>
          <a:p>
            <a:fld id="{1DAED585-99ED-44C4-A355-8E0FAFA94D34}" type="slidenum">
              <a:rPr lang="en-US" smtClean="0"/>
              <a:pPr/>
              <a:t>141</a:t>
            </a:fld>
            <a:endParaRPr lang="en-US" dirty="0"/>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Monthly Return-GSTR-3</a:t>
            </a:r>
            <a:endParaRPr lang="en-US" b="1" dirty="0">
              <a:solidFill>
                <a:srgbClr val="FF0000"/>
              </a:solidFill>
            </a:endParaRPr>
          </a:p>
        </p:txBody>
      </p:sp>
      <p:sp>
        <p:nvSpPr>
          <p:cNvPr id="3" name="Content Placeholder 2"/>
          <p:cNvSpPr>
            <a:spLocks noGrp="1"/>
          </p:cNvSpPr>
          <p:nvPr>
            <p:ph idx="1"/>
          </p:nvPr>
        </p:nvSpPr>
        <p:spPr>
          <a:xfrm>
            <a:off x="457200" y="1600200"/>
            <a:ext cx="8458200" cy="5029200"/>
          </a:xfrm>
        </p:spPr>
        <p:txBody>
          <a:bodyPr>
            <a:noAutofit/>
          </a:bodyPr>
          <a:lstStyle/>
          <a:p>
            <a:r>
              <a:rPr lang="en-US" sz="3600" b="1" dirty="0" smtClean="0"/>
              <a:t>Auto-populated based on GSTR-1 and GSTR-2</a:t>
            </a:r>
          </a:p>
          <a:p>
            <a:r>
              <a:rPr lang="en-US" sz="3600" b="1" dirty="0" smtClean="0"/>
              <a:t>Outward Supplies</a:t>
            </a:r>
          </a:p>
          <a:p>
            <a:r>
              <a:rPr lang="en-US" sz="3600" b="1" dirty="0" smtClean="0"/>
              <a:t>Inward Supplies</a:t>
            </a:r>
          </a:p>
          <a:p>
            <a:r>
              <a:rPr lang="en-US" sz="3600" b="1" dirty="0" smtClean="0"/>
              <a:t>Tax Liability</a:t>
            </a:r>
          </a:p>
          <a:p>
            <a:r>
              <a:rPr lang="en-US" sz="3600" b="1" dirty="0" smtClean="0"/>
              <a:t>Payment details</a:t>
            </a:r>
          </a:p>
          <a:p>
            <a:r>
              <a:rPr lang="en-US" sz="3600" b="1" dirty="0" smtClean="0"/>
              <a:t>Claim of Refund of ITC or cash ledger</a:t>
            </a:r>
          </a:p>
          <a:p>
            <a:endParaRPr lang="en-US" sz="3600" b="1" dirty="0" smtClean="0"/>
          </a:p>
        </p:txBody>
      </p:sp>
      <p:sp>
        <p:nvSpPr>
          <p:cNvPr id="5" name="Slide Number Placeholder 4"/>
          <p:cNvSpPr>
            <a:spLocks noGrp="1"/>
          </p:cNvSpPr>
          <p:nvPr>
            <p:ph type="sldNum" sz="quarter" idx="12"/>
          </p:nvPr>
        </p:nvSpPr>
        <p:spPr/>
        <p:txBody>
          <a:bodyPr/>
          <a:lstStyle/>
          <a:p>
            <a:fld id="{1DAED585-99ED-44C4-A355-8E0FAFA94D34}" type="slidenum">
              <a:rPr lang="en-US" smtClean="0"/>
              <a:pPr/>
              <a:t>142</a:t>
            </a:fld>
            <a:endParaRPr lang="en-US"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68362"/>
          </a:xfrm>
        </p:spPr>
        <p:txBody>
          <a:bodyPr>
            <a:normAutofit fontScale="90000"/>
          </a:bodyPr>
          <a:lstStyle/>
          <a:p>
            <a:r>
              <a:rPr lang="en-US" sz="4000" b="1" dirty="0" smtClean="0">
                <a:solidFill>
                  <a:srgbClr val="FF0000"/>
                </a:solidFill>
              </a:rPr>
              <a:t/>
            </a:r>
            <a:br>
              <a:rPr lang="en-US" sz="4000" b="1" dirty="0" smtClean="0">
                <a:solidFill>
                  <a:srgbClr val="FF0000"/>
                </a:solidFill>
              </a:rPr>
            </a:br>
            <a:r>
              <a:rPr lang="en-US" sz="4000" b="1" dirty="0" smtClean="0">
                <a:solidFill>
                  <a:srgbClr val="FF0000"/>
                </a:solidFill>
              </a:rPr>
              <a:t>ITC Claim :  Provisional acceptance, Matching,  Reversal  &amp; Reclaim  </a:t>
            </a:r>
            <a:r>
              <a:rPr lang="en-US" sz="4000" dirty="0" smtClean="0">
                <a:solidFill>
                  <a:srgbClr val="FF0000"/>
                </a:solidFill>
              </a:rPr>
              <a:t/>
            </a:r>
            <a:br>
              <a:rPr lang="en-US" sz="4000"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Autofit/>
          </a:bodyPr>
          <a:lstStyle/>
          <a:p>
            <a:pPr algn="ctr">
              <a:buNone/>
            </a:pPr>
            <a:r>
              <a:rPr lang="en-US" sz="6000" b="1" dirty="0" smtClean="0">
                <a:solidFill>
                  <a:srgbClr val="FF0000"/>
                </a:solidFill>
              </a:rPr>
              <a:t> </a:t>
            </a:r>
            <a:endParaRPr lang="en-US" sz="6000" b="1" dirty="0">
              <a:solidFill>
                <a:srgbClr val="FF0000"/>
              </a:solidFill>
            </a:endParaRPr>
          </a:p>
        </p:txBody>
      </p:sp>
      <p:pic>
        <p:nvPicPr>
          <p:cNvPr id="1026" name="Picture 2" descr="C:\Users\Admin\Desktop\gst-2-638.jpg"/>
          <p:cNvPicPr>
            <a:picLocks noChangeAspect="1" noChangeArrowheads="1"/>
          </p:cNvPicPr>
          <p:nvPr/>
        </p:nvPicPr>
        <p:blipFill>
          <a:blip r:embed="rId2" cstate="print"/>
          <a:srcRect/>
          <a:stretch>
            <a:fillRect/>
          </a:stretch>
        </p:blipFill>
        <p:spPr bwMode="auto">
          <a:xfrm>
            <a:off x="0" y="1295401"/>
            <a:ext cx="9144000" cy="5562599"/>
          </a:xfrm>
          <a:prstGeom prst="rect">
            <a:avLst/>
          </a:prstGeo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spc="600" dirty="0">
                <a:solidFill>
                  <a:srgbClr val="00B050"/>
                </a:solidFill>
                <a:latin typeface="+mn-lt"/>
              </a:rPr>
              <a:t>ITC Matching Flow Chart</a:t>
            </a:r>
          </a:p>
        </p:txBody>
      </p:sp>
      <p:sp>
        <p:nvSpPr>
          <p:cNvPr id="4" name="Rectangle 3"/>
          <p:cNvSpPr/>
          <p:nvPr/>
        </p:nvSpPr>
        <p:spPr>
          <a:xfrm>
            <a:off x="1371600" y="762000"/>
            <a:ext cx="4267200" cy="60960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File GSTR-1 by 10</a:t>
            </a:r>
            <a:r>
              <a:rPr kumimoji="0" lang="en-US" sz="3200" b="0" i="0" u="none" strike="noStrike" kern="0" cap="none" spc="0" normalizeH="0" baseline="30000" noProof="0" dirty="0">
                <a:ln>
                  <a:noFill/>
                </a:ln>
                <a:solidFill>
                  <a:prstClr val="white"/>
                </a:solidFill>
                <a:effectLst/>
                <a:uLnTx/>
                <a:uFillTx/>
              </a:rPr>
              <a:t>th</a:t>
            </a:r>
            <a:r>
              <a:rPr kumimoji="0" lang="en-US" sz="3200" b="0" i="0" u="none" strike="noStrike" kern="0" cap="none" spc="0" normalizeH="0" baseline="0" noProof="0" dirty="0">
                <a:ln>
                  <a:noFill/>
                </a:ln>
                <a:solidFill>
                  <a:prstClr val="white"/>
                </a:solidFill>
                <a:effectLst/>
                <a:uLnTx/>
                <a:uFillTx/>
              </a:rPr>
              <a:t> July</a:t>
            </a:r>
          </a:p>
        </p:txBody>
      </p:sp>
      <p:sp>
        <p:nvSpPr>
          <p:cNvPr id="5" name="Rectangle 4"/>
          <p:cNvSpPr/>
          <p:nvPr/>
        </p:nvSpPr>
        <p:spPr>
          <a:xfrm>
            <a:off x="1447800" y="3200400"/>
            <a:ext cx="4419600" cy="609600"/>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prstClr val="white"/>
                </a:solidFill>
              </a:rPr>
              <a:t>File GSTR-3 by 20</a:t>
            </a:r>
            <a:r>
              <a:rPr lang="en-US" sz="3200" kern="0" baseline="30000" dirty="0">
                <a:solidFill>
                  <a:prstClr val="white"/>
                </a:solidFill>
              </a:rPr>
              <a:t>th</a:t>
            </a:r>
            <a:r>
              <a:rPr lang="en-US" sz="3200" kern="0" dirty="0">
                <a:solidFill>
                  <a:prstClr val="white"/>
                </a:solidFill>
              </a:rPr>
              <a:t> July</a:t>
            </a:r>
            <a:endParaRPr kumimoji="0" lang="en-US" sz="3200" b="0" i="0" u="none" strike="noStrike" kern="0" cap="none" spc="0" normalizeH="0" baseline="0" noProof="0" dirty="0">
              <a:ln>
                <a:noFill/>
              </a:ln>
              <a:solidFill>
                <a:prstClr val="white"/>
              </a:solidFill>
              <a:effectLst/>
              <a:uLnTx/>
              <a:uFillTx/>
            </a:endParaRPr>
          </a:p>
        </p:txBody>
      </p:sp>
      <p:sp>
        <p:nvSpPr>
          <p:cNvPr id="6" name="Rectangle 5"/>
          <p:cNvSpPr/>
          <p:nvPr/>
        </p:nvSpPr>
        <p:spPr>
          <a:xfrm>
            <a:off x="1447800" y="1981200"/>
            <a:ext cx="4267200" cy="60960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prstClr val="white"/>
                </a:solidFill>
              </a:rPr>
              <a:t>File GSTR-2 By 15</a:t>
            </a:r>
            <a:r>
              <a:rPr lang="en-US" sz="3200" kern="0" baseline="30000" dirty="0">
                <a:solidFill>
                  <a:prstClr val="white"/>
                </a:solidFill>
              </a:rPr>
              <a:t>th</a:t>
            </a:r>
            <a:r>
              <a:rPr lang="en-US" sz="3200" kern="0" dirty="0">
                <a:solidFill>
                  <a:prstClr val="white"/>
                </a:solidFill>
              </a:rPr>
              <a:t> July</a:t>
            </a:r>
            <a:endParaRPr kumimoji="0" lang="en-US" sz="3200" b="0" i="0" u="none" strike="noStrike" kern="0" cap="none" spc="0" normalizeH="0" baseline="0" noProof="0" dirty="0">
              <a:ln>
                <a:noFill/>
              </a:ln>
              <a:solidFill>
                <a:prstClr val="white"/>
              </a:solidFill>
              <a:effectLst/>
              <a:uLnTx/>
              <a:uFillTx/>
            </a:endParaRPr>
          </a:p>
        </p:txBody>
      </p:sp>
      <p:sp>
        <p:nvSpPr>
          <p:cNvPr id="7" name="Rectangle 6"/>
          <p:cNvSpPr/>
          <p:nvPr/>
        </p:nvSpPr>
        <p:spPr>
          <a:xfrm>
            <a:off x="2514600" y="4038600"/>
            <a:ext cx="2286000" cy="609600"/>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Duplicates</a:t>
            </a:r>
          </a:p>
        </p:txBody>
      </p:sp>
      <p:sp>
        <p:nvSpPr>
          <p:cNvPr id="8" name="Rectangle 7"/>
          <p:cNvSpPr/>
          <p:nvPr/>
        </p:nvSpPr>
        <p:spPr>
          <a:xfrm>
            <a:off x="7620000" y="838200"/>
            <a:ext cx="1371600" cy="60960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rPr>
              <a:t>Month</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rPr>
              <a:t>June</a:t>
            </a:r>
            <a:endParaRPr kumimoji="0" lang="en-US" sz="2000" b="0" i="0" u="none" strike="noStrike" kern="0" cap="none" spc="0" normalizeH="0" baseline="0" noProof="0" dirty="0">
              <a:ln>
                <a:noFill/>
              </a:ln>
              <a:solidFill>
                <a:prstClr val="white"/>
              </a:solidFill>
              <a:effectLst/>
              <a:uLnTx/>
              <a:uFillTx/>
            </a:endParaRPr>
          </a:p>
        </p:txBody>
      </p:sp>
      <p:sp>
        <p:nvSpPr>
          <p:cNvPr id="10" name="Down Arrow 9"/>
          <p:cNvSpPr/>
          <p:nvPr/>
        </p:nvSpPr>
        <p:spPr>
          <a:xfrm>
            <a:off x="3581400" y="14478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505200" y="26670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58000" y="1676400"/>
            <a:ext cx="14478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Reconcile  7days</a:t>
            </a:r>
          </a:p>
        </p:txBody>
      </p:sp>
      <p:pic>
        <p:nvPicPr>
          <p:cNvPr id="1026" name="Picture 2" descr="C:\Users\bv\AppData\Local\Microsoft\Windows\INetCache\IE\3NGVVCED\news-blue-bracket-r[1].gif"/>
          <p:cNvPicPr>
            <a:picLocks noChangeAspect="1" noChangeArrowheads="1"/>
          </p:cNvPicPr>
          <p:nvPr/>
        </p:nvPicPr>
        <p:blipFill>
          <a:blip r:embed="rId2" cstate="print"/>
          <a:srcRect/>
          <a:stretch>
            <a:fillRect/>
          </a:stretch>
        </p:blipFill>
        <p:spPr bwMode="auto">
          <a:xfrm>
            <a:off x="6048375" y="838200"/>
            <a:ext cx="504825" cy="2524125"/>
          </a:xfrm>
          <a:prstGeom prst="rect">
            <a:avLst/>
          </a:prstGeom>
          <a:noFill/>
        </p:spPr>
      </p:pic>
      <p:sp>
        <p:nvSpPr>
          <p:cNvPr id="15" name="Oval 14"/>
          <p:cNvSpPr/>
          <p:nvPr/>
        </p:nvSpPr>
        <p:spPr>
          <a:xfrm>
            <a:off x="609600" y="4495800"/>
            <a:ext cx="1219200" cy="685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Cycle</a:t>
            </a:r>
          </a:p>
        </p:txBody>
      </p:sp>
      <p:sp>
        <p:nvSpPr>
          <p:cNvPr id="16" name="Oval 15"/>
          <p:cNvSpPr/>
          <p:nvPr/>
        </p:nvSpPr>
        <p:spPr>
          <a:xfrm>
            <a:off x="304800" y="5791200"/>
            <a:ext cx="1219200"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Second Cycle</a:t>
            </a:r>
          </a:p>
        </p:txBody>
      </p:sp>
      <p:sp>
        <p:nvSpPr>
          <p:cNvPr id="18" name="Rectangle 17"/>
          <p:cNvSpPr/>
          <p:nvPr/>
        </p:nvSpPr>
        <p:spPr>
          <a:xfrm>
            <a:off x="6629400" y="3962400"/>
            <a:ext cx="2057400" cy="609600"/>
          </a:xfrm>
          <a:prstGeom prst="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rPr>
              <a:t>Add in next</a:t>
            </a:r>
            <a:r>
              <a:rPr kumimoji="0" lang="en-US" sz="1600" b="0" i="0" u="none" strike="noStrike" kern="0" cap="none" spc="0" normalizeH="0" noProof="0" dirty="0">
                <a:ln>
                  <a:noFill/>
                </a:ln>
                <a:effectLst/>
                <a:uLnTx/>
                <a:uFillTx/>
              </a:rPr>
              <a:t> month with interest</a:t>
            </a:r>
            <a:endParaRPr kumimoji="0" lang="en-US" sz="1600" b="0" i="0" u="none" strike="noStrike" kern="0" cap="none" spc="0" normalizeH="0" baseline="0" noProof="0" dirty="0">
              <a:ln>
                <a:noFill/>
              </a:ln>
              <a:effectLst/>
              <a:uLnTx/>
              <a:uFillTx/>
            </a:endParaRPr>
          </a:p>
        </p:txBody>
      </p:sp>
      <p:sp>
        <p:nvSpPr>
          <p:cNvPr id="19" name="Rectangle 18"/>
          <p:cNvSpPr/>
          <p:nvPr/>
        </p:nvSpPr>
        <p:spPr>
          <a:xfrm>
            <a:off x="2514600" y="5029200"/>
            <a:ext cx="2362200" cy="609600"/>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t>Unmatched</a:t>
            </a:r>
            <a:endParaRPr kumimoji="0" lang="en-US" sz="3200" b="0" i="0" u="none" strike="noStrike" kern="0" cap="none" spc="0" normalizeH="0" baseline="0" noProof="0" dirty="0">
              <a:ln>
                <a:noFill/>
              </a:ln>
              <a:effectLst/>
              <a:uLnTx/>
              <a:uFillTx/>
            </a:endParaRPr>
          </a:p>
        </p:txBody>
      </p:sp>
      <p:sp>
        <p:nvSpPr>
          <p:cNvPr id="20" name="Down Arrow 19"/>
          <p:cNvSpPr/>
          <p:nvPr/>
        </p:nvSpPr>
        <p:spPr>
          <a:xfrm rot="16200000">
            <a:off x="5472683" y="3747518"/>
            <a:ext cx="484632" cy="1066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C:\Users\bv\AppData\Local\Microsoft\Windows\INetCache\IE\3NGVVCED\news-blue-bracket-l[1].gif"/>
          <p:cNvPicPr>
            <a:picLocks noChangeAspect="1" noChangeArrowheads="1"/>
          </p:cNvPicPr>
          <p:nvPr/>
        </p:nvPicPr>
        <p:blipFill>
          <a:blip r:embed="rId3" cstate="print"/>
          <a:srcRect/>
          <a:stretch>
            <a:fillRect/>
          </a:stretch>
        </p:blipFill>
        <p:spPr bwMode="auto">
          <a:xfrm>
            <a:off x="1905000" y="4105275"/>
            <a:ext cx="504825" cy="1457325"/>
          </a:xfrm>
          <a:prstGeom prst="rect">
            <a:avLst/>
          </a:prstGeom>
          <a:noFill/>
        </p:spPr>
      </p:pic>
      <p:sp>
        <p:nvSpPr>
          <p:cNvPr id="27" name="Down Arrow 26"/>
          <p:cNvSpPr/>
          <p:nvPr/>
        </p:nvSpPr>
        <p:spPr>
          <a:xfrm rot="16200000">
            <a:off x="5625083" y="4786885"/>
            <a:ext cx="484632" cy="1066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781800" y="4953000"/>
            <a:ext cx="2057400" cy="609600"/>
          </a:xfrm>
          <a:prstGeom prst="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rPr>
              <a:t>Convey Both</a:t>
            </a:r>
          </a:p>
        </p:txBody>
      </p:sp>
      <p:sp>
        <p:nvSpPr>
          <p:cNvPr id="31" name="Down Arrow 30"/>
          <p:cNvSpPr/>
          <p:nvPr/>
        </p:nvSpPr>
        <p:spPr>
          <a:xfrm>
            <a:off x="7440168" y="54864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477000" y="6096000"/>
            <a:ext cx="2514600" cy="609600"/>
          </a:xfrm>
          <a:prstGeom prst="rect">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rPr>
              <a:t>Supplier accepts. Shown in </a:t>
            </a:r>
            <a:r>
              <a:rPr kumimoji="0" lang="en-US" sz="1600" b="0" i="0" u="none" strike="noStrike" kern="0" cap="none" spc="0" normalizeH="0" baseline="0" noProof="0" dirty="0" err="1">
                <a:ln>
                  <a:noFill/>
                </a:ln>
                <a:effectLst/>
                <a:uLnTx/>
                <a:uFillTx/>
              </a:rPr>
              <a:t>july</a:t>
            </a:r>
            <a:r>
              <a:rPr kumimoji="0" lang="en-US" sz="1600" b="0" i="0" u="none" strike="noStrike" kern="0" cap="none" spc="0" normalizeH="0" baseline="0" noProof="0" dirty="0">
                <a:ln>
                  <a:noFill/>
                </a:ln>
                <a:effectLst/>
                <a:uLnTx/>
                <a:uFillTx/>
              </a:rPr>
              <a:t> return. One month interest</a:t>
            </a:r>
          </a:p>
        </p:txBody>
      </p:sp>
      <p:sp>
        <p:nvSpPr>
          <p:cNvPr id="34" name="Rectangle 33"/>
          <p:cNvSpPr/>
          <p:nvPr/>
        </p:nvSpPr>
        <p:spPr>
          <a:xfrm>
            <a:off x="2514600" y="6096000"/>
            <a:ext cx="3429000" cy="609600"/>
          </a:xfrm>
          <a:prstGeom prst="rect">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rPr>
              <a:t>Supplier does not  accept. </a:t>
            </a:r>
            <a:r>
              <a:rPr lang="en-US" sz="1400" b="1" kern="0" dirty="0"/>
              <a:t>Auto reversed in Aug return with 2</a:t>
            </a:r>
            <a:r>
              <a:rPr kumimoji="0" lang="en-US" sz="1400" b="1" i="0" u="none" strike="noStrike" kern="0" cap="none" spc="0" normalizeH="0" baseline="0" noProof="0" dirty="0">
                <a:ln>
                  <a:noFill/>
                </a:ln>
                <a:effectLst/>
                <a:uLnTx/>
                <a:uFillTx/>
              </a:rPr>
              <a:t> month interest</a:t>
            </a:r>
          </a:p>
        </p:txBody>
      </p:sp>
      <p:sp>
        <p:nvSpPr>
          <p:cNvPr id="35" name="Down Arrow 34"/>
          <p:cNvSpPr/>
          <p:nvPr/>
        </p:nvSpPr>
        <p:spPr>
          <a:xfrm rot="3902457">
            <a:off x="6336396" y="5189491"/>
            <a:ext cx="484632" cy="1347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8800" dirty="0" smtClean="0">
                <a:solidFill>
                  <a:srgbClr val="FF0000"/>
                </a:solidFill>
              </a:rPr>
              <a:t>Payment of Tax under GST</a:t>
            </a:r>
            <a:endParaRPr lang="en-US" sz="8800"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145</a:t>
            </a:fld>
            <a:endParaRPr lang="en-US"/>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2400"/>
            <a:ext cx="8258204" cy="685800"/>
          </a:xfrm>
        </p:spPr>
        <p:txBody>
          <a:bodyPr>
            <a:noAutofit/>
          </a:bodyPr>
          <a:lstStyle/>
          <a:p>
            <a:r>
              <a:rPr lang="en-US" sz="3200" b="1" dirty="0" smtClean="0">
                <a:solidFill>
                  <a:srgbClr val="FF0000"/>
                </a:solidFill>
                <a:ea typeface="Verdana" pitchFamily="34" charset="0"/>
                <a:cs typeface="Calibri" pitchFamily="34" charset="0"/>
              </a:rPr>
              <a:t/>
            </a:r>
            <a:br>
              <a:rPr lang="en-US" sz="3200" b="1" dirty="0" smtClean="0">
                <a:solidFill>
                  <a:srgbClr val="FF0000"/>
                </a:solidFill>
                <a:ea typeface="Verdana" pitchFamily="34" charset="0"/>
                <a:cs typeface="Calibri" pitchFamily="34" charset="0"/>
              </a:rPr>
            </a:br>
            <a:r>
              <a:rPr lang="en-US" sz="3200" b="1" dirty="0" smtClean="0">
                <a:solidFill>
                  <a:srgbClr val="FF0000"/>
                </a:solidFill>
                <a:ea typeface="Verdana" pitchFamily="34" charset="0"/>
                <a:cs typeface="Calibri" pitchFamily="34" charset="0"/>
              </a:rPr>
              <a:t>PAYMENT OF TAX</a:t>
            </a:r>
            <a:br>
              <a:rPr lang="en-US" sz="3200" b="1" dirty="0" smtClean="0">
                <a:solidFill>
                  <a:srgbClr val="FF0000"/>
                </a:solidFill>
                <a:ea typeface="Verdana" pitchFamily="34" charset="0"/>
                <a:cs typeface="Calibri" pitchFamily="34" charset="0"/>
              </a:rPr>
            </a:br>
            <a:r>
              <a:rPr lang="en-US" sz="3200" b="1" dirty="0" smtClean="0">
                <a:solidFill>
                  <a:srgbClr val="FF0000"/>
                </a:solidFill>
                <a:ea typeface="Verdana" pitchFamily="34" charset="0"/>
                <a:cs typeface="Calibri" pitchFamily="34" charset="0"/>
              </a:rPr>
              <a:t>                                                         </a:t>
            </a:r>
            <a:r>
              <a:rPr lang="en-US" sz="2400" b="1" dirty="0" smtClean="0">
                <a:solidFill>
                  <a:srgbClr val="FF0000"/>
                </a:solidFill>
                <a:ea typeface="Verdana" pitchFamily="34" charset="0"/>
                <a:cs typeface="Calibri" pitchFamily="34" charset="0"/>
              </a:rPr>
              <a:t>Chapter IX</a:t>
            </a:r>
            <a:endParaRPr lang="en-IN" sz="2400" b="1" dirty="0">
              <a:solidFill>
                <a:srgbClr val="FF0000"/>
              </a:solidFill>
              <a:ea typeface="Verdana" pitchFamily="34" charset="0"/>
              <a:cs typeface="Calibri" pitchFamily="34" charset="0"/>
            </a:endParaRPr>
          </a:p>
        </p:txBody>
      </p:sp>
      <p:sp>
        <p:nvSpPr>
          <p:cNvPr id="3" name="Content Placeholder 2"/>
          <p:cNvSpPr>
            <a:spLocks noGrp="1"/>
          </p:cNvSpPr>
          <p:nvPr>
            <p:ph idx="1"/>
          </p:nvPr>
        </p:nvSpPr>
        <p:spPr>
          <a:xfrm>
            <a:off x="357158" y="1371600"/>
            <a:ext cx="8572560" cy="5257800"/>
          </a:xfrm>
        </p:spPr>
        <p:txBody>
          <a:bodyPr>
            <a:normAutofit fontScale="92500" lnSpcReduction="10000"/>
          </a:bodyPr>
          <a:lstStyle/>
          <a:p>
            <a:pPr>
              <a:buFont typeface="+mj-lt"/>
              <a:buAutoNum type="arabicPeriod"/>
              <a:defRPr/>
            </a:pPr>
            <a:r>
              <a:rPr lang="en-US" b="1" dirty="0" smtClean="0">
                <a:latin typeface="Times New Roman" panose="02020603050405020304" pitchFamily="18" charset="0"/>
                <a:cs typeface="Times New Roman" panose="02020603050405020304" pitchFamily="18" charset="0"/>
              </a:rPr>
              <a:t>Online tax payments :</a:t>
            </a:r>
          </a:p>
          <a:p>
            <a:pPr>
              <a:buNone/>
              <a:defRPr/>
            </a:pPr>
            <a:r>
              <a:rPr lang="en-US" sz="2400" b="1" dirty="0" smtClean="0">
                <a:latin typeface="Times New Roman" panose="02020603050405020304" pitchFamily="18" charset="0"/>
                <a:cs typeface="Times New Roman" panose="02020603050405020304" pitchFamily="18" charset="0"/>
              </a:rPr>
              <a:t>internet banking , credit or debit cards or NEFT or RTGS etc</a:t>
            </a:r>
          </a:p>
          <a:p>
            <a:pPr>
              <a:buNone/>
              <a:defRPr/>
            </a:pPr>
            <a:endParaRPr lang="en-US" sz="2800" b="1" dirty="0" smtClean="0">
              <a:latin typeface="Times New Roman" panose="02020603050405020304" pitchFamily="18" charset="0"/>
              <a:cs typeface="Times New Roman" panose="02020603050405020304" pitchFamily="18" charset="0"/>
            </a:endParaRPr>
          </a:p>
          <a:p>
            <a:pPr marL="514350" indent="-514350">
              <a:buFont typeface="+mj-lt"/>
              <a:buAutoNum type="arabicPeriod" startAt="2"/>
              <a:defRPr/>
            </a:pPr>
            <a:r>
              <a:rPr lang="en-US" b="1" dirty="0" smtClean="0">
                <a:latin typeface="Times New Roman" panose="02020603050405020304" pitchFamily="18" charset="0"/>
                <a:cs typeface="Times New Roman" panose="02020603050405020304" pitchFamily="18" charset="0"/>
              </a:rPr>
              <a:t>Bank payments are restricted to Rs. 10,000/- per </a:t>
            </a:r>
            <a:r>
              <a:rPr lang="en-US" b="1" dirty="0" err="1" smtClean="0">
                <a:latin typeface="Times New Roman" panose="02020603050405020304" pitchFamily="18" charset="0"/>
                <a:cs typeface="Times New Roman" panose="02020603050405020304" pitchFamily="18" charset="0"/>
              </a:rPr>
              <a:t>challan</a:t>
            </a:r>
            <a:r>
              <a:rPr lang="en-US" b="1" dirty="0" smtClean="0">
                <a:latin typeface="Times New Roman" panose="02020603050405020304" pitchFamily="18" charset="0"/>
                <a:cs typeface="Times New Roman" panose="02020603050405020304" pitchFamily="18" charset="0"/>
              </a:rPr>
              <a:t>.</a:t>
            </a:r>
          </a:p>
          <a:p>
            <a:pPr marL="514350" indent="-514350">
              <a:buFont typeface="+mj-lt"/>
              <a:buAutoNum type="arabicPeriod" startAt="2"/>
              <a:defRPr/>
            </a:pPr>
            <a:endParaRPr lang="en-US" b="1" dirty="0" smtClean="0">
              <a:latin typeface="Times New Roman" panose="02020603050405020304" pitchFamily="18" charset="0"/>
              <a:cs typeface="Times New Roman" panose="02020603050405020304" pitchFamily="18" charset="0"/>
            </a:endParaRPr>
          </a:p>
          <a:p>
            <a:pPr marL="514350" indent="-514350">
              <a:buFont typeface="+mj-lt"/>
              <a:buAutoNum type="arabicPeriod" startAt="2"/>
              <a:defRPr/>
            </a:pPr>
            <a:r>
              <a:rPr lang="en-US" b="1" dirty="0" err="1" smtClean="0">
                <a:latin typeface="Times New Roman" panose="02020603050405020304" pitchFamily="18" charset="0"/>
                <a:cs typeface="Times New Roman" panose="02020603050405020304" pitchFamily="18" charset="0"/>
              </a:rPr>
              <a:t>Challan</a:t>
            </a:r>
            <a:r>
              <a:rPr lang="en-US" b="1" dirty="0" smtClean="0">
                <a:latin typeface="Times New Roman" panose="02020603050405020304" pitchFamily="18" charset="0"/>
                <a:cs typeface="Times New Roman" panose="02020603050405020304" pitchFamily="18" charset="0"/>
              </a:rPr>
              <a:t> to be generated from GSTN which will have unique Common Portal  identification no. (CPIN). Valid for 15 days</a:t>
            </a:r>
          </a:p>
          <a:p>
            <a:pPr marL="514350" indent="-514350">
              <a:buFont typeface="+mj-lt"/>
              <a:buAutoNum type="arabicPeriod" startAt="2"/>
              <a:defRPr/>
            </a:pPr>
            <a:endParaRPr lang="en-US" b="1" dirty="0" smtClean="0">
              <a:latin typeface="Times New Roman" panose="02020603050405020304" pitchFamily="18" charset="0"/>
              <a:cs typeface="Times New Roman" panose="02020603050405020304" pitchFamily="18" charset="0"/>
            </a:endParaRPr>
          </a:p>
          <a:p>
            <a:pPr marL="514350" indent="-514350">
              <a:buFont typeface="+mj-lt"/>
              <a:buAutoNum type="arabicPeriod" startAt="2"/>
              <a:defRPr/>
            </a:pPr>
            <a:r>
              <a:rPr lang="en-US" b="1" dirty="0" smtClean="0">
                <a:latin typeface="Times New Roman" panose="02020603050405020304" pitchFamily="18" charset="0"/>
                <a:cs typeface="Times New Roman" panose="02020603050405020304" pitchFamily="18" charset="0"/>
              </a:rPr>
              <a:t>Common </a:t>
            </a:r>
            <a:r>
              <a:rPr lang="en-US" b="1" dirty="0" err="1" smtClean="0">
                <a:latin typeface="Times New Roman" panose="02020603050405020304" pitchFamily="18" charset="0"/>
                <a:cs typeface="Times New Roman" panose="02020603050405020304" pitchFamily="18" charset="0"/>
              </a:rPr>
              <a:t>challan</a:t>
            </a:r>
            <a:r>
              <a:rPr lang="en-US" b="1" dirty="0" smtClean="0">
                <a:latin typeface="Times New Roman" panose="02020603050405020304" pitchFamily="18" charset="0"/>
                <a:cs typeface="Times New Roman" panose="02020603050405020304" pitchFamily="18" charset="0"/>
              </a:rPr>
              <a:t> for all the three taxes.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146</a:t>
            </a:fld>
            <a:endParaRPr lang="en-US"/>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71184" cy="1066800"/>
          </a:xfrm>
          <a:noFill/>
        </p:spPr>
        <p:txBody>
          <a:bodyPr>
            <a:noAutofit/>
          </a:bodyPr>
          <a:lstStyle/>
          <a:p>
            <a:r>
              <a:rPr lang="en-US" sz="6000" b="1" dirty="0" smtClean="0">
                <a:solidFill>
                  <a:srgbClr val="FF0000"/>
                </a:solidFill>
              </a:rPr>
              <a:t>Electronic Ledgers</a:t>
            </a:r>
            <a:endParaRPr lang="en-US" sz="6000" b="1" dirty="0">
              <a:solidFill>
                <a:srgbClr val="FF0000"/>
              </a:solidFill>
            </a:endParaRPr>
          </a:p>
        </p:txBody>
      </p:sp>
      <p:sp>
        <p:nvSpPr>
          <p:cNvPr id="3" name="Content Placeholder 2"/>
          <p:cNvSpPr>
            <a:spLocks noGrp="1"/>
          </p:cNvSpPr>
          <p:nvPr>
            <p:ph idx="1"/>
          </p:nvPr>
        </p:nvSpPr>
        <p:spPr>
          <a:xfrm>
            <a:off x="228600" y="1371600"/>
            <a:ext cx="8686800" cy="5486400"/>
          </a:xfrm>
        </p:spPr>
        <p:txBody>
          <a:bodyPr>
            <a:normAutofit lnSpcReduction="10000"/>
          </a:bodyPr>
          <a:lstStyle/>
          <a:p>
            <a:pPr marL="0" indent="-514350" algn="just">
              <a:lnSpc>
                <a:spcPct val="110000"/>
              </a:lnSpc>
              <a:spcBef>
                <a:spcPts val="0"/>
              </a:spcBef>
              <a:buNone/>
            </a:pPr>
            <a:r>
              <a:rPr lang="en-US" sz="3600" b="1" dirty="0" smtClean="0"/>
              <a:t>Running electronic ledgers would be maintained on the  portal :</a:t>
            </a:r>
            <a:endParaRPr lang="en-US" sz="3600" b="1" dirty="0" smtClean="0">
              <a:solidFill>
                <a:srgbClr val="7030A0"/>
              </a:solidFill>
            </a:endParaRPr>
          </a:p>
          <a:p>
            <a:pPr marL="750888" indent="-514350" algn="just">
              <a:buAutoNum type="romanLcPeriod"/>
            </a:pPr>
            <a:r>
              <a:rPr lang="en-US" sz="3600" b="1" dirty="0" smtClean="0">
                <a:solidFill>
                  <a:srgbClr val="7030A0"/>
                </a:solidFill>
              </a:rPr>
              <a:t>Tax </a:t>
            </a:r>
            <a:r>
              <a:rPr lang="en-US" sz="3600" b="1" dirty="0">
                <a:solidFill>
                  <a:srgbClr val="7030A0"/>
                </a:solidFill>
              </a:rPr>
              <a:t>Liability </a:t>
            </a:r>
            <a:r>
              <a:rPr lang="en-US" sz="3600" b="1" dirty="0" smtClean="0">
                <a:solidFill>
                  <a:srgbClr val="7030A0"/>
                </a:solidFill>
              </a:rPr>
              <a:t>ledger</a:t>
            </a:r>
          </a:p>
          <a:p>
            <a:pPr marL="750888" indent="-514350" algn="just">
              <a:buAutoNum type="romanLcPeriod"/>
            </a:pPr>
            <a:endParaRPr lang="en-US" sz="3600" b="1" u="sng" dirty="0" smtClean="0">
              <a:solidFill>
                <a:srgbClr val="7030A0"/>
              </a:solidFill>
            </a:endParaRPr>
          </a:p>
          <a:p>
            <a:pPr marL="750888" indent="-514350" algn="just">
              <a:buAutoNum type="romanLcPeriod" startAt="2"/>
            </a:pPr>
            <a:r>
              <a:rPr lang="en-US" sz="3600" b="1" dirty="0" smtClean="0">
                <a:solidFill>
                  <a:srgbClr val="7030A0"/>
                </a:solidFill>
              </a:rPr>
              <a:t>ITC ledger</a:t>
            </a:r>
          </a:p>
          <a:p>
            <a:pPr marL="236538" indent="0" algn="r">
              <a:buNone/>
            </a:pPr>
            <a:r>
              <a:rPr lang="en-US" sz="3600" b="1" dirty="0" smtClean="0">
                <a:solidFill>
                  <a:srgbClr val="7030A0"/>
                </a:solidFill>
              </a:rPr>
              <a:t> </a:t>
            </a:r>
            <a:endParaRPr lang="en-US" sz="3600" b="1" dirty="0">
              <a:solidFill>
                <a:srgbClr val="7030A0"/>
              </a:solidFill>
            </a:endParaRPr>
          </a:p>
          <a:p>
            <a:pPr marL="808037" indent="-571500" algn="just">
              <a:buAutoNum type="romanLcPeriod" startAt="3"/>
            </a:pPr>
            <a:r>
              <a:rPr lang="en-US" sz="3600" b="1" dirty="0" smtClean="0">
                <a:solidFill>
                  <a:srgbClr val="7030A0"/>
                </a:solidFill>
              </a:rPr>
              <a:t>Cash ledger</a:t>
            </a:r>
            <a:endParaRPr lang="en-US" sz="3600" b="1" u="sng" dirty="0">
              <a:solidFill>
                <a:srgbClr val="7030A0"/>
              </a:solidFill>
            </a:endParaRPr>
          </a:p>
          <a:p>
            <a:pPr marL="236538" indent="0" algn="just">
              <a:buNone/>
            </a:pPr>
            <a:endParaRPr lang="en-US" sz="3600" b="1" dirty="0" smtClean="0">
              <a:solidFill>
                <a:srgbClr val="7030A0"/>
              </a:solidFill>
            </a:endParaRPr>
          </a:p>
          <a:p>
            <a:pPr algn="just">
              <a:buNone/>
            </a:pPr>
            <a:r>
              <a:rPr lang="en-US" sz="3600" b="1" dirty="0" smtClean="0">
                <a:solidFill>
                  <a:srgbClr val="7030A0"/>
                </a:solidFill>
              </a:rPr>
              <a:t>     different ledgers for SGST, CGST, IGST </a:t>
            </a:r>
          </a:p>
        </p:txBody>
      </p:sp>
    </p:spTree>
    <p:extLst>
      <p:ext uri="{BB962C8B-B14F-4D97-AF65-F5344CB8AC3E}">
        <p14:creationId xmlns="" xmlns:p14="http://schemas.microsoft.com/office/powerpoint/2010/main" val="213024379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819400" y="-1371600"/>
            <a:ext cx="14935200" cy="861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2743200" y="-1143000"/>
            <a:ext cx="14630400" cy="822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dirty="0" smtClean="0">
                <a:solidFill>
                  <a:srgbClr val="FF0000"/>
                </a:solidFill>
              </a:rPr>
              <a:t>GST COUNCIL</a:t>
            </a:r>
            <a:endParaRPr lang="en-US" sz="5400" b="1" dirty="0">
              <a:solidFill>
                <a:srgbClr val="FF0000"/>
              </a:solidFill>
            </a:endParaRPr>
          </a:p>
        </p:txBody>
      </p:sp>
      <p:sp>
        <p:nvSpPr>
          <p:cNvPr id="4" name="Content Placeholder 3"/>
          <p:cNvSpPr>
            <a:spLocks noGrp="1"/>
          </p:cNvSpPr>
          <p:nvPr>
            <p:ph idx="1"/>
          </p:nvPr>
        </p:nvSpPr>
        <p:spPr>
          <a:xfrm>
            <a:off x="228600" y="1371600"/>
            <a:ext cx="8763000" cy="5257800"/>
          </a:xfrm>
        </p:spPr>
        <p:txBody>
          <a:bodyPr>
            <a:normAutofit fontScale="92500" lnSpcReduction="20000"/>
          </a:bodyPr>
          <a:lstStyle/>
          <a:p>
            <a:pPr marL="0">
              <a:buNone/>
            </a:pPr>
            <a:r>
              <a:rPr lang="en-US" sz="1600" b="1" dirty="0" smtClean="0"/>
              <a:t>One of India’s most powerful federal bodies that will oversee and administer the GST.</a:t>
            </a:r>
          </a:p>
          <a:p>
            <a:pPr marL="0">
              <a:buNone/>
            </a:pPr>
            <a:r>
              <a:rPr lang="en-US" sz="2800" b="1" dirty="0" smtClean="0">
                <a:solidFill>
                  <a:srgbClr val="7030A0"/>
                </a:solidFill>
              </a:rPr>
              <a:t>Constitution : Union FM &amp; </a:t>
            </a:r>
            <a:r>
              <a:rPr lang="en-US" sz="2800" b="1" dirty="0" err="1" smtClean="0">
                <a:solidFill>
                  <a:srgbClr val="7030A0"/>
                </a:solidFill>
              </a:rPr>
              <a:t>MoS</a:t>
            </a:r>
            <a:r>
              <a:rPr lang="en-US" sz="2800" b="1" dirty="0" smtClean="0">
                <a:solidFill>
                  <a:srgbClr val="7030A0"/>
                </a:solidFill>
              </a:rPr>
              <a:t>  and  </a:t>
            </a:r>
            <a:r>
              <a:rPr lang="en-US" sz="2800" b="1" dirty="0" err="1" smtClean="0">
                <a:solidFill>
                  <a:srgbClr val="7030A0"/>
                </a:solidFill>
              </a:rPr>
              <a:t>MoF</a:t>
            </a:r>
            <a:r>
              <a:rPr lang="en-US" sz="2800" b="1" dirty="0" smtClean="0">
                <a:solidFill>
                  <a:srgbClr val="7030A0"/>
                </a:solidFill>
              </a:rPr>
              <a:t> of each State</a:t>
            </a:r>
            <a:r>
              <a:rPr lang="en-US" b="1" dirty="0" smtClean="0">
                <a:solidFill>
                  <a:srgbClr val="7030A0"/>
                </a:solidFill>
              </a:rPr>
              <a:t>.</a:t>
            </a:r>
          </a:p>
          <a:p>
            <a:pPr marL="0">
              <a:buNone/>
            </a:pPr>
            <a:endParaRPr lang="en-US" b="1" dirty="0" smtClean="0">
              <a:solidFill>
                <a:srgbClr val="7030A0"/>
              </a:solidFill>
            </a:endParaRPr>
          </a:p>
          <a:p>
            <a:pPr marL="0">
              <a:buNone/>
            </a:pPr>
            <a:r>
              <a:rPr lang="en-US" b="1" dirty="0" err="1" smtClean="0"/>
              <a:t>Weightage</a:t>
            </a:r>
            <a:r>
              <a:rPr lang="en-US" b="1" dirty="0" smtClean="0"/>
              <a:t> of votes:  Centre :States = 1/3</a:t>
            </a:r>
            <a:r>
              <a:rPr lang="en-US" b="1" baseline="30000" dirty="0" smtClean="0"/>
              <a:t>rd</a:t>
            </a:r>
            <a:r>
              <a:rPr lang="en-US" b="1" dirty="0" smtClean="0"/>
              <a:t> : 2/3</a:t>
            </a:r>
            <a:r>
              <a:rPr lang="en-US" b="1" baseline="30000" dirty="0" smtClean="0"/>
              <a:t>rd</a:t>
            </a:r>
            <a:r>
              <a:rPr lang="en-US" b="1" dirty="0" smtClean="0"/>
              <a:t> </a:t>
            </a:r>
          </a:p>
          <a:p>
            <a:pPr marL="0">
              <a:buNone/>
            </a:pPr>
            <a:endParaRPr lang="en-US" b="1" dirty="0" smtClean="0"/>
          </a:p>
          <a:p>
            <a:pPr marL="0">
              <a:buNone/>
            </a:pPr>
            <a:r>
              <a:rPr lang="en-US" b="1" dirty="0" smtClean="0"/>
              <a:t>Quorum =  50% of total members. </a:t>
            </a:r>
          </a:p>
          <a:p>
            <a:pPr marL="0">
              <a:buNone/>
            </a:pPr>
            <a:endParaRPr lang="en-US" b="1" dirty="0" smtClean="0"/>
          </a:p>
          <a:p>
            <a:pPr marL="0">
              <a:buNone/>
            </a:pPr>
            <a:r>
              <a:rPr lang="en-US" b="1" dirty="0" smtClean="0"/>
              <a:t>Decisions by  3/4</a:t>
            </a:r>
            <a:r>
              <a:rPr lang="en-US" b="1" baseline="30000" dirty="0" smtClean="0"/>
              <a:t>th</a:t>
            </a:r>
            <a:r>
              <a:rPr lang="en-US" b="1" dirty="0" smtClean="0"/>
              <a:t> majority .</a:t>
            </a:r>
          </a:p>
          <a:p>
            <a:pPr marL="0">
              <a:buNone/>
            </a:pPr>
            <a:endParaRPr lang="en-US" b="1" dirty="0" smtClean="0"/>
          </a:p>
          <a:p>
            <a:pPr marL="0">
              <a:buNone/>
            </a:pPr>
            <a:r>
              <a:rPr lang="en-US" b="1" dirty="0" smtClean="0"/>
              <a:t>Council to make recommendations on :</a:t>
            </a:r>
          </a:p>
          <a:p>
            <a:pPr marL="0">
              <a:buFont typeface="Wingdings" pitchFamily="2" charset="2"/>
              <a:buChar char="§"/>
            </a:pPr>
            <a:r>
              <a:rPr lang="en-US" sz="2400" b="1" dirty="0" smtClean="0"/>
              <a:t> </a:t>
            </a:r>
            <a:r>
              <a:rPr lang="en-US" sz="2000" b="1" dirty="0" smtClean="0"/>
              <a:t>Taxes, etc. to be subsumed in GST.  Exemptions &amp; thresholds . GST rates. Band of GST rates. Modal GST Law &amp; procedures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2438400" y="-914400"/>
            <a:ext cx="14325600" cy="807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151</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2362200" y="-914400"/>
            <a:ext cx="14173200" cy="822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152</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3124200" y="-1981200"/>
            <a:ext cx="16230600" cy="914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153</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3352800" y="-3276600"/>
            <a:ext cx="15849600" cy="1066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154</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2971800" y="-2895600"/>
            <a:ext cx="16154400" cy="1013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155</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2286000" y="-762000"/>
            <a:ext cx="14173200" cy="822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1600200"/>
            <a:ext cx="8382000" cy="4800600"/>
          </a:xfrm>
        </p:spPr>
        <p:txBody>
          <a:bodyPr>
            <a:noAutofit/>
          </a:bodyPr>
          <a:lstStyle/>
          <a:p>
            <a:pPr algn="ctr" eaLnBrk="1" hangingPunct="1">
              <a:buNone/>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en-IN" altLang="en-US" sz="8800" b="1" dirty="0" smtClean="0">
                <a:solidFill>
                  <a:srgbClr val="FF0000"/>
                </a:solidFill>
              </a:rPr>
              <a:t>REFUND </a:t>
            </a:r>
          </a:p>
          <a:p>
            <a:pPr algn="ctr" eaLnBrk="1" hangingPunct="1">
              <a:buNone/>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en-IN" altLang="en-US" sz="8800" b="1" dirty="0" smtClean="0">
                <a:solidFill>
                  <a:srgbClr val="FF0000"/>
                </a:solidFill>
              </a:rPr>
              <a:t>SYSTEM </a:t>
            </a:r>
            <a:endParaRPr lang="en-US" altLang="en-US" sz="8800" b="1"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8CB5E7E4-B6D3-4ED9-90E5-3B5259141ACC}" type="slidenum">
              <a:rPr lang="en-US"/>
              <a:pPr>
                <a:defRPr/>
              </a:pPr>
              <a:t>156</a:t>
            </a:fld>
            <a:endParaRPr lang="en-US" dirty="0"/>
          </a:p>
        </p:txBody>
      </p:sp>
      <p:sp>
        <p:nvSpPr>
          <p:cNvPr id="5" name="Title 4"/>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174625"/>
            <a:ext cx="8229600" cy="868363"/>
          </a:xfrm>
        </p:spPr>
        <p:txBody>
          <a:bodyPr rtlCol="0">
            <a:noAutofit/>
          </a:bodyPr>
          <a:lstStyle/>
          <a:p>
            <a:pPr eaLnBrk="1" fontAlgn="auto" hangingPunct="1">
              <a:spcAft>
                <a:spcPts val="0"/>
              </a:spcAft>
              <a:defRPr/>
            </a:pPr>
            <a:r>
              <a:rPr lang="en-US" sz="3200" b="1" dirty="0" smtClean="0">
                <a:solidFill>
                  <a:srgbClr val="FF0000"/>
                </a:solidFill>
                <a:cs typeface="Calibri" pitchFamily="34" charset="0"/>
              </a:rPr>
              <a:t>Advantages of refund system  in GST </a:t>
            </a:r>
            <a:endParaRPr lang="en-US" sz="3200" b="1" dirty="0" smtClean="0">
              <a:solidFill>
                <a:srgbClr val="FF0000"/>
              </a:solidFill>
            </a:endParaRPr>
          </a:p>
        </p:txBody>
      </p:sp>
      <p:sp>
        <p:nvSpPr>
          <p:cNvPr id="27651" name="Content Placeholder 2"/>
          <p:cNvSpPr>
            <a:spLocks noGrp="1"/>
          </p:cNvSpPr>
          <p:nvPr>
            <p:ph idx="1"/>
          </p:nvPr>
        </p:nvSpPr>
        <p:spPr>
          <a:xfrm>
            <a:off x="457200" y="1600200"/>
            <a:ext cx="8382000" cy="4800600"/>
          </a:xfrm>
        </p:spPr>
        <p:txBody>
          <a:bodyPr>
            <a:normAutofit lnSpcReduction="10000"/>
          </a:bodyPr>
          <a:lstStyle/>
          <a:p>
            <a:pPr algn="just" eaLnBrk="1" hangingPunct="1">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en-IN" altLang="en-US" sz="3600" b="1" dirty="0" smtClean="0"/>
              <a:t>Refund scenarios limited. </a:t>
            </a:r>
          </a:p>
          <a:p>
            <a:pPr algn="just" eaLnBrk="1" hangingPunct="1">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en-IN" altLang="en-US" sz="3600" b="1" dirty="0" smtClean="0"/>
              <a:t>Total online process.</a:t>
            </a:r>
          </a:p>
          <a:p>
            <a:pPr algn="just" eaLnBrk="1" hangingPunct="1">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en-IN" altLang="en-US" sz="3600" b="1" dirty="0" smtClean="0"/>
              <a:t>Online verification to the extent possible.</a:t>
            </a:r>
          </a:p>
          <a:p>
            <a:pPr algn="just">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en-US" sz="3600" b="1" dirty="0" smtClean="0">
                <a:ea typeface="Verdana" pitchFamily="34" charset="0"/>
                <a:cs typeface="Calibri" pitchFamily="34" charset="0"/>
              </a:rPr>
              <a:t>Refund shall be granted within 60 days.</a:t>
            </a:r>
          </a:p>
          <a:p>
            <a:pPr algn="just">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en-US" sz="3600" b="1" dirty="0" smtClean="0"/>
              <a:t>Immediate provisional sanction of 80% in certain cases.</a:t>
            </a:r>
          </a:p>
          <a:p>
            <a:pPr algn="just">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en-US" sz="3600" b="1" dirty="0" smtClean="0">
                <a:ea typeface="Verdana" pitchFamily="34" charset="0"/>
                <a:cs typeface="Calibri" pitchFamily="34" charset="0"/>
              </a:rPr>
              <a:t>Claimed within 2 years from the relevant date.</a:t>
            </a:r>
          </a:p>
        </p:txBody>
      </p:sp>
      <p:sp>
        <p:nvSpPr>
          <p:cNvPr id="2" name="Slide Number Placeholder 1"/>
          <p:cNvSpPr>
            <a:spLocks noGrp="1"/>
          </p:cNvSpPr>
          <p:nvPr>
            <p:ph type="sldNum" sz="quarter" idx="12"/>
          </p:nvPr>
        </p:nvSpPr>
        <p:spPr/>
        <p:txBody>
          <a:bodyPr/>
          <a:lstStyle/>
          <a:p>
            <a:pPr>
              <a:defRPr/>
            </a:pPr>
            <a:fld id="{8CB5E7E4-B6D3-4ED9-90E5-3B5259141ACC}" type="slidenum">
              <a:rPr lang="en-US"/>
              <a:pPr>
                <a:defRPr/>
              </a:pPr>
              <a:t>157</a:t>
            </a:fld>
            <a:endParaRPr lang="en-US" dirty="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r>
              <a:rPr lang="en-US" sz="3600" b="1" dirty="0" smtClean="0">
                <a:solidFill>
                  <a:srgbClr val="FF0000"/>
                </a:solidFill>
                <a:ea typeface="Verdana" pitchFamily="34" charset="0"/>
                <a:cs typeface="Calibri" pitchFamily="34" charset="0"/>
              </a:rPr>
              <a:t/>
            </a:r>
            <a:br>
              <a:rPr lang="en-US" sz="3600" b="1" dirty="0" smtClean="0">
                <a:solidFill>
                  <a:srgbClr val="FF0000"/>
                </a:solidFill>
                <a:ea typeface="Verdana" pitchFamily="34" charset="0"/>
                <a:cs typeface="Calibri" pitchFamily="34" charset="0"/>
              </a:rPr>
            </a:br>
            <a:r>
              <a:rPr lang="en-US" sz="3600" b="1" dirty="0" smtClean="0">
                <a:solidFill>
                  <a:srgbClr val="FF0000"/>
                </a:solidFill>
                <a:ea typeface="Verdana" pitchFamily="34" charset="0"/>
                <a:cs typeface="Calibri" pitchFamily="34" charset="0"/>
              </a:rPr>
              <a:t>REFUNDS</a:t>
            </a:r>
            <a:br>
              <a:rPr lang="en-US" sz="3600" b="1" dirty="0" smtClean="0">
                <a:solidFill>
                  <a:srgbClr val="FF0000"/>
                </a:solidFill>
                <a:ea typeface="Verdana" pitchFamily="34" charset="0"/>
                <a:cs typeface="Calibri" pitchFamily="34" charset="0"/>
              </a:rPr>
            </a:br>
            <a:r>
              <a:rPr lang="en-US" sz="3600" b="1" dirty="0" smtClean="0">
                <a:solidFill>
                  <a:srgbClr val="FF0000"/>
                </a:solidFill>
                <a:ea typeface="Verdana" pitchFamily="34" charset="0"/>
                <a:cs typeface="Calibri" pitchFamily="34" charset="0"/>
              </a:rPr>
              <a:t>                                                   Sec. 38</a:t>
            </a:r>
            <a:endParaRPr lang="en-IN" sz="3600" b="1" dirty="0">
              <a:solidFill>
                <a:srgbClr val="FF0000"/>
              </a:solidFill>
              <a:ea typeface="Verdana" pitchFamily="34" charset="0"/>
              <a:cs typeface="Calibri" pitchFamily="34" charset="0"/>
            </a:endParaRPr>
          </a:p>
        </p:txBody>
      </p:sp>
      <p:sp>
        <p:nvSpPr>
          <p:cNvPr id="3" name="Content Placeholder 2"/>
          <p:cNvSpPr>
            <a:spLocks noGrp="1"/>
          </p:cNvSpPr>
          <p:nvPr>
            <p:ph idx="1"/>
          </p:nvPr>
        </p:nvSpPr>
        <p:spPr>
          <a:xfrm>
            <a:off x="457200" y="928670"/>
            <a:ext cx="8458200" cy="5776930"/>
          </a:xfrm>
        </p:spPr>
        <p:txBody>
          <a:bodyPr>
            <a:normAutofit lnSpcReduction="10000"/>
          </a:bodyPr>
          <a:lstStyle/>
          <a:p>
            <a:pPr>
              <a:buSzPct val="170000"/>
            </a:pPr>
            <a:endParaRPr lang="en-US" sz="2000" b="1" dirty="0" smtClean="0">
              <a:latin typeface="Calibri" pitchFamily="34" charset="0"/>
              <a:ea typeface="Verdana" pitchFamily="34" charset="0"/>
              <a:cs typeface="Calibri" pitchFamily="34" charset="0"/>
            </a:endParaRPr>
          </a:p>
          <a:p>
            <a:pPr algn="just">
              <a:buSzPct val="170000"/>
              <a:buNone/>
            </a:pPr>
            <a:endParaRPr lang="en-US" sz="600" b="1" dirty="0" smtClean="0">
              <a:latin typeface="Calibri" pitchFamily="34" charset="0"/>
              <a:ea typeface="Verdana" pitchFamily="34" charset="0"/>
              <a:cs typeface="Calibri" pitchFamily="34" charset="0"/>
            </a:endParaRPr>
          </a:p>
          <a:p>
            <a:pPr algn="just">
              <a:buSzPct val="170000"/>
            </a:pPr>
            <a:r>
              <a:rPr lang="en-US" sz="2800" b="1" dirty="0" smtClean="0">
                <a:latin typeface="Calibri" pitchFamily="34" charset="0"/>
                <a:ea typeface="Verdana" pitchFamily="34" charset="0"/>
                <a:cs typeface="Calibri" pitchFamily="34" charset="0"/>
              </a:rPr>
              <a:t>Refund of ITC allowed in case of exports or where the credit accumulation is on account of inverted duty structure.  </a:t>
            </a:r>
          </a:p>
          <a:p>
            <a:pPr algn="just">
              <a:buSzPct val="170000"/>
            </a:pPr>
            <a:endParaRPr lang="en-US" sz="1200" b="1" dirty="0" smtClean="0">
              <a:latin typeface="Calibri" pitchFamily="34" charset="0"/>
              <a:ea typeface="Verdana" pitchFamily="34" charset="0"/>
              <a:cs typeface="Calibri" pitchFamily="34" charset="0"/>
            </a:endParaRPr>
          </a:p>
          <a:p>
            <a:pPr algn="just">
              <a:buSzPct val="170000"/>
            </a:pPr>
            <a:r>
              <a:rPr lang="en-US" sz="2800" b="1" dirty="0" smtClean="0">
                <a:latin typeface="Calibri" pitchFamily="34" charset="0"/>
                <a:ea typeface="Verdana" pitchFamily="34" charset="0"/>
                <a:cs typeface="Calibri" pitchFamily="34" charset="0"/>
              </a:rPr>
              <a:t>No need to furnish evidence ( Unjust Enrichment)  if the refund claim is less than Rs. 2 </a:t>
            </a:r>
            <a:r>
              <a:rPr lang="en-US" sz="2800" b="1" dirty="0" err="1" smtClean="0">
                <a:latin typeface="Calibri" pitchFamily="34" charset="0"/>
                <a:ea typeface="Verdana" pitchFamily="34" charset="0"/>
                <a:cs typeface="Calibri" pitchFamily="34" charset="0"/>
              </a:rPr>
              <a:t>lakhs</a:t>
            </a:r>
            <a:r>
              <a:rPr lang="en-US" sz="2800" b="1" dirty="0" smtClean="0">
                <a:latin typeface="Calibri" pitchFamily="34" charset="0"/>
                <a:ea typeface="Verdana" pitchFamily="34" charset="0"/>
                <a:cs typeface="Calibri" pitchFamily="34" charset="0"/>
              </a:rPr>
              <a:t>. Self-certification would suffice.</a:t>
            </a:r>
          </a:p>
          <a:p>
            <a:pPr algn="just">
              <a:buSzPct val="170000"/>
            </a:pPr>
            <a:endParaRPr lang="en-US" sz="2800" b="1" dirty="0" smtClean="0">
              <a:latin typeface="Calibri" pitchFamily="34" charset="0"/>
              <a:ea typeface="Verdana" pitchFamily="34" charset="0"/>
              <a:cs typeface="Calibri" pitchFamily="34" charset="0"/>
            </a:endParaRPr>
          </a:p>
          <a:p>
            <a:pPr algn="just">
              <a:buSzPct val="170000"/>
            </a:pPr>
            <a:r>
              <a:rPr lang="en-IN" altLang="en-US" sz="2800" b="1" dirty="0" smtClean="0"/>
              <a:t>Communication and status check of refund application by the dealer online.</a:t>
            </a:r>
          </a:p>
          <a:p>
            <a:pPr algn="just">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endParaRPr lang="en-IN" altLang="en-US" sz="2800" b="1" dirty="0" smtClean="0"/>
          </a:p>
          <a:p>
            <a:pPr algn="just">
              <a:tabLst>
                <a:tab pos="406400" algn="l"/>
                <a:tab pos="814388" algn="l"/>
                <a:tab pos="1222375" algn="l"/>
                <a:tab pos="1628775" algn="l"/>
                <a:tab pos="2036763" algn="l"/>
                <a:tab pos="2444750" algn="l"/>
                <a:tab pos="2851150" algn="l"/>
                <a:tab pos="3259138" algn="l"/>
                <a:tab pos="3667125" algn="l"/>
                <a:tab pos="4075113" algn="l"/>
                <a:tab pos="4481513" algn="l"/>
                <a:tab pos="4889500" algn="l"/>
                <a:tab pos="5297488" algn="l"/>
                <a:tab pos="5703888" algn="l"/>
                <a:tab pos="6111875" algn="l"/>
                <a:tab pos="6519863" algn="l"/>
                <a:tab pos="6927850" algn="l"/>
                <a:tab pos="7334250" algn="l"/>
                <a:tab pos="7742238" algn="l"/>
                <a:tab pos="8150225" algn="l"/>
              </a:tabLst>
            </a:pPr>
            <a:r>
              <a:rPr lang="en-IN" altLang="en-US" sz="2800" b="1" dirty="0" smtClean="0"/>
              <a:t>Minimal or no  blockage of Capital </a:t>
            </a:r>
            <a:endParaRPr lang="en-US" altLang="en-US" sz="2800" b="1" dirty="0" smtClean="0"/>
          </a:p>
          <a:p>
            <a:pPr algn="just">
              <a:buSzPct val="170000"/>
            </a:pPr>
            <a:endParaRPr lang="en-IN" altLang="en-US" sz="2800" b="1" dirty="0" smtClean="0"/>
          </a:p>
          <a:p>
            <a:pPr algn="just">
              <a:buSzPct val="170000"/>
            </a:pPr>
            <a:endParaRPr lang="en-US" sz="2800" b="1" dirty="0" smtClean="0">
              <a:latin typeface="Calibri" pitchFamily="34" charset="0"/>
              <a:ea typeface="Verdana" pitchFamily="34" charset="0"/>
              <a:cs typeface="Calibri" pitchFamily="34" charset="0"/>
            </a:endParaRPr>
          </a:p>
          <a:p>
            <a:pPr algn="just">
              <a:buSzPct val="170000"/>
            </a:pPr>
            <a:endParaRPr lang="en-US" sz="2800" b="1" dirty="0" smtClean="0">
              <a:latin typeface="Calibri" pitchFamily="34" charset="0"/>
              <a:ea typeface="Verdana" pitchFamily="34" charset="0"/>
              <a:cs typeface="Calibri" pitchFamily="34" charset="0"/>
            </a:endParaRPr>
          </a:p>
          <a:p>
            <a:pPr>
              <a:buSzPct val="170000"/>
            </a:pPr>
            <a:endParaRPr lang="en-US" sz="2400" b="1" dirty="0" smtClean="0">
              <a:latin typeface="Calibri" pitchFamily="34" charset="0"/>
              <a:ea typeface="Verdana" pitchFamily="34" charset="0"/>
              <a:cs typeface="Calibri" pitchFamily="34" charset="0"/>
            </a:endParaRPr>
          </a:p>
          <a:p>
            <a:pPr>
              <a:buClrTx/>
            </a:pPr>
            <a:endParaRPr lang="en-US" sz="2800" b="1" dirty="0" smtClean="0">
              <a:latin typeface="Calibri" pitchFamily="34" charset="0"/>
              <a:ea typeface="Verdana" pitchFamily="34" charset="0"/>
              <a:cs typeface="Calibri" pitchFamily="34" charset="0"/>
            </a:endParaRPr>
          </a:p>
          <a:p>
            <a:endParaRPr lang="en-IN"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158</a:t>
            </a:fld>
            <a:endParaRPr lang="en-US" dirty="0"/>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b="1" dirty="0" smtClean="0">
                <a:solidFill>
                  <a:srgbClr val="FF0000"/>
                </a:solidFill>
              </a:rPr>
              <a:t> Assessment &amp; Audit </a:t>
            </a:r>
            <a:endParaRPr lang="en-US" b="1" dirty="0">
              <a:solidFill>
                <a:srgbClr val="FF0000"/>
              </a:solidFill>
            </a:endParaRPr>
          </a:p>
        </p:txBody>
      </p:sp>
      <p:sp>
        <p:nvSpPr>
          <p:cNvPr id="3" name="Content Placeholder 2"/>
          <p:cNvSpPr>
            <a:spLocks noGrp="1"/>
          </p:cNvSpPr>
          <p:nvPr>
            <p:ph idx="1"/>
          </p:nvPr>
        </p:nvSpPr>
        <p:spPr>
          <a:xfrm>
            <a:off x="228600" y="1371600"/>
            <a:ext cx="8763000" cy="5257800"/>
          </a:xfrm>
        </p:spPr>
        <p:txBody>
          <a:bodyPr>
            <a:normAutofit fontScale="92500" lnSpcReduction="10000"/>
          </a:bodyPr>
          <a:lstStyle/>
          <a:p>
            <a:pPr algn="just">
              <a:buFont typeface="Wingdings" pitchFamily="2" charset="2"/>
              <a:buChar char="q"/>
            </a:pPr>
            <a:r>
              <a:rPr lang="en-US" sz="2600" b="1" dirty="0" smtClean="0"/>
              <a:t>Self –assessment of tax </a:t>
            </a:r>
          </a:p>
          <a:p>
            <a:pPr algn="just">
              <a:buFont typeface="Wingdings" pitchFamily="2" charset="2"/>
              <a:buChar char="q"/>
            </a:pPr>
            <a:r>
              <a:rPr lang="en-US" sz="2600" b="1" dirty="0" smtClean="0"/>
              <a:t>Provisional assessment- on request  – to be finalized in six months .</a:t>
            </a:r>
          </a:p>
          <a:p>
            <a:pPr algn="just">
              <a:buFont typeface="Wingdings" pitchFamily="2" charset="2"/>
              <a:buChar char="q"/>
            </a:pPr>
            <a:r>
              <a:rPr lang="en-US" sz="2600" b="1" dirty="0" smtClean="0"/>
              <a:t>Provisions for assessment of non-filers, unregistered persons &amp; summary assessments in certain cases </a:t>
            </a:r>
            <a:endParaRPr lang="en-US" sz="2400" b="1" dirty="0" smtClean="0"/>
          </a:p>
          <a:p>
            <a:pPr algn="just">
              <a:buNone/>
            </a:pPr>
            <a:r>
              <a:rPr lang="en-US" sz="4000" b="1" dirty="0" smtClean="0">
                <a:solidFill>
                  <a:srgbClr val="FF0000"/>
                </a:solidFill>
              </a:rPr>
              <a:t>Audit</a:t>
            </a:r>
            <a:r>
              <a:rPr lang="en-US" sz="2400" b="1" dirty="0" smtClean="0"/>
              <a:t> :</a:t>
            </a:r>
          </a:p>
          <a:p>
            <a:pPr algn="just">
              <a:buFont typeface="Wingdings" pitchFamily="2" charset="2"/>
              <a:buChar char="q"/>
            </a:pPr>
            <a:r>
              <a:rPr lang="en-US" sz="2400" b="1" dirty="0" smtClean="0"/>
              <a:t>(</a:t>
            </a:r>
            <a:r>
              <a:rPr lang="en-US" sz="2400" b="1" dirty="0" err="1" smtClean="0"/>
              <a:t>i</a:t>
            </a:r>
            <a:r>
              <a:rPr lang="en-US" sz="2400" b="1" dirty="0" smtClean="0"/>
              <a:t>) Statutory Audit  for prescribed turnover (ii) Departmental Audit (Iii) Special Audit</a:t>
            </a:r>
          </a:p>
          <a:p>
            <a:pPr algn="just">
              <a:buFont typeface="Wingdings" pitchFamily="2" charset="2"/>
              <a:buChar char="q"/>
            </a:pPr>
            <a:endParaRPr lang="en-US" sz="2400" b="1" dirty="0" smtClean="0"/>
          </a:p>
          <a:p>
            <a:pPr algn="just">
              <a:buFont typeface="Wingdings" pitchFamily="2" charset="2"/>
              <a:buChar char="q"/>
            </a:pPr>
            <a:r>
              <a:rPr lang="en-US" sz="2400" b="1" dirty="0" smtClean="0"/>
              <a:t> Audit can be conducted at the place of business of the taxable person or at the office of the tax authorities, after prior intimation to taxable person </a:t>
            </a:r>
          </a:p>
          <a:p>
            <a:pPr algn="just">
              <a:buFont typeface="Wingdings" pitchFamily="2" charset="2"/>
              <a:buChar char="q"/>
            </a:pPr>
            <a:r>
              <a:rPr lang="en-US" sz="2400" b="1" dirty="0" smtClean="0"/>
              <a:t> To be completed within 3 months, extendable by  period of 6 months .</a:t>
            </a:r>
          </a:p>
          <a:p>
            <a:pPr algn="just">
              <a:buFont typeface="Wingdings" pitchFamily="2" charset="2"/>
              <a:buChar char="q"/>
            </a:pPr>
            <a:r>
              <a:rPr lang="en-US" sz="2400" b="1" dirty="0" smtClean="0"/>
              <a:t> Taxpayer to be informed about findings, his rights and obligations .</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159</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IN" sz="3200" b="1" dirty="0" smtClean="0">
                <a:solidFill>
                  <a:srgbClr val="0070C0"/>
                </a:solidFill>
                <a:ea typeface="Verdana" pitchFamily="34" charset="0"/>
                <a:cs typeface="Calibri" pitchFamily="34" charset="0"/>
              </a:rPr>
              <a:t/>
            </a:r>
            <a:br>
              <a:rPr lang="en-IN" sz="3200" b="1" dirty="0" smtClean="0">
                <a:solidFill>
                  <a:srgbClr val="0070C0"/>
                </a:solidFill>
                <a:ea typeface="Verdana" pitchFamily="34" charset="0"/>
                <a:cs typeface="Calibri" pitchFamily="34" charset="0"/>
              </a:rPr>
            </a:br>
            <a:r>
              <a:rPr lang="en-IN" sz="3200" b="1" dirty="0" smtClean="0">
                <a:solidFill>
                  <a:srgbClr val="0070C0"/>
                </a:solidFill>
                <a:ea typeface="Verdana" pitchFamily="34" charset="0"/>
                <a:cs typeface="Calibri" pitchFamily="34" charset="0"/>
              </a:rPr>
              <a:t>GST : A Game Changer</a:t>
            </a:r>
            <a:br>
              <a:rPr lang="en-IN" sz="3200" b="1" dirty="0" smtClean="0">
                <a:solidFill>
                  <a:srgbClr val="0070C0"/>
                </a:solidFill>
                <a:ea typeface="Verdana" pitchFamily="34" charset="0"/>
                <a:cs typeface="Calibri" pitchFamily="34" charset="0"/>
              </a:rPr>
            </a:br>
            <a:endParaRPr lang="en-IN" sz="3600" dirty="0">
              <a:solidFill>
                <a:sysClr val="windowText" lastClr="000000"/>
              </a:solidFill>
            </a:endParaRPr>
          </a:p>
        </p:txBody>
      </p:sp>
      <p:sp>
        <p:nvSpPr>
          <p:cNvPr id="3" name="Content Placeholder 2"/>
          <p:cNvSpPr>
            <a:spLocks noGrp="1"/>
          </p:cNvSpPr>
          <p:nvPr>
            <p:ph idx="1"/>
          </p:nvPr>
        </p:nvSpPr>
        <p:spPr>
          <a:xfrm>
            <a:off x="381000" y="1219200"/>
            <a:ext cx="8610600" cy="5211763"/>
          </a:xfrm>
        </p:spPr>
        <p:txBody>
          <a:bodyPr>
            <a:noAutofit/>
          </a:bodyPr>
          <a:lstStyle/>
          <a:p>
            <a:pPr marL="358775" indent="-269875" algn="just">
              <a:spcBef>
                <a:spcPts val="0"/>
              </a:spcBef>
              <a:buFont typeface="Wingdings" pitchFamily="2" charset="2"/>
              <a:buChar char="Ø"/>
            </a:pPr>
            <a:endParaRPr lang="en-IN" sz="1800" b="1" dirty="0">
              <a:solidFill>
                <a:srgbClr val="0070C0"/>
              </a:solidFill>
              <a:ea typeface="Verdana" pitchFamily="34" charset="0"/>
              <a:cs typeface="Calibri" pitchFamily="34" charset="0"/>
            </a:endParaRPr>
          </a:p>
          <a:p>
            <a:pPr marL="896938" indent="-538163" algn="just">
              <a:spcBef>
                <a:spcPts val="0"/>
              </a:spcBef>
              <a:buFont typeface="Wingdings" pitchFamily="2" charset="2"/>
              <a:buChar char="Ø"/>
            </a:pPr>
            <a:r>
              <a:rPr lang="en-IN" sz="1800" b="1" dirty="0" smtClean="0"/>
              <a:t>A single tax would replace multiple taxes.</a:t>
            </a:r>
          </a:p>
          <a:p>
            <a:pPr marL="896938" indent="-538163" algn="just">
              <a:spcBef>
                <a:spcPts val="0"/>
              </a:spcBef>
              <a:buFont typeface="Wingdings" pitchFamily="2" charset="2"/>
              <a:buChar char="Ø"/>
            </a:pPr>
            <a:endParaRPr lang="en-IN" sz="1800" b="1" dirty="0" smtClean="0"/>
          </a:p>
          <a:p>
            <a:pPr marL="896938" indent="-538163" algn="just">
              <a:spcBef>
                <a:spcPts val="0"/>
              </a:spcBef>
              <a:buFont typeface="Wingdings" pitchFamily="2" charset="2"/>
              <a:buChar char="Ø"/>
            </a:pPr>
            <a:r>
              <a:rPr lang="en-IN" sz="1800" b="1" dirty="0" smtClean="0"/>
              <a:t>Set-off of prior-stage taxes would mitigate the ill effects of cascading.</a:t>
            </a:r>
          </a:p>
          <a:p>
            <a:pPr marL="896938" indent="-538163" algn="just">
              <a:spcBef>
                <a:spcPts val="0"/>
              </a:spcBef>
              <a:buFont typeface="Wingdings" pitchFamily="2" charset="2"/>
              <a:buChar char="Ø"/>
            </a:pPr>
            <a:endParaRPr lang="en-IN" sz="1800" b="1" dirty="0" smtClean="0"/>
          </a:p>
          <a:p>
            <a:pPr marL="896938" indent="-538163" algn="just">
              <a:spcBef>
                <a:spcPts val="0"/>
              </a:spcBef>
              <a:buFont typeface="Wingdings" pitchFamily="2" charset="2"/>
              <a:buChar char="Ø"/>
            </a:pPr>
            <a:r>
              <a:rPr lang="en-IN" sz="1800" b="1" dirty="0" smtClean="0"/>
              <a:t>Tax burden on goods and services would decrease, benefiting common man.</a:t>
            </a:r>
          </a:p>
          <a:p>
            <a:pPr marL="896938" indent="-538163" algn="just">
              <a:spcBef>
                <a:spcPts val="0"/>
              </a:spcBef>
              <a:buFont typeface="Wingdings" pitchFamily="2" charset="2"/>
              <a:buChar char="Ø"/>
            </a:pPr>
            <a:endParaRPr lang="en-IN" sz="1800" b="1" dirty="0" smtClean="0"/>
          </a:p>
          <a:p>
            <a:pPr marL="896938" indent="-538163" algn="just">
              <a:spcBef>
                <a:spcPts val="0"/>
              </a:spcBef>
              <a:buFont typeface="Wingdings" pitchFamily="2" charset="2"/>
              <a:buChar char="Ø"/>
            </a:pPr>
            <a:r>
              <a:rPr lang="en-IN" sz="1800" b="1" dirty="0" smtClean="0"/>
              <a:t>Make our products competitive in domestic and international markets.</a:t>
            </a:r>
          </a:p>
          <a:p>
            <a:pPr marL="896938" indent="-538163" algn="just">
              <a:spcBef>
                <a:spcPts val="0"/>
              </a:spcBef>
              <a:buFont typeface="Wingdings" pitchFamily="2" charset="2"/>
              <a:buChar char="Ø"/>
            </a:pPr>
            <a:endParaRPr lang="en-IN" sz="1800" b="1" dirty="0" smtClean="0"/>
          </a:p>
          <a:p>
            <a:pPr marL="896938" indent="-538163" algn="just">
              <a:spcBef>
                <a:spcPts val="0"/>
              </a:spcBef>
              <a:buFont typeface="Wingdings" pitchFamily="2" charset="2"/>
              <a:buChar char="Ø"/>
            </a:pPr>
            <a:r>
              <a:rPr lang="en-IN" sz="1800" b="1" dirty="0" smtClean="0"/>
              <a:t>boost economic activity and create more jobs. The GDP would grow .</a:t>
            </a:r>
          </a:p>
          <a:p>
            <a:pPr marL="896938" indent="-538163" algn="just">
              <a:spcBef>
                <a:spcPts val="0"/>
              </a:spcBef>
              <a:buFont typeface="Wingdings" pitchFamily="2" charset="2"/>
              <a:buChar char="Ø"/>
            </a:pPr>
            <a:endParaRPr lang="en-IN" sz="1800" b="1" dirty="0" smtClean="0"/>
          </a:p>
          <a:p>
            <a:pPr marL="896938" indent="-538163" algn="just">
              <a:spcBef>
                <a:spcPts val="0"/>
              </a:spcBef>
              <a:buFont typeface="Wingdings" pitchFamily="2" charset="2"/>
              <a:buChar char="Ø"/>
            </a:pPr>
            <a:r>
              <a:rPr lang="en-IN" sz="1800" b="1" dirty="0" smtClean="0"/>
              <a:t>widening of tax base, increase in trade volumes and improved tax compliance.</a:t>
            </a:r>
          </a:p>
          <a:p>
            <a:pPr marL="896938" indent="-538163" algn="just">
              <a:spcBef>
                <a:spcPts val="0"/>
              </a:spcBef>
              <a:buFont typeface="Wingdings" pitchFamily="2" charset="2"/>
              <a:buChar char="Ø"/>
            </a:pPr>
            <a:endParaRPr lang="en-IN" sz="1800" b="1" dirty="0" smtClean="0"/>
          </a:p>
          <a:p>
            <a:pPr marL="896938" indent="-538163" algn="just">
              <a:spcBef>
                <a:spcPts val="0"/>
              </a:spcBef>
              <a:buFont typeface="Wingdings" pitchFamily="2" charset="2"/>
              <a:buChar char="Ø"/>
            </a:pPr>
            <a:r>
              <a:rPr lang="en-IN" sz="1800" b="1" dirty="0" smtClean="0"/>
              <a:t>Reduce economic distortions caused by inter-State variations in taxes. Common national market.</a:t>
            </a:r>
          </a:p>
          <a:p>
            <a:pPr marL="896938" indent="-538163" algn="just">
              <a:spcBef>
                <a:spcPts val="0"/>
              </a:spcBef>
              <a:buFont typeface="Wingdings" pitchFamily="2" charset="2"/>
              <a:buChar char="Ø"/>
            </a:pPr>
            <a:endParaRPr lang="en-IN" sz="1800" b="1" dirty="0" smtClean="0"/>
          </a:p>
          <a:p>
            <a:pPr marL="896938" indent="-538163" algn="just">
              <a:spcBef>
                <a:spcPts val="0"/>
              </a:spcBef>
              <a:buFont typeface="Wingdings" pitchFamily="2" charset="2"/>
              <a:buChar char="Ø"/>
            </a:pPr>
            <a:r>
              <a:rPr lang="en-IN" sz="1800" b="1" dirty="0" smtClean="0"/>
              <a:t>Streamline tax administration and avoid harassment of business. </a:t>
            </a:r>
          </a:p>
          <a:p>
            <a:pPr marL="896938" indent="-538163" algn="just">
              <a:spcBef>
                <a:spcPts val="0"/>
              </a:spcBef>
              <a:buFont typeface="Wingdings" pitchFamily="2" charset="2"/>
              <a:buChar char="Ø"/>
            </a:pPr>
            <a:endParaRPr lang="en-IN" sz="1800" b="1" dirty="0" smtClean="0"/>
          </a:p>
          <a:p>
            <a:pPr marL="896938" indent="-538163" algn="just">
              <a:spcBef>
                <a:spcPts val="0"/>
              </a:spcBef>
              <a:buFont typeface="Wingdings" pitchFamily="2" charset="2"/>
              <a:buChar char="Ø"/>
            </a:pPr>
            <a:r>
              <a:rPr lang="en-IN" sz="1800" b="1" dirty="0" smtClean="0"/>
              <a:t>Compliance costs for the industry will go down</a:t>
            </a:r>
          </a:p>
          <a:p>
            <a:pPr marL="358775" indent="-269875" algn="just">
              <a:spcBef>
                <a:spcPts val="0"/>
              </a:spcBef>
              <a:buFont typeface="Wingdings" pitchFamily="2" charset="2"/>
              <a:buChar char="Ø"/>
            </a:pPr>
            <a:endParaRPr lang="en-IN" sz="1800" b="1" dirty="0" smtClean="0"/>
          </a:p>
          <a:p>
            <a:pPr>
              <a:buFont typeface="Wingdings" pitchFamily="2" charset="2"/>
              <a:buChar char="Ø"/>
            </a:pPr>
            <a:endParaRPr lang="en-IN" sz="1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b="1" dirty="0" smtClean="0">
                <a:solidFill>
                  <a:srgbClr val="FF0000"/>
                </a:solidFill>
              </a:rPr>
              <a:t>Demand and recovery</a:t>
            </a:r>
            <a:endParaRPr lang="en-US" b="1" dirty="0">
              <a:solidFill>
                <a:srgbClr val="FF0000"/>
              </a:solidFill>
            </a:endParaRPr>
          </a:p>
        </p:txBody>
      </p:sp>
      <p:sp>
        <p:nvSpPr>
          <p:cNvPr id="3" name="Content Placeholder 2"/>
          <p:cNvSpPr>
            <a:spLocks noGrp="1"/>
          </p:cNvSpPr>
          <p:nvPr>
            <p:ph idx="1"/>
          </p:nvPr>
        </p:nvSpPr>
        <p:spPr>
          <a:xfrm>
            <a:off x="152400" y="1447800"/>
            <a:ext cx="8763000" cy="5334000"/>
          </a:xfrm>
        </p:spPr>
        <p:txBody>
          <a:bodyPr>
            <a:normAutofit lnSpcReduction="10000"/>
          </a:bodyPr>
          <a:lstStyle/>
          <a:p>
            <a:pPr algn="just">
              <a:buFont typeface="Wingdings" pitchFamily="2" charset="2"/>
              <a:buChar char="Ø"/>
            </a:pPr>
            <a:r>
              <a:rPr lang="en-US" sz="2400" b="1" dirty="0" smtClean="0"/>
              <a:t>Adjudication order to be issued within 3/5 years of filing of annual return in normal cases &amp; fraud / suppression cases respectively .</a:t>
            </a:r>
          </a:p>
          <a:p>
            <a:pPr algn="just">
              <a:buFont typeface="Wingdings" pitchFamily="2" charset="2"/>
              <a:buChar char="Ø"/>
            </a:pPr>
            <a:endParaRPr lang="en-US" sz="2400" b="1" dirty="0" smtClean="0"/>
          </a:p>
          <a:p>
            <a:pPr algn="just">
              <a:buFont typeface="Wingdings" pitchFamily="2" charset="2"/>
              <a:buChar char="Ø"/>
            </a:pPr>
            <a:r>
              <a:rPr lang="en-US" sz="2400" b="1" dirty="0" smtClean="0"/>
              <a:t>time lines for issue of SCN  : at least 3/6  month before  adjudication order .</a:t>
            </a:r>
          </a:p>
          <a:p>
            <a:pPr algn="just">
              <a:buFont typeface="Wingdings" pitchFamily="2" charset="2"/>
              <a:buChar char="Ø"/>
            </a:pPr>
            <a:endParaRPr lang="en-US" sz="2400" b="1" dirty="0" smtClean="0"/>
          </a:p>
          <a:p>
            <a:pPr algn="just">
              <a:buFont typeface="Wingdings" pitchFamily="2" charset="2"/>
              <a:buChar char="Ø"/>
            </a:pPr>
            <a:r>
              <a:rPr lang="en-US" sz="2400" b="1" dirty="0" smtClean="0"/>
              <a:t> Taxable person can settle at any stage, right from audit/ investigation to the stage of passing of adjudication order and even thereafter.</a:t>
            </a:r>
          </a:p>
          <a:p>
            <a:pPr algn="just">
              <a:buFont typeface="Wingdings" pitchFamily="2" charset="2"/>
              <a:buChar char="Ø"/>
            </a:pPr>
            <a:endParaRPr lang="en-US" sz="2400" b="1" dirty="0" smtClean="0"/>
          </a:p>
          <a:p>
            <a:pPr algn="just">
              <a:buFont typeface="Wingdings" pitchFamily="2" charset="2"/>
              <a:buChar char="Ø"/>
            </a:pPr>
            <a:r>
              <a:rPr lang="en-US" sz="2400" b="1" dirty="0" smtClean="0"/>
              <a:t>  Alternate dispute resolution mechanism such as </a:t>
            </a:r>
            <a:r>
              <a:rPr lang="en-US" sz="2600" b="1" dirty="0" smtClean="0">
                <a:solidFill>
                  <a:srgbClr val="C00000"/>
                </a:solidFill>
              </a:rPr>
              <a:t>advance ruling, </a:t>
            </a:r>
            <a:r>
              <a:rPr lang="en-US" sz="2400" b="1" dirty="0" smtClean="0"/>
              <a:t>Settlement Commission  </a:t>
            </a:r>
          </a:p>
          <a:p>
            <a:pPr algn="just">
              <a:buFont typeface="Wingdings" pitchFamily="2" charset="2"/>
              <a:buChar char="Ø"/>
            </a:pPr>
            <a:endParaRPr lang="en-US" sz="2400" b="1" dirty="0" smtClean="0"/>
          </a:p>
          <a:p>
            <a:pPr algn="just">
              <a:buFont typeface="Wingdings" pitchFamily="2" charset="2"/>
              <a:buChar char="Ø"/>
            </a:pPr>
            <a:endParaRPr lang="en-US" sz="2400" b="1"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160</a:t>
            </a:fld>
            <a:endParaRPr lang="en-US"/>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solidFill>
                  <a:srgbClr val="FF0000"/>
                </a:solidFill>
              </a:rPr>
              <a:t>Adjudication &amp; Appeals </a:t>
            </a:r>
            <a:endParaRPr lang="en-US" b="1" dirty="0">
              <a:solidFill>
                <a:srgbClr val="FF0000"/>
              </a:solidFill>
            </a:endParaRPr>
          </a:p>
        </p:txBody>
      </p:sp>
      <p:sp>
        <p:nvSpPr>
          <p:cNvPr id="3" name="Content Placeholder 2"/>
          <p:cNvSpPr>
            <a:spLocks noGrp="1"/>
          </p:cNvSpPr>
          <p:nvPr>
            <p:ph idx="1"/>
          </p:nvPr>
        </p:nvSpPr>
        <p:spPr>
          <a:xfrm>
            <a:off x="152400" y="1447800"/>
            <a:ext cx="8915400" cy="3382963"/>
          </a:xfrm>
        </p:spPr>
        <p:txBody>
          <a:bodyPr>
            <a:noAutofit/>
          </a:bodyPr>
          <a:lstStyle/>
          <a:p>
            <a:pPr>
              <a:lnSpc>
                <a:spcPct val="150000"/>
              </a:lnSpc>
            </a:pPr>
            <a:r>
              <a:rPr lang="en-US" sz="2400" b="1" dirty="0" smtClean="0"/>
              <a:t>Additional /Joint Commissioner shall be the final  </a:t>
            </a:r>
            <a:r>
              <a:rPr lang="en-US" sz="2400" b="1" dirty="0" err="1" smtClean="0"/>
              <a:t>Adj</a:t>
            </a:r>
            <a:r>
              <a:rPr lang="en-US" sz="2400" b="1" dirty="0" smtClean="0"/>
              <a:t> authority</a:t>
            </a:r>
          </a:p>
          <a:p>
            <a:pPr>
              <a:lnSpc>
                <a:spcPct val="150000"/>
              </a:lnSpc>
            </a:pPr>
            <a:r>
              <a:rPr lang="en-US" sz="2400" b="1" dirty="0" smtClean="0"/>
              <a:t>Commissioner / Additional Commissioner (Appeals) will be FAA.</a:t>
            </a:r>
          </a:p>
          <a:p>
            <a:pPr>
              <a:lnSpc>
                <a:spcPct val="150000"/>
              </a:lnSpc>
            </a:pPr>
            <a:r>
              <a:rPr lang="en-US" sz="2400" b="1" dirty="0" smtClean="0"/>
              <a:t> The second Appeal shall lie to the  proposed GST Tribunals</a:t>
            </a:r>
          </a:p>
          <a:p>
            <a:pPr>
              <a:lnSpc>
                <a:spcPct val="150000"/>
              </a:lnSpc>
            </a:pPr>
            <a:r>
              <a:rPr lang="en-US" sz="2400" b="1" dirty="0" smtClean="0"/>
              <a:t>The National Bench or Regional Benches : to hear POS cases.</a:t>
            </a:r>
          </a:p>
          <a:p>
            <a:pPr>
              <a:lnSpc>
                <a:spcPct val="150000"/>
              </a:lnSpc>
            </a:pPr>
            <a:r>
              <a:rPr lang="en-US" sz="2400" b="1" dirty="0" smtClean="0"/>
              <a:t>State Bench for each state.</a:t>
            </a:r>
            <a:br>
              <a:rPr lang="en-US" sz="2400" b="1" dirty="0" smtClean="0"/>
            </a:br>
            <a:r>
              <a:rPr lang="en-US" sz="2400" b="1" dirty="0" smtClean="0"/>
              <a:t/>
            </a:r>
            <a:br>
              <a:rPr lang="en-US" sz="2400" b="1" dirty="0" smtClean="0"/>
            </a:br>
            <a:endParaRPr lang="en-US" sz="2400" b="1" dirty="0" smtClean="0"/>
          </a:p>
        </p:txBody>
      </p:sp>
      <p:sp>
        <p:nvSpPr>
          <p:cNvPr id="4" name="Slide Number Placeholder 3"/>
          <p:cNvSpPr>
            <a:spLocks noGrp="1"/>
          </p:cNvSpPr>
          <p:nvPr>
            <p:ph type="sldNum" sz="quarter" idx="12"/>
          </p:nvPr>
        </p:nvSpPr>
        <p:spPr/>
        <p:txBody>
          <a:bodyPr/>
          <a:lstStyle/>
          <a:p>
            <a:pPr>
              <a:defRPr/>
            </a:pPr>
            <a:fld id="{559CAA2C-7EA1-44E9-BBAF-D263F3E2F6AA}" type="slidenum">
              <a:rPr lang="en-US" smtClean="0">
                <a:solidFill>
                  <a:prstClr val="black">
                    <a:tint val="75000"/>
                  </a:prstClr>
                </a:solidFill>
              </a:rPr>
              <a:pPr>
                <a:defRPr/>
              </a:pPr>
              <a:t>161</a:t>
            </a:fld>
            <a:endParaRPr lang="en-US" dirty="0">
              <a:solidFill>
                <a:prstClr val="black">
                  <a:tint val="75000"/>
                </a:prstClr>
              </a:solidFill>
            </a:endParaRPr>
          </a:p>
        </p:txBody>
      </p:sp>
      <p:pic>
        <p:nvPicPr>
          <p:cNvPr id="5" name="Picture 2" descr="Appeals to National Appellate Tribunal"/>
          <p:cNvPicPr>
            <a:picLocks noChangeAspect="1" noChangeArrowheads="1"/>
          </p:cNvPicPr>
          <p:nvPr/>
        </p:nvPicPr>
        <p:blipFill>
          <a:blip r:embed="rId2" cstate="print"/>
          <a:srcRect/>
          <a:stretch>
            <a:fillRect/>
          </a:stretch>
        </p:blipFill>
        <p:spPr bwMode="auto">
          <a:xfrm>
            <a:off x="304800" y="4876800"/>
            <a:ext cx="8534400" cy="1828800"/>
          </a:xfrm>
          <a:prstGeom prst="rect">
            <a:avLst/>
          </a:prstGeom>
          <a:noFill/>
        </p:spPr>
      </p:pic>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68362"/>
          </a:xfrm>
        </p:spPr>
        <p:txBody>
          <a:bodyPr/>
          <a:lstStyle/>
          <a:p>
            <a:r>
              <a:rPr lang="en-US" b="1" dirty="0" smtClean="0">
                <a:solidFill>
                  <a:srgbClr val="FF0000"/>
                </a:solidFill>
              </a:rPr>
              <a:t>Dual Control &amp; Cross-empowerment</a:t>
            </a:r>
            <a:endParaRPr lang="en-US" b="1" dirty="0">
              <a:solidFill>
                <a:srgbClr val="FF0000"/>
              </a:solidFill>
            </a:endParaRPr>
          </a:p>
        </p:txBody>
      </p:sp>
      <p:sp>
        <p:nvSpPr>
          <p:cNvPr id="3" name="Content Placeholder 2"/>
          <p:cNvSpPr>
            <a:spLocks noGrp="1"/>
          </p:cNvSpPr>
          <p:nvPr>
            <p:ph idx="1"/>
          </p:nvPr>
        </p:nvSpPr>
        <p:spPr>
          <a:xfrm>
            <a:off x="76200" y="1295400"/>
            <a:ext cx="8991600" cy="5562600"/>
          </a:xfrm>
        </p:spPr>
        <p:txBody>
          <a:bodyPr>
            <a:normAutofit fontScale="85000" lnSpcReduction="10000"/>
          </a:bodyPr>
          <a:lstStyle/>
          <a:p>
            <a:pPr algn="just">
              <a:spcAft>
                <a:spcPts val="600"/>
              </a:spcAft>
            </a:pPr>
            <a:r>
              <a:rPr lang="en-US" sz="3100" b="1" dirty="0" smtClean="0"/>
              <a:t>Each assessee would be assessed only by one authority.</a:t>
            </a:r>
          </a:p>
          <a:p>
            <a:pPr algn="just">
              <a:spcAft>
                <a:spcPts val="600"/>
              </a:spcAft>
            </a:pPr>
            <a:r>
              <a:rPr lang="en-US" sz="3100" b="1" dirty="0" smtClean="0"/>
              <a:t>Taxpayers to be shared between assessment machinery</a:t>
            </a:r>
          </a:p>
          <a:p>
            <a:pPr algn="just">
              <a:spcAft>
                <a:spcPts val="600"/>
              </a:spcAft>
            </a:pPr>
            <a:endParaRPr lang="en-US" sz="2800" b="1" dirty="0" smtClean="0"/>
          </a:p>
          <a:p>
            <a:pPr algn="just">
              <a:spcAft>
                <a:spcPts val="600"/>
              </a:spcAft>
              <a:buNone/>
            </a:pPr>
            <a:r>
              <a:rPr lang="en-US" sz="3600" b="1" dirty="0" smtClean="0"/>
              <a:t>   </a:t>
            </a:r>
            <a:r>
              <a:rPr lang="en-US" sz="3600" b="1" dirty="0" smtClean="0">
                <a:solidFill>
                  <a:srgbClr val="0070C0"/>
                </a:solidFill>
                <a:effectLst>
                  <a:outerShdw blurRad="38100" dist="38100" dir="2700000" algn="tl">
                    <a:srgbClr val="000000">
                      <a:alpha val="43137"/>
                    </a:srgbClr>
                  </a:outerShdw>
                </a:effectLst>
              </a:rPr>
              <a:t> 90 :10   turnover </a:t>
            </a:r>
            <a:r>
              <a:rPr lang="en-US" sz="3600" b="1" dirty="0" err="1" smtClean="0">
                <a:solidFill>
                  <a:srgbClr val="0070C0"/>
                </a:solidFill>
                <a:effectLst>
                  <a:outerShdw blurRad="38100" dist="38100" dir="2700000" algn="tl">
                    <a:srgbClr val="000000">
                      <a:alpha val="43137"/>
                    </a:srgbClr>
                  </a:outerShdw>
                </a:effectLst>
              </a:rPr>
              <a:t>upto</a:t>
            </a:r>
            <a:r>
              <a:rPr lang="en-US" sz="3600" b="1" dirty="0" smtClean="0">
                <a:solidFill>
                  <a:srgbClr val="0070C0"/>
                </a:solidFill>
                <a:effectLst>
                  <a:outerShdw blurRad="38100" dist="38100" dir="2700000" algn="tl">
                    <a:srgbClr val="000000">
                      <a:alpha val="43137"/>
                    </a:srgbClr>
                  </a:outerShdw>
                </a:effectLst>
              </a:rPr>
              <a:t> 1.5 </a:t>
            </a:r>
            <a:r>
              <a:rPr lang="en-US" sz="3600" b="1" dirty="0" err="1" smtClean="0">
                <a:solidFill>
                  <a:srgbClr val="0070C0"/>
                </a:solidFill>
                <a:effectLst>
                  <a:outerShdw blurRad="38100" dist="38100" dir="2700000" algn="tl">
                    <a:srgbClr val="000000">
                      <a:alpha val="43137"/>
                    </a:srgbClr>
                  </a:outerShdw>
                </a:effectLst>
              </a:rPr>
              <a:t>crore</a:t>
            </a:r>
            <a:endParaRPr lang="en-US" sz="3600" b="1" dirty="0" smtClean="0">
              <a:solidFill>
                <a:srgbClr val="0070C0"/>
              </a:solidFill>
              <a:effectLst>
                <a:outerShdw blurRad="38100" dist="38100" dir="2700000" algn="tl">
                  <a:srgbClr val="000000">
                    <a:alpha val="43137"/>
                  </a:srgbClr>
                </a:outerShdw>
              </a:effectLst>
            </a:endParaRPr>
          </a:p>
          <a:p>
            <a:pPr algn="just">
              <a:spcAft>
                <a:spcPts val="600"/>
              </a:spcAft>
              <a:buNone/>
            </a:pPr>
            <a:r>
              <a:rPr lang="en-US" sz="3600" b="1" dirty="0" smtClean="0">
                <a:solidFill>
                  <a:srgbClr val="0070C0"/>
                </a:solidFill>
                <a:effectLst>
                  <a:outerShdw blurRad="38100" dist="38100" dir="2700000" algn="tl">
                    <a:srgbClr val="000000">
                      <a:alpha val="43137"/>
                    </a:srgbClr>
                  </a:outerShdw>
                </a:effectLst>
              </a:rPr>
              <a:t>    50: 50   above Rs 1.5 </a:t>
            </a:r>
            <a:r>
              <a:rPr lang="en-US" sz="3600" b="1" dirty="0" err="1" smtClean="0">
                <a:solidFill>
                  <a:srgbClr val="0070C0"/>
                </a:solidFill>
                <a:effectLst>
                  <a:outerShdw blurRad="38100" dist="38100" dir="2700000" algn="tl">
                    <a:srgbClr val="000000">
                      <a:alpha val="43137"/>
                    </a:srgbClr>
                  </a:outerShdw>
                </a:effectLst>
              </a:rPr>
              <a:t>crore</a:t>
            </a:r>
            <a:endParaRPr lang="en-US" sz="3600" b="1" dirty="0" smtClean="0">
              <a:solidFill>
                <a:srgbClr val="0070C0"/>
              </a:solidFill>
              <a:effectLst>
                <a:outerShdw blurRad="38100" dist="38100" dir="2700000" algn="tl">
                  <a:srgbClr val="000000">
                    <a:alpha val="43137"/>
                  </a:srgbClr>
                </a:outerShdw>
              </a:effectLst>
            </a:endParaRPr>
          </a:p>
          <a:p>
            <a:pPr algn="just">
              <a:spcAft>
                <a:spcPts val="600"/>
              </a:spcAft>
              <a:buNone/>
            </a:pPr>
            <a:endParaRPr lang="en-US" sz="3600" b="1" dirty="0" smtClean="0"/>
          </a:p>
          <a:p>
            <a:pPr algn="just">
              <a:spcAft>
                <a:spcPts val="600"/>
              </a:spcAft>
              <a:buNone/>
            </a:pPr>
            <a:r>
              <a:rPr lang="en-US" sz="3600" b="1" dirty="0" smtClean="0"/>
              <a:t>    Intelligence based enforcement :  with both.</a:t>
            </a:r>
          </a:p>
          <a:p>
            <a:pPr algn="just">
              <a:spcAft>
                <a:spcPts val="600"/>
              </a:spcAft>
            </a:pPr>
            <a:endParaRPr lang="en-US" sz="3600" b="1" dirty="0" smtClean="0"/>
          </a:p>
          <a:p>
            <a:pPr algn="just">
              <a:spcAft>
                <a:spcPts val="600"/>
              </a:spcAft>
            </a:pPr>
            <a:r>
              <a:rPr lang="en-US" b="1" dirty="0" smtClean="0"/>
              <a:t>Coastal states jurisdiction extends to  territorial waters</a:t>
            </a:r>
          </a:p>
          <a:p>
            <a:pPr algn="just">
              <a:spcAft>
                <a:spcPts val="600"/>
              </a:spcAft>
            </a:pPr>
            <a:r>
              <a:rPr lang="en-US" b="1" dirty="0" smtClean="0"/>
              <a:t>CGST/ SGST Officers have been cross empowered  </a:t>
            </a:r>
          </a:p>
          <a:p>
            <a:pPr algn="just">
              <a:spcAft>
                <a:spcPts val="600"/>
              </a:spcAft>
            </a:pPr>
            <a:endParaRPr lang="en-US" sz="3600" b="1" dirty="0" smtClean="0"/>
          </a:p>
          <a:p>
            <a:pPr algn="just">
              <a:spcAft>
                <a:spcPts val="600"/>
              </a:spcAft>
            </a:pPr>
            <a:endParaRPr lang="en-US" sz="3600" b="1" dirty="0" smtClean="0"/>
          </a:p>
        </p:txBody>
      </p:sp>
      <p:sp>
        <p:nvSpPr>
          <p:cNvPr id="4" name="Slide Number Placeholder 3"/>
          <p:cNvSpPr>
            <a:spLocks noGrp="1"/>
          </p:cNvSpPr>
          <p:nvPr>
            <p:ph type="sldNum" sz="quarter" idx="12"/>
          </p:nvPr>
        </p:nvSpPr>
        <p:spPr/>
        <p:txBody>
          <a:bodyPr/>
          <a:lstStyle/>
          <a:p>
            <a:pPr>
              <a:defRPr/>
            </a:pPr>
            <a:fld id="{559CAA2C-7EA1-44E9-BBAF-D263F3E2F6AA}" type="slidenum">
              <a:rPr lang="en-US" smtClean="0">
                <a:solidFill>
                  <a:prstClr val="black">
                    <a:tint val="75000"/>
                  </a:prstClr>
                </a:solidFill>
              </a:rPr>
              <a:pPr>
                <a:defRPr/>
              </a:pPr>
              <a:t>162</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r>
              <a:rPr lang="en-US" sz="5400" b="1" dirty="0" smtClean="0">
                <a:solidFill>
                  <a:srgbClr val="FF0000"/>
                </a:solidFill>
              </a:rPr>
              <a:t/>
            </a:r>
            <a:br>
              <a:rPr lang="en-US" sz="5400" b="1" dirty="0" smtClean="0">
                <a:solidFill>
                  <a:srgbClr val="FF0000"/>
                </a:solidFill>
              </a:rPr>
            </a:br>
            <a:r>
              <a:rPr lang="en-US" sz="5400" b="1" dirty="0" smtClean="0">
                <a:solidFill>
                  <a:srgbClr val="FF0000"/>
                </a:solidFill>
              </a:rPr>
              <a:t>Tax deduction at source</a:t>
            </a:r>
            <a:br>
              <a:rPr lang="en-US" sz="5400" b="1" dirty="0" smtClean="0">
                <a:solidFill>
                  <a:srgbClr val="FF0000"/>
                </a:solidFill>
              </a:rPr>
            </a:br>
            <a:endParaRPr lang="en-US" sz="5400" b="1" dirty="0">
              <a:solidFill>
                <a:srgbClr val="FF0000"/>
              </a:solidFill>
            </a:endParaRPr>
          </a:p>
        </p:txBody>
      </p:sp>
      <p:sp>
        <p:nvSpPr>
          <p:cNvPr id="3" name="Content Placeholder 2"/>
          <p:cNvSpPr>
            <a:spLocks noGrp="1"/>
          </p:cNvSpPr>
          <p:nvPr>
            <p:ph idx="1"/>
          </p:nvPr>
        </p:nvSpPr>
        <p:spPr>
          <a:xfrm>
            <a:off x="152400" y="1295400"/>
            <a:ext cx="8763000" cy="5486400"/>
          </a:xfrm>
        </p:spPr>
        <p:txBody>
          <a:bodyPr>
            <a:normAutofit lnSpcReduction="10000"/>
          </a:bodyPr>
          <a:lstStyle/>
          <a:p>
            <a:pPr>
              <a:buFont typeface="Wingdings" pitchFamily="2" charset="2"/>
              <a:buChar char="Ø"/>
            </a:pPr>
            <a:r>
              <a:rPr lang="en-US" sz="3600" b="1" dirty="0" err="1" smtClean="0"/>
              <a:t>Govt</a:t>
            </a:r>
            <a:r>
              <a:rPr lang="en-US" sz="3600" b="1" dirty="0" smtClean="0"/>
              <a:t> bodies &amp; such other persons notified</a:t>
            </a:r>
          </a:p>
          <a:p>
            <a:pPr>
              <a:buFont typeface="Wingdings" pitchFamily="2" charset="2"/>
              <a:buChar char="Ø"/>
            </a:pPr>
            <a:r>
              <a:rPr lang="en-US" sz="3600" b="1" dirty="0" smtClean="0"/>
              <a:t>@1%  each</a:t>
            </a:r>
          </a:p>
          <a:p>
            <a:pPr>
              <a:buFont typeface="Wingdings" pitchFamily="2" charset="2"/>
              <a:buChar char="Ø"/>
            </a:pPr>
            <a:r>
              <a:rPr lang="en-US" sz="3600" b="1" dirty="0" smtClean="0"/>
              <a:t>&gt; Rs 2.5 </a:t>
            </a:r>
            <a:r>
              <a:rPr lang="en-US" sz="3600" b="1" dirty="0" err="1" smtClean="0"/>
              <a:t>lacs</a:t>
            </a:r>
            <a:endParaRPr lang="en-US" sz="3600" b="1" dirty="0" smtClean="0"/>
          </a:p>
          <a:p>
            <a:pPr>
              <a:buFont typeface="Wingdings" pitchFamily="2" charset="2"/>
              <a:buChar char="Ø"/>
            </a:pPr>
            <a:r>
              <a:rPr lang="en-US" sz="3600" b="1" dirty="0" smtClean="0"/>
              <a:t> pay by 10</a:t>
            </a:r>
            <a:r>
              <a:rPr lang="en-US" sz="3600" b="1" baseline="30000" dirty="0" smtClean="0"/>
              <a:t>th</a:t>
            </a:r>
            <a:r>
              <a:rPr lang="en-US" sz="3600" b="1" dirty="0" smtClean="0"/>
              <a:t> of next month. </a:t>
            </a:r>
          </a:p>
          <a:p>
            <a:pPr>
              <a:buFont typeface="Wingdings" pitchFamily="2" charset="2"/>
              <a:buChar char="Ø"/>
            </a:pPr>
            <a:r>
              <a:rPr lang="en-US" sz="3600" b="1" dirty="0" smtClean="0"/>
              <a:t>TDS certificate</a:t>
            </a:r>
          </a:p>
          <a:p>
            <a:pPr>
              <a:buFont typeface="Wingdings" pitchFamily="2" charset="2"/>
              <a:buChar char="Ø"/>
            </a:pPr>
            <a:r>
              <a:rPr lang="en-US" sz="3600" b="1" dirty="0" smtClean="0"/>
              <a:t>File a return</a:t>
            </a:r>
          </a:p>
          <a:p>
            <a:pPr>
              <a:buNone/>
            </a:pPr>
            <a:r>
              <a:rPr lang="en-US" sz="3600" b="1" dirty="0" smtClean="0">
                <a:solidFill>
                  <a:srgbClr val="FF0000"/>
                </a:solidFill>
              </a:rPr>
              <a:t>Collection of tax at source.</a:t>
            </a:r>
          </a:p>
          <a:p>
            <a:pPr>
              <a:buNone/>
            </a:pPr>
            <a:r>
              <a:rPr lang="en-US" sz="3600" b="1" dirty="0" smtClean="0"/>
              <a:t>E Commerce Operator</a:t>
            </a:r>
          </a:p>
          <a:p>
            <a:pPr>
              <a:buNone/>
            </a:pPr>
            <a:r>
              <a:rPr lang="en-US" sz="3600" b="1" dirty="0" smtClean="0"/>
              <a:t>Not exceeding 1% each</a:t>
            </a:r>
          </a:p>
          <a:p>
            <a:endParaRPr 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163</a:t>
            </a:fld>
            <a:endParaRPr lang="en-US"/>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ea typeface="Verdana" pitchFamily="34" charset="0"/>
                <a:cs typeface="Calibri" pitchFamily="34" charset="0"/>
              </a:rPr>
              <a:t>TRANSITIONAL PROVISIONS</a:t>
            </a:r>
            <a:br>
              <a:rPr lang="en-IN" b="1" dirty="0" smtClean="0">
                <a:solidFill>
                  <a:srgbClr val="FF0000"/>
                </a:solidFill>
                <a:ea typeface="Verdana" pitchFamily="34" charset="0"/>
                <a:cs typeface="Calibri" pitchFamily="34" charset="0"/>
              </a:rPr>
            </a:br>
            <a:endParaRPr lang="en-US" dirty="0"/>
          </a:p>
        </p:txBody>
      </p:sp>
      <p:graphicFrame>
        <p:nvGraphicFramePr>
          <p:cNvPr id="5" name="Content Placeholder 4"/>
          <p:cNvGraphicFramePr>
            <a:graphicFrameLocks noGrp="1"/>
          </p:cNvGraphicFramePr>
          <p:nvPr>
            <p:ph idx="1"/>
          </p:nvPr>
        </p:nvGraphicFramePr>
        <p:xfrm>
          <a:off x="228600" y="12954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164</a:t>
            </a:fld>
            <a:endParaRPr lang="en-US"/>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CHAPTER XX</a:t>
            </a:r>
            <a:br>
              <a:rPr lang="en-US" b="1" dirty="0" smtClean="0">
                <a:solidFill>
                  <a:srgbClr val="FF0000"/>
                </a:solidFill>
              </a:rPr>
            </a:br>
            <a:r>
              <a:rPr lang="en-US" b="1" dirty="0" smtClean="0">
                <a:solidFill>
                  <a:srgbClr val="FF0000"/>
                </a:solidFill>
              </a:rPr>
              <a:t>TRANSITIONAL PROVISIONS</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152400" y="1447800"/>
            <a:ext cx="8686800" cy="5257800"/>
          </a:xfrm>
        </p:spPr>
        <p:txBody>
          <a:bodyPr>
            <a:noAutofit/>
          </a:bodyPr>
          <a:lstStyle/>
          <a:p>
            <a:pPr>
              <a:buNone/>
            </a:pPr>
            <a:r>
              <a:rPr lang="en-US" sz="3600" b="1" dirty="0" smtClean="0"/>
              <a:t>139. Migration of existing taxpayers.</a:t>
            </a:r>
          </a:p>
          <a:p>
            <a:pPr>
              <a:buNone/>
            </a:pPr>
            <a:endParaRPr lang="en-US" sz="3600" b="1" dirty="0" smtClean="0"/>
          </a:p>
          <a:p>
            <a:pPr>
              <a:buNone/>
            </a:pPr>
            <a:r>
              <a:rPr lang="en-US" sz="3600" b="1" dirty="0" smtClean="0"/>
              <a:t>140. Transitional arrangements for  ITC</a:t>
            </a:r>
          </a:p>
          <a:p>
            <a:pPr>
              <a:buNone/>
            </a:pPr>
            <a:endParaRPr lang="en-US" sz="3600" b="1" dirty="0" smtClean="0"/>
          </a:p>
          <a:p>
            <a:pPr>
              <a:buNone/>
            </a:pPr>
            <a:r>
              <a:rPr lang="en-US" sz="3600" b="1" dirty="0" smtClean="0"/>
              <a:t>141. </a:t>
            </a:r>
            <a:r>
              <a:rPr lang="en-US" b="1" dirty="0" smtClean="0"/>
              <a:t>Transitional provisions relating to job work</a:t>
            </a:r>
            <a:r>
              <a:rPr lang="en-US" sz="3600" b="1" dirty="0" smtClean="0"/>
              <a:t>.</a:t>
            </a:r>
          </a:p>
          <a:p>
            <a:pPr>
              <a:buNone/>
            </a:pPr>
            <a:endParaRPr lang="en-US" sz="3600" b="1" dirty="0" smtClean="0"/>
          </a:p>
          <a:p>
            <a:pPr>
              <a:buNone/>
            </a:pPr>
            <a:r>
              <a:rPr lang="en-US" sz="3600" b="1" dirty="0" smtClean="0"/>
              <a:t>142. Miscellaneous transitional provisions.</a:t>
            </a:r>
            <a:endParaRPr 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165</a:t>
            </a:fld>
            <a:endParaRPr lang="en-US"/>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166</a:t>
            </a:fld>
            <a:endParaRPr lang="en-GB" dirty="0">
              <a:solidFill>
                <a:prstClr val="black">
                  <a:tint val="75000"/>
                </a:prstClr>
              </a:solidFill>
            </a:endParaRPr>
          </a:p>
        </p:txBody>
      </p:sp>
      <p:sp>
        <p:nvSpPr>
          <p:cNvPr id="17" name="Pentagon 16"/>
          <p:cNvSpPr/>
          <p:nvPr/>
        </p:nvSpPr>
        <p:spPr>
          <a:xfrm>
            <a:off x="152400" y="914400"/>
            <a:ext cx="1905000" cy="5122862"/>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b="1" spc="1000" dirty="0"/>
          </a:p>
        </p:txBody>
      </p:sp>
      <p:sp>
        <p:nvSpPr>
          <p:cNvPr id="29" name="Rectangle 28"/>
          <p:cNvSpPr/>
          <p:nvPr/>
        </p:nvSpPr>
        <p:spPr>
          <a:xfrm rot="16200000">
            <a:off x="-1137911" y="3127802"/>
            <a:ext cx="4038601" cy="830997"/>
          </a:xfrm>
          <a:prstGeom prst="rect">
            <a:avLst/>
          </a:prstGeom>
          <a:noFill/>
        </p:spPr>
        <p:txBody>
          <a:bodyPr wrap="square" lIns="91440" tIns="45720" rIns="91440" bIns="45720">
            <a:spAutoFit/>
          </a:bodyPr>
          <a:lstStyle/>
          <a:p>
            <a:pPr algn="ctr"/>
            <a:r>
              <a:rPr lang="en-US" sz="4800" b="1" dirty="0" smtClean="0">
                <a:ln w="12700">
                  <a:solidFill>
                    <a:schemeClr val="accent1"/>
                  </a:solidFill>
                  <a:prstDash val="solid"/>
                </a:ln>
                <a:solidFill>
                  <a:srgbClr val="C00000"/>
                </a:solidFill>
                <a:effectLst>
                  <a:outerShdw dist="38100" dir="2640000" algn="bl" rotWithShape="0">
                    <a:schemeClr val="accent1"/>
                  </a:outerShdw>
                </a:effectLst>
              </a:rPr>
              <a:t>TRANSITION</a:t>
            </a:r>
            <a:endParaRPr lang="en-US" sz="2800" b="1" cap="none" spc="0" dirty="0">
              <a:ln w="12700">
                <a:solidFill>
                  <a:schemeClr val="accent1"/>
                </a:solidFill>
                <a:prstDash val="solid"/>
              </a:ln>
              <a:solidFill>
                <a:srgbClr val="C00000"/>
              </a:solidFill>
              <a:effectLst>
                <a:outerShdw dist="38100" dir="2640000" algn="bl" rotWithShape="0">
                  <a:schemeClr val="accent1"/>
                </a:outerShdw>
              </a:effectLst>
            </a:endParaRPr>
          </a:p>
        </p:txBody>
      </p:sp>
      <p:grpSp>
        <p:nvGrpSpPr>
          <p:cNvPr id="2" name="Group 51"/>
          <p:cNvGrpSpPr/>
          <p:nvPr/>
        </p:nvGrpSpPr>
        <p:grpSpPr>
          <a:xfrm>
            <a:off x="2140742" y="914400"/>
            <a:ext cx="6884194" cy="1295400"/>
            <a:chOff x="2925365" y="14184"/>
            <a:chExt cx="1083468" cy="641692"/>
          </a:xfrm>
          <a:scene3d>
            <a:camera prst="orthographicFront"/>
            <a:lightRig rig="threePt" dir="t"/>
          </a:scene3d>
        </p:grpSpPr>
        <p:sp>
          <p:nvSpPr>
            <p:cNvPr id="53" name="Chevron 52"/>
            <p:cNvSpPr/>
            <p:nvPr/>
          </p:nvSpPr>
          <p:spPr>
            <a:xfrm>
              <a:off x="2925365" y="14184"/>
              <a:ext cx="1083468" cy="641692"/>
            </a:xfrm>
            <a:prstGeom prst="chevron">
              <a:avLst/>
            </a:prstGeom>
            <a:ln/>
          </p:spPr>
          <p:style>
            <a:lnRef idx="1">
              <a:schemeClr val="accent2"/>
            </a:lnRef>
            <a:fillRef idx="2">
              <a:schemeClr val="accent2"/>
            </a:fillRef>
            <a:effectRef idx="1">
              <a:schemeClr val="accent2"/>
            </a:effectRef>
            <a:fontRef idx="minor">
              <a:schemeClr val="dk1"/>
            </a:fontRef>
          </p:style>
        </p:sp>
        <p:sp>
          <p:nvSpPr>
            <p:cNvPr id="54" name="Chevron 4"/>
            <p:cNvSpPr/>
            <p:nvPr/>
          </p:nvSpPr>
          <p:spPr>
            <a:xfrm>
              <a:off x="3056161" y="51931"/>
              <a:ext cx="863476" cy="603945"/>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IN" sz="3600" b="1" dirty="0" smtClean="0"/>
                <a:t>INPUT  TAX  CREDIT</a:t>
              </a:r>
              <a:endParaRPr lang="en-IN" sz="3600" b="1" kern="1200" dirty="0"/>
            </a:p>
          </p:txBody>
        </p:sp>
      </p:grpSp>
      <p:grpSp>
        <p:nvGrpSpPr>
          <p:cNvPr id="3" name="Group 54"/>
          <p:cNvGrpSpPr/>
          <p:nvPr/>
        </p:nvGrpSpPr>
        <p:grpSpPr>
          <a:xfrm>
            <a:off x="2250280" y="2743200"/>
            <a:ext cx="6734175" cy="1371600"/>
            <a:chOff x="2925365" y="-312139"/>
            <a:chExt cx="1083468" cy="641692"/>
          </a:xfrm>
          <a:scene3d>
            <a:camera prst="orthographicFront"/>
            <a:lightRig rig="threePt" dir="t"/>
          </a:scene3d>
        </p:grpSpPr>
        <p:sp>
          <p:nvSpPr>
            <p:cNvPr id="56" name="Chevron 55"/>
            <p:cNvSpPr/>
            <p:nvPr/>
          </p:nvSpPr>
          <p:spPr>
            <a:xfrm>
              <a:off x="2925365" y="-312139"/>
              <a:ext cx="1083468" cy="641692"/>
            </a:xfrm>
            <a:prstGeom prst="chevron">
              <a:avLst/>
            </a:prstGeom>
            <a:ln/>
          </p:spPr>
          <p:style>
            <a:lnRef idx="1">
              <a:schemeClr val="accent2"/>
            </a:lnRef>
            <a:fillRef idx="3">
              <a:schemeClr val="accent2"/>
            </a:fillRef>
            <a:effectRef idx="2">
              <a:schemeClr val="accent2"/>
            </a:effectRef>
            <a:fontRef idx="minor">
              <a:schemeClr val="lt1"/>
            </a:fontRef>
          </p:style>
        </p:sp>
        <p:sp>
          <p:nvSpPr>
            <p:cNvPr id="57" name="Chevron 4"/>
            <p:cNvSpPr/>
            <p:nvPr/>
          </p:nvSpPr>
          <p:spPr>
            <a:xfrm>
              <a:off x="3016931" y="-159739"/>
              <a:ext cx="931752" cy="4262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a:r>
                <a:rPr lang="en-IN" sz="3600" b="1" dirty="0" smtClean="0">
                  <a:solidFill>
                    <a:schemeClr val="bg1"/>
                  </a:solidFill>
                </a:rPr>
                <a:t>OLD PROCEDURE  </a:t>
              </a:r>
            </a:p>
            <a:p>
              <a:pPr algn="ctr"/>
              <a:r>
                <a:rPr lang="en-IN" sz="3600" b="1" dirty="0" smtClean="0">
                  <a:solidFill>
                    <a:schemeClr val="bg1"/>
                  </a:solidFill>
                </a:rPr>
                <a:t> JOB WORK ETC</a:t>
              </a:r>
              <a:endParaRPr lang="en-IN" sz="3600" b="1" dirty="0">
                <a:solidFill>
                  <a:schemeClr val="bg1"/>
                </a:solidFill>
              </a:endParaRPr>
            </a:p>
          </p:txBody>
        </p:sp>
      </p:grpSp>
      <p:grpSp>
        <p:nvGrpSpPr>
          <p:cNvPr id="6" name="Group 61"/>
          <p:cNvGrpSpPr/>
          <p:nvPr/>
        </p:nvGrpSpPr>
        <p:grpSpPr>
          <a:xfrm>
            <a:off x="2290761" y="4724400"/>
            <a:ext cx="6734175" cy="1524000"/>
            <a:chOff x="2925365" y="14184"/>
            <a:chExt cx="1083468" cy="641692"/>
          </a:xfrm>
          <a:scene3d>
            <a:camera prst="orthographicFront"/>
            <a:lightRig rig="threePt" dir="t"/>
          </a:scene3d>
        </p:grpSpPr>
        <p:sp>
          <p:nvSpPr>
            <p:cNvPr id="63" name="Chevron 62"/>
            <p:cNvSpPr/>
            <p:nvPr/>
          </p:nvSpPr>
          <p:spPr>
            <a:xfrm>
              <a:off x="2925365" y="14184"/>
              <a:ext cx="1083468" cy="641692"/>
            </a:xfrm>
            <a:prstGeom prst="chevron">
              <a:avLst/>
            </a:prstGeom>
            <a:ln/>
          </p:spPr>
          <p:style>
            <a:lnRef idx="1">
              <a:schemeClr val="accent4"/>
            </a:lnRef>
            <a:fillRef idx="3">
              <a:schemeClr val="accent4"/>
            </a:fillRef>
            <a:effectRef idx="2">
              <a:schemeClr val="accent4"/>
            </a:effectRef>
            <a:fontRef idx="minor">
              <a:schemeClr val="lt1"/>
            </a:fontRef>
          </p:style>
        </p:sp>
        <p:sp>
          <p:nvSpPr>
            <p:cNvPr id="64" name="Chevron 4"/>
            <p:cNvSpPr/>
            <p:nvPr/>
          </p:nvSpPr>
          <p:spPr>
            <a:xfrm>
              <a:off x="3142059" y="133006"/>
              <a:ext cx="650081" cy="2738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a:r>
                <a:rPr lang="en-IN" sz="3200" b="1" dirty="0" smtClean="0">
                  <a:solidFill>
                    <a:schemeClr val="bg1"/>
                  </a:solidFill>
                </a:rPr>
                <a:t>PROCEEDIGNGS </a:t>
              </a:r>
            </a:p>
            <a:p>
              <a:pPr algn="ctr"/>
              <a:r>
                <a:rPr lang="en-IN" sz="3200" b="1" dirty="0" smtClean="0">
                  <a:solidFill>
                    <a:schemeClr val="bg1"/>
                  </a:solidFill>
                </a:rPr>
                <a:t>EXISTING LAW</a:t>
              </a:r>
              <a:endParaRPr lang="en-IN" sz="3200" b="1" dirty="0">
                <a:solidFill>
                  <a:schemeClr val="bg1"/>
                </a:solidFill>
              </a:endParaRPr>
            </a:p>
          </p:txBody>
        </p:sp>
      </p:grpSp>
    </p:spTree>
    <p:extLst>
      <p:ext uri="{BB962C8B-B14F-4D97-AF65-F5344CB8AC3E}">
        <p14:creationId xmlns:p14="http://schemas.microsoft.com/office/powerpoint/2010/main" xmlns="" val="172471010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167</a:t>
            </a:fld>
            <a:endParaRPr lang="en-GB" dirty="0">
              <a:solidFill>
                <a:prstClr val="black">
                  <a:tint val="75000"/>
                </a:prstClr>
              </a:solidFill>
            </a:endParaRPr>
          </a:p>
        </p:txBody>
      </p:sp>
      <p:sp>
        <p:nvSpPr>
          <p:cNvPr id="17" name="Pentagon 16"/>
          <p:cNvSpPr/>
          <p:nvPr/>
        </p:nvSpPr>
        <p:spPr>
          <a:xfrm>
            <a:off x="304800" y="914400"/>
            <a:ext cx="1905000" cy="5122862"/>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b="1" spc="1000" dirty="0"/>
          </a:p>
        </p:txBody>
      </p:sp>
      <p:sp>
        <p:nvSpPr>
          <p:cNvPr id="29" name="Rectangle 28"/>
          <p:cNvSpPr/>
          <p:nvPr/>
        </p:nvSpPr>
        <p:spPr>
          <a:xfrm rot="16200000">
            <a:off x="-1757690" y="3113159"/>
            <a:ext cx="5105401" cy="707886"/>
          </a:xfrm>
          <a:prstGeom prst="rect">
            <a:avLst/>
          </a:prstGeom>
          <a:noFill/>
        </p:spPr>
        <p:txBody>
          <a:bodyPr wrap="square" lIns="91440" tIns="45720" rIns="91440" bIns="45720">
            <a:spAutoFit/>
          </a:bodyPr>
          <a:lstStyle/>
          <a:p>
            <a:pPr algn="ctr"/>
            <a:r>
              <a:rPr lang="en-US" sz="4000" b="1" cap="none" spc="0" dirty="0" smtClean="0">
                <a:ln w="12700">
                  <a:solidFill>
                    <a:schemeClr val="accent1"/>
                  </a:solidFill>
                  <a:prstDash val="solid"/>
                </a:ln>
                <a:effectLst>
                  <a:outerShdw dist="38100" dir="2640000" algn="bl" rotWithShape="0">
                    <a:schemeClr val="accent1"/>
                  </a:outerShdw>
                </a:effectLst>
              </a:rPr>
              <a:t>INPUT  TAX  CREDIT</a:t>
            </a:r>
            <a:endParaRPr lang="en-US" sz="4000" b="1" cap="none" spc="0" dirty="0">
              <a:ln w="12700">
                <a:solidFill>
                  <a:schemeClr val="accent1"/>
                </a:solidFill>
                <a:prstDash val="solid"/>
              </a:ln>
              <a:effectLst>
                <a:outerShdw dist="38100" dir="2640000" algn="bl" rotWithShape="0">
                  <a:schemeClr val="accent1"/>
                </a:outerShdw>
              </a:effectLst>
            </a:endParaRPr>
          </a:p>
        </p:txBody>
      </p:sp>
      <p:grpSp>
        <p:nvGrpSpPr>
          <p:cNvPr id="2" name="Group 51"/>
          <p:cNvGrpSpPr/>
          <p:nvPr/>
        </p:nvGrpSpPr>
        <p:grpSpPr>
          <a:xfrm>
            <a:off x="2140742" y="1752600"/>
            <a:ext cx="6884194" cy="641692"/>
            <a:chOff x="2925365" y="14184"/>
            <a:chExt cx="1083468" cy="641692"/>
          </a:xfrm>
          <a:scene3d>
            <a:camera prst="orthographicFront"/>
            <a:lightRig rig="threePt" dir="t"/>
          </a:scene3d>
        </p:grpSpPr>
        <p:sp>
          <p:nvSpPr>
            <p:cNvPr id="53" name="Chevron 52"/>
            <p:cNvSpPr/>
            <p:nvPr/>
          </p:nvSpPr>
          <p:spPr>
            <a:xfrm>
              <a:off x="2925365" y="14184"/>
              <a:ext cx="1083468" cy="641692"/>
            </a:xfrm>
            <a:prstGeom prst="chevron">
              <a:avLst/>
            </a:prstGeom>
            <a:ln/>
          </p:spPr>
          <p:style>
            <a:lnRef idx="1">
              <a:schemeClr val="accent6"/>
            </a:lnRef>
            <a:fillRef idx="2">
              <a:schemeClr val="accent6"/>
            </a:fillRef>
            <a:effectRef idx="1">
              <a:schemeClr val="accent6"/>
            </a:effectRef>
            <a:fontRef idx="minor">
              <a:schemeClr val="dk1"/>
            </a:fontRef>
          </p:style>
        </p:sp>
        <p:sp>
          <p:nvSpPr>
            <p:cNvPr id="54" name="Chevron 4"/>
            <p:cNvSpPr/>
            <p:nvPr/>
          </p:nvSpPr>
          <p:spPr>
            <a:xfrm>
              <a:off x="2984205" y="90384"/>
              <a:ext cx="935433" cy="42625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endParaRPr lang="en-US" sz="3200" b="1" dirty="0" smtClean="0"/>
            </a:p>
            <a:p>
              <a:pPr algn="ctr" defTabSz="533400">
                <a:lnSpc>
                  <a:spcPct val="90000"/>
                </a:lnSpc>
                <a:spcBef>
                  <a:spcPct val="0"/>
                </a:spcBef>
                <a:spcAft>
                  <a:spcPct val="35000"/>
                </a:spcAft>
              </a:pPr>
              <a:r>
                <a:rPr lang="en-US" sz="3200" b="1" dirty="0" smtClean="0"/>
                <a:t>Unavailed credit  capital goods</a:t>
              </a:r>
            </a:p>
            <a:p>
              <a:pPr lvl="0" algn="ctr" defTabSz="533400">
                <a:lnSpc>
                  <a:spcPct val="90000"/>
                </a:lnSpc>
                <a:spcBef>
                  <a:spcPct val="0"/>
                </a:spcBef>
                <a:spcAft>
                  <a:spcPct val="35000"/>
                </a:spcAft>
              </a:pPr>
              <a:endParaRPr lang="en-IN" sz="3200" b="1" kern="1200" dirty="0"/>
            </a:p>
          </p:txBody>
        </p:sp>
      </p:grpSp>
      <p:grpSp>
        <p:nvGrpSpPr>
          <p:cNvPr id="3" name="Group 54"/>
          <p:cNvGrpSpPr/>
          <p:nvPr/>
        </p:nvGrpSpPr>
        <p:grpSpPr>
          <a:xfrm>
            <a:off x="2250280" y="2819400"/>
            <a:ext cx="6734175" cy="685800"/>
            <a:chOff x="2925365" y="14184"/>
            <a:chExt cx="1083468" cy="685800"/>
          </a:xfrm>
          <a:scene3d>
            <a:camera prst="orthographicFront"/>
            <a:lightRig rig="threePt" dir="t"/>
          </a:scene3d>
        </p:grpSpPr>
        <p:sp>
          <p:nvSpPr>
            <p:cNvPr id="56" name="Chevron 55"/>
            <p:cNvSpPr/>
            <p:nvPr/>
          </p:nvSpPr>
          <p:spPr>
            <a:xfrm>
              <a:off x="2925365" y="14184"/>
              <a:ext cx="1083468" cy="641692"/>
            </a:xfrm>
            <a:prstGeom prst="chevron">
              <a:avLst/>
            </a:prstGeom>
            <a:ln/>
          </p:spPr>
          <p:style>
            <a:lnRef idx="0">
              <a:schemeClr val="accent3"/>
            </a:lnRef>
            <a:fillRef idx="3">
              <a:schemeClr val="accent3"/>
            </a:fillRef>
            <a:effectRef idx="3">
              <a:schemeClr val="accent3"/>
            </a:effectRef>
            <a:fontRef idx="minor">
              <a:schemeClr val="lt1"/>
            </a:fontRef>
          </p:style>
        </p:sp>
        <p:sp>
          <p:nvSpPr>
            <p:cNvPr id="57" name="Chevron 4"/>
            <p:cNvSpPr/>
            <p:nvPr/>
          </p:nvSpPr>
          <p:spPr>
            <a:xfrm>
              <a:off x="3142059" y="426133"/>
              <a:ext cx="650081" cy="273851"/>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48006" tIns="16002" rIns="16002" bIns="16002" numCol="1" spcCol="1270" anchor="ctr" anchorCtr="0">
              <a:noAutofit/>
            </a:bodyPr>
            <a:lstStyle/>
            <a:p>
              <a:pPr algn="ctr"/>
              <a:r>
                <a:rPr lang="en-US" sz="3200" b="1" dirty="0" smtClean="0">
                  <a:solidFill>
                    <a:srgbClr val="FFFFFF"/>
                  </a:solidFill>
                </a:rPr>
                <a:t>DUTY PAID STOCK</a:t>
              </a:r>
            </a:p>
            <a:p>
              <a:pPr algn="ctr"/>
              <a:endParaRPr lang="en-IN" sz="3200" b="1" dirty="0">
                <a:solidFill>
                  <a:srgbClr val="FFFFFF"/>
                </a:solidFill>
              </a:endParaRPr>
            </a:p>
          </p:txBody>
        </p:sp>
      </p:grpSp>
      <p:grpSp>
        <p:nvGrpSpPr>
          <p:cNvPr id="5" name="Group 58"/>
          <p:cNvGrpSpPr/>
          <p:nvPr/>
        </p:nvGrpSpPr>
        <p:grpSpPr>
          <a:xfrm>
            <a:off x="2409826" y="4038600"/>
            <a:ext cx="6734175" cy="641692"/>
            <a:chOff x="2946820" y="14184"/>
            <a:chExt cx="1083468" cy="641692"/>
          </a:xfrm>
          <a:scene3d>
            <a:camera prst="orthographicFront"/>
            <a:lightRig rig="threePt" dir="t"/>
          </a:scene3d>
        </p:grpSpPr>
        <p:sp>
          <p:nvSpPr>
            <p:cNvPr id="60" name="Chevron 59"/>
            <p:cNvSpPr/>
            <p:nvPr/>
          </p:nvSpPr>
          <p:spPr>
            <a:xfrm>
              <a:off x="2946820" y="14184"/>
              <a:ext cx="1083468" cy="641692"/>
            </a:xfrm>
            <a:prstGeom prst="chevron">
              <a:avLst/>
            </a:prstGeom>
            <a:ln/>
          </p:spPr>
          <p:style>
            <a:lnRef idx="0">
              <a:schemeClr val="accent6"/>
            </a:lnRef>
            <a:fillRef idx="3">
              <a:schemeClr val="accent6"/>
            </a:fillRef>
            <a:effectRef idx="3">
              <a:schemeClr val="accent6"/>
            </a:effectRef>
            <a:fontRef idx="minor">
              <a:schemeClr val="lt1"/>
            </a:fontRef>
          </p:style>
        </p:sp>
        <p:sp>
          <p:nvSpPr>
            <p:cNvPr id="61" name="Chevron 4"/>
            <p:cNvSpPr/>
            <p:nvPr/>
          </p:nvSpPr>
          <p:spPr>
            <a:xfrm>
              <a:off x="3049496" y="90384"/>
              <a:ext cx="845933" cy="547240"/>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48006" tIns="16002" rIns="16002" bIns="16002" numCol="1" spcCol="1270" anchor="ctr" anchorCtr="0">
              <a:noAutofit/>
            </a:bodyPr>
            <a:lstStyle/>
            <a:p>
              <a:pPr algn="ctr"/>
              <a:endParaRPr lang="en-US" sz="2800" b="1" dirty="0" smtClean="0">
                <a:solidFill>
                  <a:schemeClr val="tx1"/>
                </a:solidFill>
              </a:endParaRPr>
            </a:p>
            <a:p>
              <a:pPr algn="ctr"/>
              <a:r>
                <a:rPr lang="en-US" sz="2800" b="1" dirty="0" smtClean="0">
                  <a:solidFill>
                    <a:schemeClr val="tx1"/>
                  </a:solidFill>
                </a:rPr>
                <a:t>Taxable plus  Exempt  earlier</a:t>
              </a:r>
            </a:p>
            <a:p>
              <a:pPr algn="ctr"/>
              <a:endParaRPr lang="en-IN" sz="2800" b="1" dirty="0">
                <a:solidFill>
                  <a:schemeClr val="tx1"/>
                </a:solidFill>
              </a:endParaRPr>
            </a:p>
          </p:txBody>
        </p:sp>
      </p:grpSp>
      <p:grpSp>
        <p:nvGrpSpPr>
          <p:cNvPr id="6" name="Group 61"/>
          <p:cNvGrpSpPr/>
          <p:nvPr/>
        </p:nvGrpSpPr>
        <p:grpSpPr>
          <a:xfrm>
            <a:off x="2290761" y="5029200"/>
            <a:ext cx="6734175" cy="641692"/>
            <a:chOff x="2925365" y="14184"/>
            <a:chExt cx="1083468" cy="641692"/>
          </a:xfrm>
          <a:scene3d>
            <a:camera prst="orthographicFront"/>
            <a:lightRig rig="threePt" dir="t"/>
          </a:scene3d>
        </p:grpSpPr>
        <p:sp>
          <p:nvSpPr>
            <p:cNvPr id="63" name="Chevron 62"/>
            <p:cNvSpPr/>
            <p:nvPr/>
          </p:nvSpPr>
          <p:spPr>
            <a:xfrm>
              <a:off x="2925365" y="14184"/>
              <a:ext cx="1083468" cy="641692"/>
            </a:xfrm>
            <a:prstGeom prst="chevron">
              <a:avLst/>
            </a:prstGeom>
            <a:ln>
              <a:solidFill>
                <a:schemeClr val="accent1"/>
              </a:solidFill>
            </a:ln>
            <a:sp3d>
              <a:bevelT/>
            </a:sp3d>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Chevron 4"/>
            <p:cNvSpPr/>
            <p:nvPr/>
          </p:nvSpPr>
          <p:spPr>
            <a:xfrm>
              <a:off x="2998158" y="90384"/>
              <a:ext cx="883019" cy="533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r>
                <a:rPr lang="en-US" sz="2800" b="1" dirty="0" smtClean="0">
                  <a:solidFill>
                    <a:srgbClr val="FFFF00"/>
                  </a:solidFill>
                </a:rPr>
                <a:t>GOODS /SERVICES IN TRANSIT</a:t>
              </a:r>
            </a:p>
          </p:txBody>
        </p:sp>
      </p:grpSp>
      <p:grpSp>
        <p:nvGrpSpPr>
          <p:cNvPr id="18" name="Group 51"/>
          <p:cNvGrpSpPr/>
          <p:nvPr/>
        </p:nvGrpSpPr>
        <p:grpSpPr>
          <a:xfrm>
            <a:off x="2293142" y="609600"/>
            <a:ext cx="6884194" cy="641692"/>
            <a:chOff x="2925365" y="14184"/>
            <a:chExt cx="1083468" cy="641692"/>
          </a:xfrm>
          <a:scene3d>
            <a:camera prst="orthographicFront"/>
            <a:lightRig rig="threePt" dir="t"/>
          </a:scene3d>
        </p:grpSpPr>
        <p:sp>
          <p:nvSpPr>
            <p:cNvPr id="19" name="Chevron 18"/>
            <p:cNvSpPr/>
            <p:nvPr/>
          </p:nvSpPr>
          <p:spPr>
            <a:xfrm>
              <a:off x="2925365" y="14184"/>
              <a:ext cx="1083468" cy="641692"/>
            </a:xfrm>
            <a:prstGeom prst="chevron">
              <a:avLst/>
            </a:prstGeom>
            <a:ln/>
          </p:spPr>
          <p:style>
            <a:lnRef idx="1">
              <a:schemeClr val="accent3"/>
            </a:lnRef>
            <a:fillRef idx="2">
              <a:schemeClr val="accent3"/>
            </a:fillRef>
            <a:effectRef idx="1">
              <a:schemeClr val="accent3"/>
            </a:effectRef>
            <a:fontRef idx="minor">
              <a:schemeClr val="dk1"/>
            </a:fontRef>
          </p:style>
        </p:sp>
        <p:sp>
          <p:nvSpPr>
            <p:cNvPr id="20" name="Chevron 4"/>
            <p:cNvSpPr/>
            <p:nvPr/>
          </p:nvSpPr>
          <p:spPr>
            <a:xfrm>
              <a:off x="2972212" y="14184"/>
              <a:ext cx="971411" cy="634555"/>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endParaRPr lang="en-US" sz="3600" b="1" dirty="0" smtClean="0"/>
            </a:p>
            <a:p>
              <a:pPr algn="ctr" defTabSz="533400">
                <a:lnSpc>
                  <a:spcPct val="90000"/>
                </a:lnSpc>
                <a:spcBef>
                  <a:spcPct val="0"/>
                </a:spcBef>
                <a:spcAft>
                  <a:spcPct val="35000"/>
                </a:spcAft>
              </a:pPr>
              <a:r>
                <a:rPr lang="en-US" sz="3600" b="1" dirty="0" smtClean="0"/>
                <a:t>Carry forward of  c/b credit</a:t>
              </a:r>
            </a:p>
            <a:p>
              <a:pPr lvl="0" algn="ctr" defTabSz="533400">
                <a:lnSpc>
                  <a:spcPct val="90000"/>
                </a:lnSpc>
                <a:spcBef>
                  <a:spcPct val="0"/>
                </a:spcBef>
                <a:spcAft>
                  <a:spcPct val="35000"/>
                </a:spcAft>
              </a:pPr>
              <a:endParaRPr lang="en-IN" sz="3600" b="1" kern="1200" dirty="0"/>
            </a:p>
          </p:txBody>
        </p:sp>
      </p:grpSp>
      <p:grpSp>
        <p:nvGrpSpPr>
          <p:cNvPr id="21" name="Group 61"/>
          <p:cNvGrpSpPr/>
          <p:nvPr/>
        </p:nvGrpSpPr>
        <p:grpSpPr>
          <a:xfrm>
            <a:off x="2257425" y="5987708"/>
            <a:ext cx="6734175" cy="717893"/>
            <a:chOff x="2925365" y="14184"/>
            <a:chExt cx="1083468" cy="717893"/>
          </a:xfrm>
          <a:scene3d>
            <a:camera prst="orthographicFront"/>
            <a:lightRig rig="threePt" dir="t"/>
          </a:scene3d>
        </p:grpSpPr>
        <p:sp>
          <p:nvSpPr>
            <p:cNvPr id="22" name="Chevron 21"/>
            <p:cNvSpPr/>
            <p:nvPr/>
          </p:nvSpPr>
          <p:spPr>
            <a:xfrm>
              <a:off x="2925365" y="14184"/>
              <a:ext cx="1083468" cy="641692"/>
            </a:xfrm>
            <a:prstGeom prst="chevron">
              <a:avLst/>
            </a:prstGeom>
            <a:ln/>
          </p:spPr>
          <p:style>
            <a:lnRef idx="1">
              <a:schemeClr val="dk1"/>
            </a:lnRef>
            <a:fillRef idx="2">
              <a:schemeClr val="dk1"/>
            </a:fillRef>
            <a:effectRef idx="1">
              <a:schemeClr val="dk1"/>
            </a:effectRef>
            <a:fontRef idx="minor">
              <a:schemeClr val="dk1"/>
            </a:fontRef>
          </p:style>
        </p:sp>
        <p:sp>
          <p:nvSpPr>
            <p:cNvPr id="23" name="Chevron 4"/>
            <p:cNvSpPr/>
            <p:nvPr/>
          </p:nvSpPr>
          <p:spPr>
            <a:xfrm>
              <a:off x="3003522" y="46277"/>
              <a:ext cx="907232" cy="685800"/>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48006" tIns="16002" rIns="16002" bIns="16002" numCol="1" spcCol="1270" anchor="ctr" anchorCtr="0">
              <a:noAutofit/>
            </a:bodyPr>
            <a:lstStyle/>
            <a:p>
              <a:endParaRPr lang="en-US" sz="2800" b="1" dirty="0" smtClean="0"/>
            </a:p>
            <a:p>
              <a:r>
                <a:rPr lang="en-US" sz="2800" b="1" dirty="0" smtClean="0"/>
                <a:t>    ISD    C. REGISTRATION</a:t>
              </a:r>
            </a:p>
            <a:p>
              <a:pPr algn="ctr"/>
              <a:r>
                <a:rPr lang="en-IN" sz="2800" b="1" dirty="0" smtClean="0">
                  <a:solidFill>
                    <a:schemeClr val="bg1"/>
                  </a:solidFill>
                </a:rPr>
                <a:t> </a:t>
              </a:r>
              <a:endParaRPr lang="en-IN" sz="2800" b="1" dirty="0">
                <a:solidFill>
                  <a:schemeClr val="bg1"/>
                </a:solidFill>
              </a:endParaRPr>
            </a:p>
          </p:txBody>
        </p:sp>
      </p:grpSp>
    </p:spTree>
    <p:extLst>
      <p:ext uri="{BB962C8B-B14F-4D97-AF65-F5344CB8AC3E}">
        <p14:creationId xmlns:p14="http://schemas.microsoft.com/office/powerpoint/2010/main" xmlns="" val="172471010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N" sz="5400" b="1" dirty="0" smtClean="0">
                <a:solidFill>
                  <a:srgbClr val="FF0000"/>
                </a:solidFill>
              </a:rPr>
              <a:t>OLD PROCEDURES </a:t>
            </a:r>
            <a:endParaRPr lang="en-US" sz="5400" dirty="0">
              <a:solidFill>
                <a:srgbClr val="FF0000"/>
              </a:solidFill>
            </a:endParaRPr>
          </a:p>
        </p:txBody>
      </p:sp>
      <p:sp>
        <p:nvSpPr>
          <p:cNvPr id="4" name="Content Placeholder 3"/>
          <p:cNvSpPr>
            <a:spLocks noGrp="1"/>
          </p:cNvSpPr>
          <p:nvPr>
            <p:ph idx="1"/>
          </p:nvPr>
        </p:nvSpPr>
        <p:spPr>
          <a:xfrm>
            <a:off x="228600" y="1371600"/>
            <a:ext cx="8686800" cy="5334000"/>
          </a:xfrm>
        </p:spPr>
        <p:txBody>
          <a:bodyPr>
            <a:noAutofit/>
          </a:bodyPr>
          <a:lstStyle/>
          <a:p>
            <a:pPr>
              <a:lnSpc>
                <a:spcPct val="150000"/>
              </a:lnSpc>
              <a:spcBef>
                <a:spcPts val="0"/>
              </a:spcBef>
              <a:buFont typeface="Wingdings" pitchFamily="2" charset="2"/>
              <a:buChar char="Ø"/>
            </a:pPr>
            <a:r>
              <a:rPr lang="en-US" sz="3600" b="1" dirty="0" smtClean="0"/>
              <a:t>JOB WORK .</a:t>
            </a:r>
          </a:p>
          <a:p>
            <a:pPr>
              <a:lnSpc>
                <a:spcPct val="150000"/>
              </a:lnSpc>
              <a:spcBef>
                <a:spcPts val="0"/>
              </a:spcBef>
              <a:buFont typeface="Wingdings" pitchFamily="2" charset="2"/>
              <a:buChar char="Ø"/>
            </a:pPr>
            <a:r>
              <a:rPr lang="en-US" sz="3600" b="1" dirty="0" smtClean="0"/>
              <a:t>GOODS RETURNED.</a:t>
            </a:r>
          </a:p>
          <a:p>
            <a:pPr>
              <a:lnSpc>
                <a:spcPct val="150000"/>
              </a:lnSpc>
              <a:spcBef>
                <a:spcPts val="0"/>
              </a:spcBef>
              <a:buFont typeface="Wingdings" pitchFamily="2" charset="2"/>
              <a:buChar char="Ø"/>
            </a:pPr>
            <a:r>
              <a:rPr lang="en-US" sz="3600" b="1" dirty="0" smtClean="0"/>
              <a:t> GOODS SENT ON APPROVAL BASIS.</a:t>
            </a:r>
          </a:p>
          <a:p>
            <a:pPr>
              <a:lnSpc>
                <a:spcPct val="150000"/>
              </a:lnSpc>
              <a:spcBef>
                <a:spcPts val="0"/>
              </a:spcBef>
              <a:buFont typeface="Wingdings" pitchFamily="2" charset="2"/>
              <a:buChar char="Ø"/>
            </a:pPr>
            <a:r>
              <a:rPr lang="en-US" sz="3600" b="1" dirty="0" smtClean="0"/>
              <a:t>PRICE REVISION OLD CONTRACT</a:t>
            </a:r>
          </a:p>
          <a:p>
            <a:pPr>
              <a:lnSpc>
                <a:spcPct val="150000"/>
              </a:lnSpc>
              <a:spcBef>
                <a:spcPts val="0"/>
              </a:spcBef>
              <a:buFont typeface="Wingdings" pitchFamily="2" charset="2"/>
              <a:buChar char="Ø"/>
            </a:pPr>
            <a:r>
              <a:rPr lang="en-US" sz="3600" b="1" dirty="0" smtClean="0"/>
              <a:t>TDS deducted under VAT law.</a:t>
            </a:r>
          </a:p>
          <a:p>
            <a:pPr algn="just">
              <a:spcBef>
                <a:spcPts val="0"/>
              </a:spcBef>
              <a:buFont typeface="Wingdings" pitchFamily="2" charset="2"/>
              <a:buChar char="Ø"/>
            </a:pPr>
            <a:r>
              <a:rPr lang="en-US" sz="3600" b="1" dirty="0" smtClean="0">
                <a:solidFill>
                  <a:srgbClr val="00B050"/>
                </a:solidFill>
              </a:rPr>
              <a:t>any goods or CG belonging to the principal are lying at the premises of the agent </a:t>
            </a:r>
            <a:r>
              <a:rPr lang="en-US" sz="2800" b="1" dirty="0" smtClean="0">
                <a:solidFill>
                  <a:srgbClr val="00B050"/>
                </a:solidFill>
              </a:rPr>
              <a:t>(SGST)</a:t>
            </a:r>
            <a:endParaRPr lang="en-US" sz="36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FF0000"/>
                </a:solidFill>
              </a:rPr>
              <a:pPr/>
              <a:t>168</a:t>
            </a:fld>
            <a:endParaRPr lang="en-US">
              <a:solidFill>
                <a:srgbClr val="FF0000"/>
              </a:solidFill>
            </a:endParaRP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50838"/>
            <a:ext cx="8229600" cy="868362"/>
          </a:xfrm>
        </p:spPr>
        <p:txBody>
          <a:bodyPr>
            <a:noAutofit/>
          </a:bodyPr>
          <a:lstStyle/>
          <a:p>
            <a:r>
              <a:rPr lang="en-IN" sz="4000" b="1" dirty="0" smtClean="0">
                <a:solidFill>
                  <a:srgbClr val="FF0000"/>
                </a:solidFill>
              </a:rPr>
              <a:t>PROCEEDINGS UNDER  EXISTING LAW</a:t>
            </a:r>
            <a:br>
              <a:rPr lang="en-IN" sz="4000" b="1" dirty="0" smtClean="0">
                <a:solidFill>
                  <a:srgbClr val="FF0000"/>
                </a:solidFill>
              </a:rPr>
            </a:br>
            <a:endParaRPr lang="en-US" sz="4000" dirty="0">
              <a:solidFill>
                <a:srgbClr val="FF0000"/>
              </a:solidFill>
            </a:endParaRPr>
          </a:p>
        </p:txBody>
      </p:sp>
      <p:sp>
        <p:nvSpPr>
          <p:cNvPr id="3" name="Content Placeholder 2"/>
          <p:cNvSpPr>
            <a:spLocks noGrp="1"/>
          </p:cNvSpPr>
          <p:nvPr>
            <p:ph idx="1"/>
          </p:nvPr>
        </p:nvSpPr>
        <p:spPr>
          <a:xfrm>
            <a:off x="152400" y="1295400"/>
            <a:ext cx="8915400" cy="5410200"/>
          </a:xfrm>
        </p:spPr>
        <p:txBody>
          <a:bodyPr>
            <a:normAutofit fontScale="92500" lnSpcReduction="20000"/>
          </a:bodyPr>
          <a:lstStyle/>
          <a:p>
            <a:pPr>
              <a:buFont typeface="Wingdings" pitchFamily="2" charset="2"/>
              <a:buChar char="Ø"/>
            </a:pPr>
            <a:r>
              <a:rPr lang="en-US" b="1" dirty="0" smtClean="0"/>
              <a:t>Refund claim of  CENVAT credit, duty, tax, interest filed before / after AD .</a:t>
            </a:r>
          </a:p>
          <a:p>
            <a:pPr>
              <a:buFont typeface="Wingdings" pitchFamily="2" charset="2"/>
              <a:buChar char="Ø"/>
            </a:pPr>
            <a:endParaRPr lang="en-US" b="1" dirty="0" smtClean="0"/>
          </a:p>
          <a:p>
            <a:pPr algn="just">
              <a:buFont typeface="Wingdings" pitchFamily="2" charset="2"/>
              <a:buChar char="Ø"/>
            </a:pPr>
            <a:r>
              <a:rPr lang="en-US" b="1" dirty="0" smtClean="0"/>
              <a:t>Refund  claim filed after the AD for  any duty or tax paid under existing law in respect of the goods or services exported before or after the appointed day,</a:t>
            </a:r>
          </a:p>
          <a:p>
            <a:pPr>
              <a:buFont typeface="Wingdings" pitchFamily="2" charset="2"/>
              <a:buChar char="Ø"/>
            </a:pPr>
            <a:endParaRPr lang="en-US" b="1" dirty="0" smtClean="0"/>
          </a:p>
          <a:p>
            <a:pPr algn="just">
              <a:buFont typeface="Wingdings" pitchFamily="2" charset="2"/>
              <a:buChar char="Ø"/>
            </a:pPr>
            <a:r>
              <a:rPr lang="en-US" b="1" dirty="0" smtClean="0"/>
              <a:t>Refund  claim of Service tax  filed after AD in respect of services not provided.</a:t>
            </a:r>
          </a:p>
          <a:p>
            <a:pPr algn="just">
              <a:buFont typeface="Wingdings" pitchFamily="2" charset="2"/>
              <a:buChar char="Ø"/>
            </a:pPr>
            <a:endParaRPr lang="en-US" b="1" dirty="0" smtClean="0"/>
          </a:p>
          <a:p>
            <a:pPr algn="just">
              <a:buFont typeface="Wingdings" pitchFamily="2" charset="2"/>
              <a:buChar char="Ø"/>
            </a:pPr>
            <a:r>
              <a:rPr lang="en-US" b="1" dirty="0" smtClean="0"/>
              <a:t>Old return revised after the AD- results in recovery or refund.</a:t>
            </a:r>
          </a:p>
          <a:p>
            <a:pPr>
              <a:buFont typeface="Wingdings" pitchFamily="2" charset="2"/>
              <a:buChar char="Ø"/>
            </a:pPr>
            <a:endParaRPr lang="en-US" b="1" dirty="0" smtClean="0"/>
          </a:p>
          <a:p>
            <a:pPr>
              <a:buFont typeface="Wingdings" pitchFamily="2" charset="2"/>
              <a:buChar char="Ø"/>
            </a:pP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169</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228600" y="0"/>
            <a:ext cx="8763000" cy="1295400"/>
          </a:xfrm>
          <a:noFill/>
          <a:ln>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altLang="en-US" sz="4800" b="1" dirty="0" smtClean="0">
                <a:solidFill>
                  <a:srgbClr val="FF0000"/>
                </a:solidFill>
                <a:latin typeface="+mj-lt"/>
                <a:ea typeface="ＭＳ Ｐゴシック" panose="020B0600070205080204" pitchFamily="34" charset="-128"/>
              </a:rPr>
              <a:t>The Statutory  Scheme of Levy Under GST </a:t>
            </a:r>
          </a:p>
        </p:txBody>
      </p:sp>
      <p:sp>
        <p:nvSpPr>
          <p:cNvPr id="11" name="Freeform 10"/>
          <p:cNvSpPr/>
          <p:nvPr/>
        </p:nvSpPr>
        <p:spPr>
          <a:xfrm>
            <a:off x="228600" y="1828800"/>
            <a:ext cx="3352800" cy="2286000"/>
          </a:xfrm>
          <a:custGeom>
            <a:avLst/>
            <a:gdLst>
              <a:gd name="connsiteX0" fmla="*/ 0 w 2372121"/>
              <a:gd name="connsiteY0" fmla="*/ 0 h 1230693"/>
              <a:gd name="connsiteX1" fmla="*/ 2372121 w 2372121"/>
              <a:gd name="connsiteY1" fmla="*/ 0 h 1230693"/>
              <a:gd name="connsiteX2" fmla="*/ 2372121 w 2372121"/>
              <a:gd name="connsiteY2" fmla="*/ 1230693 h 1230693"/>
              <a:gd name="connsiteX3" fmla="*/ 0 w 2372121"/>
              <a:gd name="connsiteY3" fmla="*/ 1230693 h 1230693"/>
              <a:gd name="connsiteX4" fmla="*/ 0 w 2372121"/>
              <a:gd name="connsiteY4" fmla="*/ 0 h 1230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121" h="1230693">
                <a:moveTo>
                  <a:pt x="0" y="0"/>
                </a:moveTo>
                <a:lnTo>
                  <a:pt x="2372121" y="0"/>
                </a:lnTo>
                <a:lnTo>
                  <a:pt x="2372121" y="1230693"/>
                </a:lnTo>
                <a:lnTo>
                  <a:pt x="0" y="1230693"/>
                </a:lnTo>
                <a:lnTo>
                  <a:pt x="0" y="0"/>
                </a:lnTo>
                <a:close/>
              </a:path>
            </a:pathLst>
          </a:custGeom>
          <a:solidFill>
            <a:srgbClr val="FFFF00"/>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99060" rIns="277368" bIns="99060" numCol="1" spcCol="1270" anchor="ctr" anchorCtr="0">
            <a:noAutofit/>
          </a:bodyPr>
          <a:lstStyle/>
          <a:p>
            <a:pPr lvl="0" algn="ctr" defTabSz="1733550">
              <a:lnSpc>
                <a:spcPct val="90000"/>
              </a:lnSpc>
              <a:spcBef>
                <a:spcPct val="0"/>
              </a:spcBef>
              <a:spcAft>
                <a:spcPct val="35000"/>
              </a:spcAft>
            </a:pPr>
            <a:r>
              <a:rPr lang="en-IN" sz="4400" b="1" kern="1200" dirty="0" smtClean="0">
                <a:effectLst>
                  <a:outerShdw blurRad="38100" dist="38100" dir="2700000" algn="tl">
                    <a:srgbClr val="000000">
                      <a:alpha val="43137"/>
                    </a:srgbClr>
                  </a:outerShdw>
                </a:effectLst>
                <a:latin typeface="Garamond" panose="02020404030301010803" pitchFamily="18" charset="0"/>
                <a:cs typeface="Andalus" panose="02020603050405020304" pitchFamily="18" charset="-78"/>
              </a:rPr>
              <a:t>INTRA STATE</a:t>
            </a:r>
          </a:p>
          <a:p>
            <a:pPr lvl="0" algn="ctr" defTabSz="1733550">
              <a:lnSpc>
                <a:spcPct val="90000"/>
              </a:lnSpc>
              <a:spcBef>
                <a:spcPct val="0"/>
              </a:spcBef>
              <a:spcAft>
                <a:spcPct val="35000"/>
              </a:spcAft>
            </a:pPr>
            <a:r>
              <a:rPr lang="en-IN" sz="4400" b="1" kern="1200" dirty="0" smtClean="0">
                <a:effectLst>
                  <a:outerShdw blurRad="38100" dist="38100" dir="2700000" algn="tl">
                    <a:srgbClr val="000000">
                      <a:alpha val="43137"/>
                    </a:srgbClr>
                  </a:outerShdw>
                </a:effectLst>
                <a:latin typeface="Garamond" panose="02020404030301010803" pitchFamily="18" charset="0"/>
                <a:cs typeface="Andalus" panose="02020603050405020304" pitchFamily="18" charset="-78"/>
              </a:rPr>
              <a:t>supplies</a:t>
            </a:r>
            <a:endParaRPr lang="en-IN" sz="4400" b="1" kern="1200" dirty="0">
              <a:effectLst>
                <a:outerShdw blurRad="38100" dist="38100" dir="2700000" algn="tl">
                  <a:srgbClr val="000000">
                    <a:alpha val="43137"/>
                  </a:srgbClr>
                </a:outerShdw>
              </a:effectLst>
              <a:latin typeface="Garamond" panose="02020404030301010803" pitchFamily="18" charset="0"/>
              <a:cs typeface="Andalus" panose="02020603050405020304" pitchFamily="18" charset="-78"/>
            </a:endParaRPr>
          </a:p>
        </p:txBody>
      </p:sp>
      <p:sp>
        <p:nvSpPr>
          <p:cNvPr id="37889" name="Freeform 37888"/>
          <p:cNvSpPr/>
          <p:nvPr/>
        </p:nvSpPr>
        <p:spPr>
          <a:xfrm>
            <a:off x="4876800" y="2209800"/>
            <a:ext cx="3352800" cy="1447800"/>
          </a:xfrm>
          <a:custGeom>
            <a:avLst/>
            <a:gdLst>
              <a:gd name="connsiteX0" fmla="*/ 0 w 6452171"/>
              <a:gd name="connsiteY0" fmla="*/ 0 h 1230693"/>
              <a:gd name="connsiteX1" fmla="*/ 6452171 w 6452171"/>
              <a:gd name="connsiteY1" fmla="*/ 0 h 1230693"/>
              <a:gd name="connsiteX2" fmla="*/ 6452171 w 6452171"/>
              <a:gd name="connsiteY2" fmla="*/ 1230693 h 1230693"/>
              <a:gd name="connsiteX3" fmla="*/ 0 w 6452171"/>
              <a:gd name="connsiteY3" fmla="*/ 1230693 h 1230693"/>
              <a:gd name="connsiteX4" fmla="*/ 0 w 6452171"/>
              <a:gd name="connsiteY4" fmla="*/ 0 h 1230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2171" h="1230693">
                <a:moveTo>
                  <a:pt x="0" y="0"/>
                </a:moveTo>
                <a:lnTo>
                  <a:pt x="6452171" y="0"/>
                </a:lnTo>
                <a:lnTo>
                  <a:pt x="6452171" y="1230693"/>
                </a:lnTo>
                <a:lnTo>
                  <a:pt x="0" y="1230693"/>
                </a:lnTo>
                <a:lnTo>
                  <a:pt x="0" y="0"/>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742950" lvl="1" indent="-742950" algn="l" defTabSz="1733550">
              <a:lnSpc>
                <a:spcPct val="90000"/>
              </a:lnSpc>
              <a:spcBef>
                <a:spcPct val="0"/>
              </a:spcBef>
              <a:spcAft>
                <a:spcPct val="15000"/>
              </a:spcAft>
            </a:pPr>
            <a:r>
              <a:rPr lang="en-IN" sz="4800" b="1" kern="1200" dirty="0" smtClean="0">
                <a:solidFill>
                  <a:schemeClr val="tx1"/>
                </a:solidFill>
                <a:latin typeface="Andalus" panose="02020603050405020304" pitchFamily="18" charset="-78"/>
                <a:cs typeface="Andalus" panose="02020603050405020304" pitchFamily="18" charset="-78"/>
              </a:rPr>
              <a:t>    CGST</a:t>
            </a:r>
          </a:p>
          <a:p>
            <a:pPr marL="742950" lvl="1" indent="-742950" algn="l" defTabSz="1733550">
              <a:lnSpc>
                <a:spcPct val="90000"/>
              </a:lnSpc>
              <a:spcBef>
                <a:spcPct val="0"/>
              </a:spcBef>
              <a:spcAft>
                <a:spcPct val="15000"/>
              </a:spcAft>
            </a:pPr>
            <a:r>
              <a:rPr lang="en-IN" sz="4800" b="1" kern="1200" dirty="0" smtClean="0">
                <a:solidFill>
                  <a:schemeClr val="tx1"/>
                </a:solidFill>
                <a:latin typeface="Andalus" panose="02020603050405020304" pitchFamily="18" charset="-78"/>
                <a:cs typeface="Andalus" panose="02020603050405020304" pitchFamily="18" charset="-78"/>
              </a:rPr>
              <a:t>                     </a:t>
            </a:r>
          </a:p>
          <a:p>
            <a:pPr marL="742950" lvl="1" indent="-742950" algn="l" defTabSz="1733550">
              <a:lnSpc>
                <a:spcPct val="90000"/>
              </a:lnSpc>
              <a:spcBef>
                <a:spcPct val="0"/>
              </a:spcBef>
              <a:spcAft>
                <a:spcPct val="15000"/>
              </a:spcAft>
            </a:pPr>
            <a:r>
              <a:rPr lang="en-IN" sz="4800" b="1" dirty="0" smtClean="0">
                <a:solidFill>
                  <a:schemeClr val="tx1"/>
                </a:solidFill>
                <a:latin typeface="Andalus" panose="02020603050405020304" pitchFamily="18" charset="-78"/>
                <a:cs typeface="Andalus" panose="02020603050405020304" pitchFamily="18" charset="-78"/>
              </a:rPr>
              <a:t>    SGST</a:t>
            </a:r>
            <a:endParaRPr lang="en-IN" sz="4800" b="1" kern="1200" dirty="0">
              <a:solidFill>
                <a:schemeClr val="tx1"/>
              </a:solidFill>
              <a:latin typeface="Andalus" panose="02020603050405020304" pitchFamily="18" charset="-78"/>
              <a:cs typeface="Andalus" panose="02020603050405020304" pitchFamily="18" charset="-78"/>
            </a:endParaRPr>
          </a:p>
        </p:txBody>
      </p:sp>
      <p:sp>
        <p:nvSpPr>
          <p:cNvPr id="37891" name="Freeform 37890"/>
          <p:cNvSpPr/>
          <p:nvPr/>
        </p:nvSpPr>
        <p:spPr>
          <a:xfrm>
            <a:off x="225028" y="4343400"/>
            <a:ext cx="3432571" cy="2209800"/>
          </a:xfrm>
          <a:custGeom>
            <a:avLst/>
            <a:gdLst>
              <a:gd name="connsiteX0" fmla="*/ 0 w 2372121"/>
              <a:gd name="connsiteY0" fmla="*/ 0 h 1737450"/>
              <a:gd name="connsiteX1" fmla="*/ 2372121 w 2372121"/>
              <a:gd name="connsiteY1" fmla="*/ 0 h 1737450"/>
              <a:gd name="connsiteX2" fmla="*/ 2372121 w 2372121"/>
              <a:gd name="connsiteY2" fmla="*/ 1737450 h 1737450"/>
              <a:gd name="connsiteX3" fmla="*/ 0 w 2372121"/>
              <a:gd name="connsiteY3" fmla="*/ 1737450 h 1737450"/>
              <a:gd name="connsiteX4" fmla="*/ 0 w 2372121"/>
              <a:gd name="connsiteY4" fmla="*/ 0 h 173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121" h="1737450">
                <a:moveTo>
                  <a:pt x="0" y="0"/>
                </a:moveTo>
                <a:lnTo>
                  <a:pt x="2372121" y="0"/>
                </a:lnTo>
                <a:lnTo>
                  <a:pt x="2372121" y="1737450"/>
                </a:lnTo>
                <a:lnTo>
                  <a:pt x="0" y="1737450"/>
                </a:lnTo>
                <a:lnTo>
                  <a:pt x="0" y="0"/>
                </a:lnTo>
                <a:close/>
              </a:path>
            </a:pathLst>
          </a:custGeom>
          <a:solidFill>
            <a:srgbClr val="92D050"/>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99060" rIns="277368" bIns="99060" numCol="1" spcCol="1270" anchor="ctr" anchorCtr="0">
            <a:noAutofit/>
          </a:bodyPr>
          <a:lstStyle/>
          <a:p>
            <a:pPr lvl="0" algn="ctr" defTabSz="1733550">
              <a:lnSpc>
                <a:spcPct val="90000"/>
              </a:lnSpc>
              <a:spcBef>
                <a:spcPct val="0"/>
              </a:spcBef>
              <a:spcAft>
                <a:spcPct val="35000"/>
              </a:spcAft>
            </a:pPr>
            <a:r>
              <a:rPr lang="en-IN" sz="4800" b="1" kern="1200" dirty="0" smtClean="0">
                <a:effectLst>
                  <a:outerShdw blurRad="38100" dist="38100" dir="2700000" algn="tl">
                    <a:srgbClr val="000000">
                      <a:alpha val="43137"/>
                    </a:srgbClr>
                  </a:outerShdw>
                </a:effectLst>
                <a:latin typeface="Garamond" panose="02020404030301010803" pitchFamily="18" charset="0"/>
                <a:cs typeface="Andalus" panose="02020603050405020304" pitchFamily="18" charset="-78"/>
              </a:rPr>
              <a:t>INTER STATE Supplies</a:t>
            </a:r>
            <a:endParaRPr lang="en-IN" sz="4800" b="1" kern="1200" dirty="0">
              <a:effectLst>
                <a:outerShdw blurRad="38100" dist="38100" dir="2700000" algn="tl">
                  <a:srgbClr val="000000">
                    <a:alpha val="43137"/>
                  </a:srgbClr>
                </a:outerShdw>
              </a:effectLst>
              <a:latin typeface="Garamond" panose="02020404030301010803" pitchFamily="18" charset="0"/>
              <a:cs typeface="Andalus" panose="02020603050405020304" pitchFamily="18" charset="-78"/>
            </a:endParaRPr>
          </a:p>
        </p:txBody>
      </p:sp>
      <p:sp>
        <p:nvSpPr>
          <p:cNvPr id="37893" name="Freeform 37892"/>
          <p:cNvSpPr/>
          <p:nvPr/>
        </p:nvSpPr>
        <p:spPr>
          <a:xfrm>
            <a:off x="4800600" y="4267200"/>
            <a:ext cx="4038600" cy="2133600"/>
          </a:xfrm>
          <a:custGeom>
            <a:avLst/>
            <a:gdLst>
              <a:gd name="connsiteX0" fmla="*/ 0 w 6452171"/>
              <a:gd name="connsiteY0" fmla="*/ 0 h 1737450"/>
              <a:gd name="connsiteX1" fmla="*/ 6452171 w 6452171"/>
              <a:gd name="connsiteY1" fmla="*/ 0 h 1737450"/>
              <a:gd name="connsiteX2" fmla="*/ 6452171 w 6452171"/>
              <a:gd name="connsiteY2" fmla="*/ 1737450 h 1737450"/>
              <a:gd name="connsiteX3" fmla="*/ 0 w 6452171"/>
              <a:gd name="connsiteY3" fmla="*/ 1737450 h 1737450"/>
              <a:gd name="connsiteX4" fmla="*/ 0 w 6452171"/>
              <a:gd name="connsiteY4" fmla="*/ 0 h 173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2171" h="1737450">
                <a:moveTo>
                  <a:pt x="0" y="0"/>
                </a:moveTo>
                <a:lnTo>
                  <a:pt x="6452171" y="0"/>
                </a:lnTo>
                <a:lnTo>
                  <a:pt x="6452171" y="1737450"/>
                </a:lnTo>
                <a:lnTo>
                  <a:pt x="0" y="1737450"/>
                </a:lnTo>
                <a:lnTo>
                  <a:pt x="0" y="0"/>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pPr>
            <a:r>
              <a:rPr lang="en-IN" sz="8000" b="1" kern="1200" dirty="0" smtClean="0">
                <a:solidFill>
                  <a:srgbClr val="002060"/>
                </a:solidFill>
                <a:latin typeface="+mj-lt"/>
                <a:cs typeface="Andalus" panose="02020603050405020304" pitchFamily="18" charset="-78"/>
              </a:rPr>
              <a:t>  IGST</a:t>
            </a:r>
            <a:endParaRPr lang="en-IN" sz="8000" b="1" kern="1200" dirty="0">
              <a:solidFill>
                <a:srgbClr val="002060"/>
              </a:solidFill>
              <a:latin typeface="+mj-lt"/>
              <a:cs typeface="Andalus" panose="02020603050405020304" pitchFamily="18" charset="-78"/>
            </a:endParaRPr>
          </a:p>
        </p:txBody>
      </p:sp>
      <p:sp>
        <p:nvSpPr>
          <p:cNvPr id="9" name="Right Arrow 8"/>
          <p:cNvSpPr/>
          <p:nvPr/>
        </p:nvSpPr>
        <p:spPr>
          <a:xfrm>
            <a:off x="3505200" y="4876800"/>
            <a:ext cx="1828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352800" y="1752600"/>
            <a:ext cx="1828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276600" y="3200400"/>
            <a:ext cx="1828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4026937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PROCEEDINGS UNDER  EXISTING LAW</a:t>
            </a:r>
            <a:br>
              <a:rPr lang="en-IN" b="1" dirty="0" smtClean="0">
                <a:solidFill>
                  <a:srgbClr val="FF0000"/>
                </a:solidFill>
              </a:rPr>
            </a:br>
            <a:endParaRPr lang="en-US" dirty="0"/>
          </a:p>
        </p:txBody>
      </p:sp>
      <p:sp>
        <p:nvSpPr>
          <p:cNvPr id="3" name="Content Placeholder 2"/>
          <p:cNvSpPr>
            <a:spLocks noGrp="1"/>
          </p:cNvSpPr>
          <p:nvPr>
            <p:ph idx="1"/>
          </p:nvPr>
        </p:nvSpPr>
        <p:spPr>
          <a:xfrm>
            <a:off x="228600" y="1447800"/>
            <a:ext cx="8686800" cy="5257800"/>
          </a:xfrm>
        </p:spPr>
        <p:txBody>
          <a:bodyPr>
            <a:normAutofit fontScale="85000" lnSpcReduction="20000"/>
          </a:bodyPr>
          <a:lstStyle/>
          <a:p>
            <a:pPr algn="just">
              <a:buNone/>
            </a:pPr>
            <a:r>
              <a:rPr lang="en-US" b="1" dirty="0" smtClean="0"/>
              <a:t>Every proceeding of appeal, review or  reference relating to </a:t>
            </a:r>
          </a:p>
          <a:p>
            <a:pPr algn="just">
              <a:buNone/>
            </a:pPr>
            <a:endParaRPr lang="en-US" b="1" dirty="0" smtClean="0"/>
          </a:p>
          <a:p>
            <a:pPr algn="just"/>
            <a:r>
              <a:rPr lang="en-US" b="1" dirty="0" smtClean="0">
                <a:solidFill>
                  <a:srgbClr val="C00000"/>
                </a:solidFill>
              </a:rPr>
              <a:t>CENVAT credit </a:t>
            </a:r>
            <a:r>
              <a:rPr lang="en-US" b="1" dirty="0" smtClean="0"/>
              <a:t>initiated whether before, on or after the AD under the existing law </a:t>
            </a:r>
            <a:r>
              <a:rPr lang="en-US" b="1" dirty="0" smtClean="0">
                <a:solidFill>
                  <a:srgbClr val="C00000"/>
                </a:solidFill>
              </a:rPr>
              <a:t> ( Claim or recovery)</a:t>
            </a:r>
          </a:p>
          <a:p>
            <a:pPr algn="just"/>
            <a:endParaRPr lang="en-US" b="1" dirty="0" smtClean="0"/>
          </a:p>
          <a:p>
            <a:pPr algn="just"/>
            <a:r>
              <a:rPr lang="en-US" b="1" dirty="0" smtClean="0"/>
              <a:t>any output duty or tax liability initiated whether before, on or after the  AD under the existing law –( </a:t>
            </a:r>
            <a:r>
              <a:rPr lang="en-US" b="1" dirty="0" smtClean="0">
                <a:solidFill>
                  <a:srgbClr val="C00000"/>
                </a:solidFill>
              </a:rPr>
              <a:t>recoverable/admissible)</a:t>
            </a:r>
          </a:p>
          <a:p>
            <a:pPr algn="just"/>
            <a:endParaRPr lang="en-US" b="1" dirty="0" smtClean="0">
              <a:solidFill>
                <a:srgbClr val="C00000"/>
              </a:solidFill>
            </a:endParaRPr>
          </a:p>
          <a:p>
            <a:pPr algn="just"/>
            <a:r>
              <a:rPr lang="en-US" b="1" dirty="0" smtClean="0"/>
              <a:t>assessment or adjudication proceedings instituted ,whether before, on or after the AD, under the existing law, any amount of tax, interest, fine or penalty becomes </a:t>
            </a:r>
            <a:r>
              <a:rPr lang="en-US" b="1" dirty="0" smtClean="0">
                <a:solidFill>
                  <a:srgbClr val="C00000"/>
                </a:solidFill>
              </a:rPr>
              <a:t>recoverable  or refundable</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170</a:t>
            </a:fld>
            <a:endParaRPr lang="en-US"/>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Section 142 (</a:t>
            </a:r>
            <a:r>
              <a:rPr lang="en-US" b="1" i="1" dirty="0" smtClean="0">
                <a:solidFill>
                  <a:srgbClr val="FF0000"/>
                </a:solidFill>
              </a:rPr>
              <a:t>10) of the GST ACT,2017</a:t>
            </a:r>
            <a:br>
              <a:rPr lang="en-US" b="1" i="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228600" y="1447800"/>
            <a:ext cx="8686800" cy="5257800"/>
          </a:xfrm>
        </p:spPr>
        <p:txBody>
          <a:bodyPr>
            <a:noAutofit/>
          </a:bodyPr>
          <a:lstStyle/>
          <a:p>
            <a:pPr algn="just">
              <a:buFont typeface="Wingdings" pitchFamily="2" charset="2"/>
              <a:buChar char="Ø"/>
            </a:pPr>
            <a:r>
              <a:rPr lang="en-US" sz="4000" b="1" i="1" dirty="0" smtClean="0"/>
              <a:t>Save as otherwise provided in this Chapter,</a:t>
            </a:r>
          </a:p>
          <a:p>
            <a:pPr algn="just">
              <a:buFont typeface="Wingdings" pitchFamily="2" charset="2"/>
              <a:buChar char="Ø"/>
            </a:pPr>
            <a:r>
              <a:rPr lang="en-US" sz="4000" b="1" i="1" dirty="0" smtClean="0"/>
              <a:t> the goods or services or both supplied </a:t>
            </a:r>
            <a:r>
              <a:rPr lang="en-US" sz="4000" b="1" dirty="0" smtClean="0"/>
              <a:t>on or after the appointed day </a:t>
            </a:r>
          </a:p>
          <a:p>
            <a:pPr algn="just">
              <a:buFont typeface="Wingdings" pitchFamily="2" charset="2"/>
              <a:buChar char="Ø"/>
            </a:pPr>
            <a:r>
              <a:rPr lang="en-US" sz="4000" b="1" dirty="0" smtClean="0"/>
              <a:t>in pursuance of a contract entered into prior to the appointed day </a:t>
            </a:r>
          </a:p>
          <a:p>
            <a:pPr algn="just">
              <a:buFont typeface="Wingdings" pitchFamily="2" charset="2"/>
              <a:buChar char="Ø"/>
            </a:pPr>
            <a:r>
              <a:rPr lang="en-US" sz="4000" b="1" dirty="0" smtClean="0"/>
              <a:t>shall be liable to tax under the provisions of this Act.</a:t>
            </a:r>
            <a:endParaRPr lang="en-US" sz="4000"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171</a:t>
            </a:fld>
            <a:endParaRPr lang="en-US"/>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868362"/>
          </a:xfrm>
        </p:spPr>
        <p:txBody>
          <a:bodyPr/>
          <a:lstStyle/>
          <a:p>
            <a:r>
              <a:rPr lang="en-US" b="1" dirty="0" smtClean="0">
                <a:solidFill>
                  <a:srgbClr val="FF0000"/>
                </a:solidFill>
              </a:rPr>
              <a:t>Point of taxation of existing law</a:t>
            </a:r>
            <a:endParaRPr lang="en-US" b="1" dirty="0">
              <a:solidFill>
                <a:srgbClr val="FF0000"/>
              </a:solidFill>
            </a:endParaRPr>
          </a:p>
        </p:txBody>
      </p:sp>
      <p:sp>
        <p:nvSpPr>
          <p:cNvPr id="3" name="Content Placeholder 2"/>
          <p:cNvSpPr>
            <a:spLocks noGrp="1"/>
          </p:cNvSpPr>
          <p:nvPr>
            <p:ph idx="1"/>
          </p:nvPr>
        </p:nvSpPr>
        <p:spPr>
          <a:xfrm>
            <a:off x="76200" y="1371600"/>
            <a:ext cx="8839200" cy="5257800"/>
          </a:xfrm>
        </p:spPr>
        <p:txBody>
          <a:bodyPr>
            <a:normAutofit fontScale="92500" lnSpcReduction="20000"/>
          </a:bodyPr>
          <a:lstStyle/>
          <a:p>
            <a:pPr algn="just">
              <a:buNone/>
            </a:pPr>
            <a:r>
              <a:rPr lang="en-US" b="1" dirty="0" smtClean="0"/>
              <a:t>(</a:t>
            </a:r>
            <a:r>
              <a:rPr lang="en-US" b="1" i="1" dirty="0" smtClean="0"/>
              <a:t>11) (a) notwithstanding anything contained in section 12, no tax shall be payable on </a:t>
            </a:r>
            <a:r>
              <a:rPr lang="en-US" b="1" dirty="0" smtClean="0"/>
              <a:t>goods under this Act to the extent the tax was </a:t>
            </a:r>
            <a:r>
              <a:rPr lang="en-US" b="1" dirty="0" err="1" smtClean="0"/>
              <a:t>leviable</a:t>
            </a:r>
            <a:r>
              <a:rPr lang="en-US" b="1" dirty="0" smtClean="0"/>
              <a:t> on the said goods under the Value Added Tax Act of the State;</a:t>
            </a:r>
          </a:p>
          <a:p>
            <a:pPr algn="just">
              <a:buNone/>
            </a:pPr>
            <a:endParaRPr lang="en-US" b="1" dirty="0" smtClean="0"/>
          </a:p>
          <a:p>
            <a:pPr algn="just">
              <a:buNone/>
            </a:pPr>
            <a:r>
              <a:rPr lang="en-US" b="1" dirty="0" smtClean="0"/>
              <a:t>(</a:t>
            </a:r>
            <a:r>
              <a:rPr lang="en-US" b="1" i="1" dirty="0" smtClean="0"/>
              <a:t>b) notwithstanding anything contained in section 13, no tax shall be payable on </a:t>
            </a:r>
            <a:r>
              <a:rPr lang="en-US" b="1" dirty="0" smtClean="0"/>
              <a:t>services under this Act to the extent the tax was </a:t>
            </a:r>
            <a:r>
              <a:rPr lang="en-US" b="1" dirty="0" err="1" smtClean="0"/>
              <a:t>leviable</a:t>
            </a:r>
            <a:r>
              <a:rPr lang="en-US" b="1" dirty="0" smtClean="0"/>
              <a:t> on the said services under Chapter V of the Finance Act, 1994;</a:t>
            </a:r>
          </a:p>
          <a:p>
            <a:pPr algn="just">
              <a:buNone/>
            </a:pPr>
            <a:endParaRPr lang="en-US" b="1" dirty="0" smtClean="0"/>
          </a:p>
          <a:p>
            <a:pPr algn="just">
              <a:buNone/>
            </a:pPr>
            <a:r>
              <a:rPr lang="en-US" b="1" dirty="0" smtClean="0"/>
              <a:t>(c) Tax shall be </a:t>
            </a:r>
            <a:r>
              <a:rPr lang="en-US" b="1" dirty="0" err="1" smtClean="0"/>
              <a:t>leviable</a:t>
            </a:r>
            <a:r>
              <a:rPr lang="en-US" b="1" dirty="0" smtClean="0"/>
              <a:t> under works contract to the extent of supply made after AD with credit entitlement</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172</a:t>
            </a:fld>
            <a:endParaRPr lang="en-US"/>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173</a:t>
            </a:fld>
            <a:endParaRPr lang="en-US"/>
          </a:p>
        </p:txBody>
      </p:sp>
      <p:graphicFrame>
        <p:nvGraphicFramePr>
          <p:cNvPr id="8" name="Diagram 7"/>
          <p:cNvGraphicFramePr/>
          <p:nvPr/>
        </p:nvGraphicFramePr>
        <p:xfrm>
          <a:off x="152400" y="152400"/>
          <a:ext cx="8839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6553200" y="4648200"/>
            <a:ext cx="2286000" cy="1676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Manufacturer may  transfer the goods on payment of tax or export</a:t>
            </a:r>
            <a:endParaRPr lang="en-US" sz="2000" b="1" dirty="0"/>
          </a:p>
        </p:txBody>
      </p:sp>
      <p:sp>
        <p:nvSpPr>
          <p:cNvPr id="16" name="TextBox 15"/>
          <p:cNvSpPr txBox="1"/>
          <p:nvPr/>
        </p:nvSpPr>
        <p:spPr>
          <a:xfrm>
            <a:off x="455372" y="130314"/>
            <a:ext cx="8155228" cy="707886"/>
          </a:xfrm>
          <a:prstGeom prst="rect">
            <a:avLst/>
          </a:prstGeom>
          <a:noFill/>
        </p:spPr>
        <p:txBody>
          <a:bodyPr wrap="square" rtlCol="0">
            <a:spAutoFit/>
          </a:bodyPr>
          <a:lstStyle/>
          <a:p>
            <a:r>
              <a:rPr lang="en-US" sz="2000" b="1" dirty="0" smtClean="0"/>
              <a:t>GST from AD.  No Tax if returned within  : 6 + 2 months</a:t>
            </a:r>
          </a:p>
          <a:p>
            <a:r>
              <a:rPr lang="en-US" sz="2000" b="1" dirty="0" smtClean="0"/>
              <a:t>ITC shall be liable to be recovered  as per section 142(8)(a)</a:t>
            </a:r>
            <a:endParaRPr lang="en-US" sz="2000" b="1" dirty="0"/>
          </a:p>
        </p:txBody>
      </p:sp>
      <p:sp>
        <p:nvSpPr>
          <p:cNvPr id="17" name="Rectangle 16"/>
          <p:cNvSpPr/>
          <p:nvPr/>
        </p:nvSpPr>
        <p:spPr>
          <a:xfrm>
            <a:off x="3200400" y="4953000"/>
            <a:ext cx="2895600" cy="1143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t>Manufacturer may  transfer the goods to premises of a RP</a:t>
            </a:r>
            <a:endParaRPr lang="en-US" sz="2000" b="1" dirty="0"/>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868362"/>
          </a:xfrm>
        </p:spPr>
        <p:txBody>
          <a:bodyPr>
            <a:noAutofit/>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Migration of existing tax Payer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57200" y="1371600"/>
            <a:ext cx="8229600" cy="5334000"/>
          </a:xfrm>
        </p:spPr>
        <p:txBody>
          <a:bodyPr>
            <a:normAutofit/>
          </a:bodyPr>
          <a:lstStyle/>
          <a:p>
            <a:pPr algn="just"/>
            <a:r>
              <a:rPr lang="en-US" b="1" dirty="0" smtClean="0"/>
              <a:t>Any person registered  under any of the existing law and </a:t>
            </a:r>
          </a:p>
          <a:p>
            <a:pPr algn="just"/>
            <a:endParaRPr lang="en-US" b="1" dirty="0" smtClean="0"/>
          </a:p>
          <a:p>
            <a:pPr algn="just"/>
            <a:r>
              <a:rPr lang="en-US" b="1" dirty="0" smtClean="0"/>
              <a:t>having PAN </a:t>
            </a:r>
          </a:p>
          <a:p>
            <a:pPr algn="just"/>
            <a:endParaRPr lang="en-US" b="1" dirty="0" smtClean="0"/>
          </a:p>
          <a:p>
            <a:pPr algn="just"/>
            <a:r>
              <a:rPr lang="en-US" b="1" dirty="0" smtClean="0"/>
              <a:t>Provisional  registration . </a:t>
            </a:r>
          </a:p>
          <a:p>
            <a:pPr algn="just"/>
            <a:endParaRPr lang="en-US" b="1" dirty="0" smtClean="0"/>
          </a:p>
          <a:p>
            <a:pPr algn="just"/>
            <a:r>
              <a:rPr lang="en-US" b="1" dirty="0" smtClean="0"/>
              <a:t> Final registration after submission of certain documents  </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174</a:t>
            </a:fld>
            <a:endParaRPr lang="en-US"/>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175</a:t>
            </a:fld>
            <a:endParaRPr lang="en-US"/>
          </a:p>
        </p:txBody>
      </p:sp>
      <p:sp>
        <p:nvSpPr>
          <p:cNvPr id="2" name="Title 1"/>
          <p:cNvSpPr>
            <a:spLocks noGrp="1"/>
          </p:cNvSpPr>
          <p:nvPr>
            <p:ph type="title" idx="4294967295"/>
          </p:nvPr>
        </p:nvSpPr>
        <p:spPr>
          <a:xfrm>
            <a:off x="457200" y="838200"/>
            <a:ext cx="8229600" cy="5334000"/>
          </a:xfrm>
        </p:spPr>
        <p:txBody>
          <a:bodyPr>
            <a:normAutofit/>
          </a:bodyPr>
          <a:lstStyle/>
          <a:p>
            <a:r>
              <a:rPr lang="en-US" sz="7200" b="1" dirty="0" smtClean="0">
                <a:solidFill>
                  <a:srgbClr val="FF0000"/>
                </a:solidFill>
              </a:rPr>
              <a:t> INPUT TAX CREDIT </a:t>
            </a:r>
            <a:br>
              <a:rPr lang="en-US" sz="7200" b="1" dirty="0" smtClean="0">
                <a:solidFill>
                  <a:srgbClr val="FF0000"/>
                </a:solidFill>
              </a:rPr>
            </a:br>
            <a:r>
              <a:rPr lang="en-US" sz="7200" b="1" dirty="0" smtClean="0">
                <a:solidFill>
                  <a:srgbClr val="FF0000"/>
                </a:solidFill>
              </a:rPr>
              <a:t>TRANSITION</a:t>
            </a:r>
            <a:endParaRPr lang="en-US" sz="7200" b="1" dirty="0">
              <a:solidFill>
                <a:srgbClr val="FF0000"/>
              </a:solidFill>
            </a:endParaRP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868362"/>
          </a:xfrm>
        </p:spPr>
        <p:txBody>
          <a:bodyPr>
            <a:normAutofit/>
          </a:bodyPr>
          <a:lstStyle/>
          <a:p>
            <a:r>
              <a:rPr lang="en-US" b="1" dirty="0" smtClean="0">
                <a:solidFill>
                  <a:srgbClr val="FF0000"/>
                </a:solidFill>
              </a:rPr>
              <a:t>Transitional arrangements for ITC</a:t>
            </a:r>
            <a:endParaRPr lang="en-US" b="1" dirty="0">
              <a:solidFill>
                <a:srgbClr val="FF0000"/>
              </a:solidFill>
            </a:endParaRPr>
          </a:p>
        </p:txBody>
      </p:sp>
      <p:sp>
        <p:nvSpPr>
          <p:cNvPr id="3" name="Content Placeholder 2"/>
          <p:cNvSpPr>
            <a:spLocks noGrp="1"/>
          </p:cNvSpPr>
          <p:nvPr>
            <p:ph idx="1"/>
          </p:nvPr>
        </p:nvSpPr>
        <p:spPr>
          <a:xfrm>
            <a:off x="228600" y="1295400"/>
            <a:ext cx="8686800" cy="5410200"/>
          </a:xfrm>
        </p:spPr>
        <p:txBody>
          <a:bodyPr>
            <a:noAutofit/>
          </a:bodyPr>
          <a:lstStyle/>
          <a:p>
            <a:pPr>
              <a:buFont typeface="Wingdings" pitchFamily="2" charset="2"/>
              <a:buChar char="Ø"/>
            </a:pPr>
            <a:r>
              <a:rPr lang="en-US" sz="4000" b="1" dirty="0" smtClean="0"/>
              <a:t>Carry forward of  c/b credit</a:t>
            </a:r>
          </a:p>
          <a:p>
            <a:pPr>
              <a:buFont typeface="Wingdings" pitchFamily="2" charset="2"/>
              <a:buChar char="Ø"/>
            </a:pPr>
            <a:r>
              <a:rPr lang="en-US" sz="4000" b="1" dirty="0" smtClean="0"/>
              <a:t>Unavailed credit on capital goods:</a:t>
            </a:r>
          </a:p>
          <a:p>
            <a:pPr>
              <a:buFont typeface="Wingdings" pitchFamily="2" charset="2"/>
              <a:buChar char="Ø"/>
            </a:pPr>
            <a:r>
              <a:rPr lang="en-US" sz="4000" b="1" dirty="0" smtClean="0"/>
              <a:t> Credit on goods lying in stock</a:t>
            </a:r>
          </a:p>
          <a:p>
            <a:pPr>
              <a:buFont typeface="Wingdings" pitchFamily="2" charset="2"/>
              <a:buChar char="Ø"/>
            </a:pPr>
            <a:r>
              <a:rPr lang="en-US" sz="4000" b="1" dirty="0" smtClean="0"/>
              <a:t>Taxable plus  Exempt activity  earlier</a:t>
            </a:r>
          </a:p>
          <a:p>
            <a:pPr>
              <a:buFont typeface="Wingdings" pitchFamily="2" charset="2"/>
              <a:buChar char="Ø"/>
            </a:pPr>
            <a:r>
              <a:rPr lang="en-US" sz="4000" b="1" dirty="0" smtClean="0"/>
              <a:t>Input/Input Services in transit</a:t>
            </a:r>
          </a:p>
          <a:p>
            <a:pPr>
              <a:buFont typeface="Wingdings" pitchFamily="2" charset="2"/>
              <a:buChar char="Ø"/>
            </a:pPr>
            <a:r>
              <a:rPr lang="en-US" sz="4000" b="1" dirty="0" smtClean="0"/>
              <a:t> ISD</a:t>
            </a:r>
          </a:p>
          <a:p>
            <a:pPr>
              <a:buFont typeface="Wingdings" pitchFamily="2" charset="2"/>
              <a:buChar char="Ø"/>
            </a:pPr>
            <a:r>
              <a:rPr lang="en-US" sz="4000" b="1" dirty="0" err="1" smtClean="0"/>
              <a:t>Centralised</a:t>
            </a:r>
            <a:r>
              <a:rPr lang="en-US" sz="4000" b="1" dirty="0" smtClean="0"/>
              <a:t> registration</a:t>
            </a:r>
            <a:endParaRPr lang="en-US" sz="4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176</a:t>
            </a:fld>
            <a:endParaRPr lang="en-US"/>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177</a:t>
            </a:fld>
            <a:endParaRPr lang="en-US"/>
          </a:p>
        </p:txBody>
      </p:sp>
      <p:graphicFrame>
        <p:nvGraphicFramePr>
          <p:cNvPr id="8" name="Diagram 7"/>
          <p:cNvGraphicFramePr/>
          <p:nvPr/>
        </p:nvGraphicFramePr>
        <p:xfrm>
          <a:off x="304800" y="152400"/>
          <a:ext cx="8534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28600" y="6106180"/>
            <a:ext cx="8610600" cy="523220"/>
          </a:xfrm>
          <a:prstGeom prst="rect">
            <a:avLst/>
          </a:prstGeom>
          <a:noFill/>
        </p:spPr>
        <p:txBody>
          <a:bodyPr wrap="square" rtlCol="0">
            <a:spAutoFit/>
          </a:bodyPr>
          <a:lstStyle/>
          <a:p>
            <a:r>
              <a:rPr lang="en-US" sz="2800" b="1" dirty="0" smtClean="0"/>
              <a:t>Compounding dealers under Section 10 not eligible</a:t>
            </a:r>
            <a:endParaRPr lang="en-US" sz="2800" b="1" dirty="0"/>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868362"/>
          </a:xfrm>
        </p:spPr>
        <p:txBody>
          <a:bodyPr>
            <a:normAutofit/>
          </a:bodyPr>
          <a:lstStyle/>
          <a:p>
            <a:r>
              <a:rPr lang="en-US" b="1" dirty="0" smtClean="0">
                <a:solidFill>
                  <a:srgbClr val="FF0000"/>
                </a:solidFill>
              </a:rPr>
              <a:t> Carry forward of CENVAT/VAT</a:t>
            </a:r>
            <a:endParaRPr lang="en-US" b="1" dirty="0">
              <a:solidFill>
                <a:srgbClr val="FF0000"/>
              </a:solidFill>
            </a:endParaRPr>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pPr>
              <a:buNone/>
            </a:pPr>
            <a:r>
              <a:rPr lang="en-US" b="1" dirty="0" smtClean="0"/>
              <a:t> CENVAT credit /VAT  carried  forward in the last return  can be taken as Credit in electronic credit ledger.</a:t>
            </a:r>
          </a:p>
          <a:p>
            <a:pPr>
              <a:buNone/>
            </a:pPr>
            <a:endParaRPr lang="en-US" b="1" dirty="0" smtClean="0"/>
          </a:p>
          <a:p>
            <a:pPr>
              <a:buNone/>
            </a:pPr>
            <a:r>
              <a:rPr lang="en-US" b="1" dirty="0" smtClean="0"/>
              <a:t>Credit shall not be allowed if </a:t>
            </a:r>
          </a:p>
          <a:p>
            <a:pPr>
              <a:buNone/>
            </a:pPr>
            <a:endParaRPr lang="en-US" b="1" dirty="0" smtClean="0"/>
          </a:p>
          <a:p>
            <a:pPr marL="514350" indent="-514350">
              <a:buFont typeface="+mj-lt"/>
              <a:buAutoNum type="arabicParenR"/>
            </a:pPr>
            <a:r>
              <a:rPr lang="en-US" b="1" dirty="0" smtClean="0"/>
              <a:t>Input credit is not allowed under this act.</a:t>
            </a:r>
          </a:p>
          <a:p>
            <a:pPr marL="514350" indent="-514350">
              <a:buFont typeface="+mj-lt"/>
              <a:buAutoNum type="arabicParenR"/>
            </a:pPr>
            <a:r>
              <a:rPr lang="en-US" b="1" dirty="0" smtClean="0"/>
              <a:t>He has not filed in last six months all returns proceeding the appointed day.</a:t>
            </a:r>
          </a:p>
          <a:p>
            <a:pPr marL="514350" indent="-514350">
              <a:buFont typeface="+mj-lt"/>
              <a:buAutoNum type="arabicParenR"/>
            </a:pPr>
            <a:r>
              <a:rPr lang="en-US" b="1" dirty="0" smtClean="0">
                <a:solidFill>
                  <a:srgbClr val="00B050"/>
                </a:solidFill>
              </a:rPr>
              <a:t>Where the credit relates to goods  manufactured and cleared under exemption notification as are notified</a:t>
            </a:r>
            <a:r>
              <a:rPr lang="en-US" b="1" dirty="0" smtClean="0"/>
              <a:t>.</a:t>
            </a:r>
          </a:p>
          <a:p>
            <a:pPr marL="514350" indent="-514350">
              <a:buNone/>
            </a:pPr>
            <a:endParaRPr lang="en-US" b="1" dirty="0" smtClean="0"/>
          </a:p>
          <a:p>
            <a:pPr>
              <a:buNone/>
            </a:pPr>
            <a:r>
              <a:rPr lang="en-US" b="1" dirty="0" smtClean="0">
                <a:solidFill>
                  <a:srgbClr val="0070C0"/>
                </a:solidFill>
              </a:rPr>
              <a:t>File GST TRAN-1 within sixty days of appointed day.</a:t>
            </a:r>
          </a:p>
          <a:p>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178</a:t>
            </a:fld>
            <a:endParaRPr lang="en-US"/>
          </a:p>
        </p:txBody>
      </p:sp>
      <p:sp>
        <p:nvSpPr>
          <p:cNvPr id="5" name="Right Brace 4"/>
          <p:cNvSpPr/>
          <p:nvPr/>
        </p:nvSpPr>
        <p:spPr>
          <a:xfrm>
            <a:off x="8153400" y="44196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8458200" y="4495800"/>
            <a:ext cx="457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CGST</a:t>
            </a:r>
            <a:endParaRPr lang="en-US" dirty="0"/>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229600" cy="868362"/>
          </a:xfrm>
        </p:spPr>
        <p:txBody>
          <a:bodyPr>
            <a:normAutofit/>
          </a:bodyPr>
          <a:lstStyle/>
          <a:p>
            <a:r>
              <a:rPr lang="en-US" b="1" dirty="0" smtClean="0">
                <a:solidFill>
                  <a:srgbClr val="FF0000"/>
                </a:solidFill>
              </a:rPr>
              <a:t>Additional Condition for SGST</a:t>
            </a:r>
            <a:endParaRPr lang="en-US" b="1" dirty="0">
              <a:solidFill>
                <a:srgbClr val="FF0000"/>
              </a:solidFill>
            </a:endParaRPr>
          </a:p>
        </p:txBody>
      </p:sp>
      <p:sp>
        <p:nvSpPr>
          <p:cNvPr id="3" name="Content Placeholder 2"/>
          <p:cNvSpPr>
            <a:spLocks noGrp="1"/>
          </p:cNvSpPr>
          <p:nvPr>
            <p:ph idx="1"/>
          </p:nvPr>
        </p:nvSpPr>
        <p:spPr>
          <a:xfrm>
            <a:off x="304800" y="1371600"/>
            <a:ext cx="8686800" cy="5257800"/>
          </a:xfrm>
        </p:spPr>
        <p:txBody>
          <a:bodyPr>
            <a:normAutofit fontScale="85000" lnSpcReduction="20000"/>
          </a:bodyPr>
          <a:lstStyle/>
          <a:p>
            <a:pPr algn="just">
              <a:buFont typeface="Wingdings" pitchFamily="2" charset="2"/>
              <a:buChar char="Ø"/>
            </a:pPr>
            <a:r>
              <a:rPr lang="en-US" b="1" dirty="0" smtClean="0">
                <a:solidFill>
                  <a:srgbClr val="FF0000"/>
                </a:solidFill>
              </a:rPr>
              <a:t>VAT  c/f credit relating to CST  cases</a:t>
            </a:r>
          </a:p>
          <a:p>
            <a:pPr algn="just">
              <a:buFont typeface="Wingdings" pitchFamily="2" charset="2"/>
              <a:buChar char="Ø"/>
            </a:pPr>
            <a:r>
              <a:rPr lang="en-US" b="1" dirty="0" smtClean="0"/>
              <a:t>Provided further that so much of the said credit as is attributable to </a:t>
            </a:r>
          </a:p>
          <a:p>
            <a:pPr algn="just">
              <a:buFont typeface="Wingdings" pitchFamily="2" charset="2"/>
              <a:buChar char="Ø"/>
            </a:pPr>
            <a:r>
              <a:rPr lang="en-US" b="1" dirty="0" smtClean="0"/>
              <a:t>any claim related to Sections 3, 5(3),  6, 6A or 8(8) of the CST, Act,  </a:t>
            </a:r>
          </a:p>
          <a:p>
            <a:pPr algn="just">
              <a:buFont typeface="Wingdings" pitchFamily="2" charset="2"/>
              <a:buChar char="Ø"/>
            </a:pPr>
            <a:r>
              <a:rPr lang="en-US" b="1" dirty="0" smtClean="0"/>
              <a:t>which is not substantiated in the manner, and within the period, prescribed in rule 12 of the Central Sales Tax (Registration and Turnover) Rules, 1957 </a:t>
            </a:r>
          </a:p>
          <a:p>
            <a:pPr algn="just">
              <a:buFont typeface="Wingdings" pitchFamily="2" charset="2"/>
              <a:buChar char="Ø"/>
            </a:pPr>
            <a:r>
              <a:rPr lang="en-US" b="1" dirty="0" smtClean="0"/>
              <a:t>shall not be eligible to be credited to the electronic credit ledger: </a:t>
            </a:r>
          </a:p>
          <a:p>
            <a:pPr algn="just">
              <a:buFont typeface="Wingdings" pitchFamily="2" charset="2"/>
              <a:buChar char="Ø"/>
            </a:pPr>
            <a:endParaRPr lang="en-US" b="1" dirty="0" smtClean="0">
              <a:solidFill>
                <a:srgbClr val="C00000"/>
              </a:solidFill>
            </a:endParaRPr>
          </a:p>
          <a:p>
            <a:pPr algn="just">
              <a:buNone/>
            </a:pPr>
            <a:r>
              <a:rPr lang="en-US" b="1" dirty="0" smtClean="0">
                <a:solidFill>
                  <a:srgbClr val="C00000"/>
                </a:solidFill>
              </a:rPr>
              <a:t>The same shall be refunded under the existing law when the said claims are substantiated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179</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19200" y="1295400"/>
            <a:ext cx="7391400" cy="1348020"/>
          </a:xfrm>
          <a:custGeom>
            <a:avLst/>
            <a:gdLst>
              <a:gd name="connsiteX0" fmla="*/ 0 w 6105533"/>
              <a:gd name="connsiteY0" fmla="*/ 0 h 1652818"/>
              <a:gd name="connsiteX1" fmla="*/ 5279124 w 6105533"/>
              <a:gd name="connsiteY1" fmla="*/ 0 h 1652818"/>
              <a:gd name="connsiteX2" fmla="*/ 6105533 w 6105533"/>
              <a:gd name="connsiteY2" fmla="*/ 826409 h 1652818"/>
              <a:gd name="connsiteX3" fmla="*/ 5279124 w 6105533"/>
              <a:gd name="connsiteY3" fmla="*/ 1652818 h 1652818"/>
              <a:gd name="connsiteX4" fmla="*/ 0 w 6105533"/>
              <a:gd name="connsiteY4" fmla="*/ 1652818 h 1652818"/>
              <a:gd name="connsiteX5" fmla="*/ 0 w 6105533"/>
              <a:gd name="connsiteY5" fmla="*/ 0 h 165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5533" h="1652818">
                <a:moveTo>
                  <a:pt x="6105533" y="1652817"/>
                </a:moveTo>
                <a:lnTo>
                  <a:pt x="826409" y="1652817"/>
                </a:lnTo>
                <a:lnTo>
                  <a:pt x="0" y="826409"/>
                </a:lnTo>
                <a:lnTo>
                  <a:pt x="826409" y="1"/>
                </a:lnTo>
                <a:lnTo>
                  <a:pt x="6105533" y="1"/>
                </a:lnTo>
                <a:lnTo>
                  <a:pt x="6105533" y="1652817"/>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142051" tIns="106681" rIns="199136" bIns="106681" numCol="1" spcCol="1270" anchor="ctr" anchorCtr="0">
            <a:noAutofit/>
          </a:bodyPr>
          <a:lstStyle/>
          <a:p>
            <a:pPr lvl="0" algn="ctr" defTabSz="1244600">
              <a:lnSpc>
                <a:spcPct val="90000"/>
              </a:lnSpc>
              <a:spcBef>
                <a:spcPct val="0"/>
              </a:spcBef>
              <a:spcAft>
                <a:spcPct val="35000"/>
              </a:spcAft>
            </a:pPr>
            <a:r>
              <a:rPr lang="en-US" sz="4000" b="1" kern="1200" dirty="0">
                <a:solidFill>
                  <a:schemeClr val="tx1"/>
                </a:solidFill>
                <a:latin typeface="Garamond" panose="02020404030301010803" pitchFamily="18" charset="0"/>
              </a:rPr>
              <a:t>Maintain integrity of ITC chain in interstate supplies</a:t>
            </a:r>
            <a:endParaRPr lang="en-US" sz="4000" b="1" kern="1200" dirty="0">
              <a:solidFill>
                <a:schemeClr val="tx1"/>
              </a:solidFill>
            </a:endParaRPr>
          </a:p>
        </p:txBody>
      </p:sp>
      <p:sp>
        <p:nvSpPr>
          <p:cNvPr id="6" name="Oval 5"/>
          <p:cNvSpPr/>
          <p:nvPr/>
        </p:nvSpPr>
        <p:spPr>
          <a:xfrm>
            <a:off x="1143000" y="1219200"/>
            <a:ext cx="1143000" cy="1371600"/>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1219200" y="2819400"/>
            <a:ext cx="7391400" cy="1143000"/>
          </a:xfrm>
          <a:custGeom>
            <a:avLst/>
            <a:gdLst>
              <a:gd name="connsiteX0" fmla="*/ 0 w 5608868"/>
              <a:gd name="connsiteY0" fmla="*/ 0 h 1652818"/>
              <a:gd name="connsiteX1" fmla="*/ 4782459 w 5608868"/>
              <a:gd name="connsiteY1" fmla="*/ 0 h 1652818"/>
              <a:gd name="connsiteX2" fmla="*/ 5608868 w 5608868"/>
              <a:gd name="connsiteY2" fmla="*/ 826409 h 1652818"/>
              <a:gd name="connsiteX3" fmla="*/ 4782459 w 5608868"/>
              <a:gd name="connsiteY3" fmla="*/ 1652818 h 1652818"/>
              <a:gd name="connsiteX4" fmla="*/ 0 w 5608868"/>
              <a:gd name="connsiteY4" fmla="*/ 1652818 h 1652818"/>
              <a:gd name="connsiteX5" fmla="*/ 0 w 5608868"/>
              <a:gd name="connsiteY5" fmla="*/ 0 h 165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8868" h="1652818">
                <a:moveTo>
                  <a:pt x="5608868" y="1652817"/>
                </a:moveTo>
                <a:lnTo>
                  <a:pt x="826409" y="1652817"/>
                </a:lnTo>
                <a:lnTo>
                  <a:pt x="0" y="826409"/>
                </a:lnTo>
                <a:lnTo>
                  <a:pt x="826409" y="1"/>
                </a:lnTo>
                <a:lnTo>
                  <a:pt x="5608868" y="1"/>
                </a:lnTo>
                <a:lnTo>
                  <a:pt x="5608868" y="1652817"/>
                </a:lnTo>
                <a:close/>
              </a:path>
            </a:pathLst>
          </a:custGeom>
          <a:gradFill>
            <a:gsLst>
              <a:gs pos="0">
                <a:srgbClr val="8488C4"/>
              </a:gs>
              <a:gs pos="53000">
                <a:srgbClr val="D4DEFF"/>
              </a:gs>
              <a:gs pos="83000">
                <a:srgbClr val="D4DEFF"/>
              </a:gs>
              <a:gs pos="100000">
                <a:srgbClr val="96AB94"/>
              </a:gs>
            </a:gsLst>
            <a:lin ang="16200000" scaled="0"/>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1142974"/>
              <a:satOff val="39624"/>
              <a:lumOff val="89608"/>
              <a:alphaOff val="0"/>
            </a:schemeClr>
          </a:fillRef>
          <a:effectRef idx="2">
            <a:schemeClr val="accent4">
              <a:hueOff val="11142974"/>
              <a:satOff val="39624"/>
              <a:lumOff val="89608"/>
              <a:alphaOff val="0"/>
            </a:schemeClr>
          </a:effectRef>
          <a:fontRef idx="minor">
            <a:schemeClr val="lt1"/>
          </a:fontRef>
        </p:style>
        <p:txBody>
          <a:bodyPr spcFirstLastPara="0" vert="horz" wrap="square" lIns="1142051" tIns="106681" rIns="199136" bIns="106679" numCol="1" spcCol="1270" anchor="ctr" anchorCtr="0">
            <a:noAutofit/>
          </a:bodyPr>
          <a:lstStyle/>
          <a:p>
            <a:pPr lvl="0" algn="ctr" defTabSz="1244600">
              <a:lnSpc>
                <a:spcPct val="90000"/>
              </a:lnSpc>
              <a:spcBef>
                <a:spcPct val="0"/>
              </a:spcBef>
              <a:spcAft>
                <a:spcPct val="35000"/>
              </a:spcAft>
            </a:pPr>
            <a:r>
              <a:rPr lang="en-US" sz="2800" b="1" kern="1200" dirty="0">
                <a:solidFill>
                  <a:srgbClr val="000000"/>
                </a:solidFill>
                <a:latin typeface="Garamond" panose="02020404030301010803" pitchFamily="18" charset="0"/>
              </a:rPr>
              <a:t>inter-state supplies  taxed effectively while keeping the regime simple</a:t>
            </a:r>
          </a:p>
        </p:txBody>
      </p:sp>
      <p:sp>
        <p:nvSpPr>
          <p:cNvPr id="8" name="Oval 7"/>
          <p:cNvSpPr/>
          <p:nvPr/>
        </p:nvSpPr>
        <p:spPr>
          <a:xfrm>
            <a:off x="914400" y="2667000"/>
            <a:ext cx="1295400" cy="1143000"/>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4">
              <a:tint val="50000"/>
              <a:hueOff val="11153610"/>
              <a:satOff val="38299"/>
              <a:lumOff val="21489"/>
              <a:alphaOff val="0"/>
            </a:schemeClr>
          </a:fillRef>
          <a:effectRef idx="2">
            <a:schemeClr val="accent4">
              <a:tint val="50000"/>
              <a:hueOff val="11153610"/>
              <a:satOff val="38299"/>
              <a:lumOff val="21489"/>
              <a:alphaOff val="0"/>
            </a:schemeClr>
          </a:effectRef>
          <a:fontRef idx="minor">
            <a:schemeClr val="lt1">
              <a:hueOff val="0"/>
              <a:satOff val="0"/>
              <a:lumOff val="0"/>
              <a:alphaOff val="0"/>
            </a:schemeClr>
          </a:fontRef>
        </p:style>
      </p:sp>
      <p:sp>
        <p:nvSpPr>
          <p:cNvPr id="15364" name="TextBox 4"/>
          <p:cNvSpPr txBox="1">
            <a:spLocks noChangeArrowheads="1"/>
          </p:cNvSpPr>
          <p:nvPr/>
        </p:nvSpPr>
        <p:spPr bwMode="auto">
          <a:xfrm>
            <a:off x="1447801" y="1371600"/>
            <a:ext cx="6096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FontTx/>
              <a:buNone/>
            </a:pPr>
            <a:r>
              <a:rPr lang="en-US" altLang="en-US" sz="4800" dirty="0">
                <a:solidFill>
                  <a:srgbClr val="000000"/>
                </a:solidFill>
                <a:latin typeface="Garamond" panose="02020404030301010803" pitchFamily="18" charset="0"/>
              </a:rPr>
              <a:t>1</a:t>
            </a:r>
          </a:p>
          <a:p>
            <a:pPr eaLnBrk="0" fontAlgn="base" hangingPunct="0">
              <a:spcBef>
                <a:spcPct val="0"/>
              </a:spcBef>
              <a:spcAft>
                <a:spcPct val="0"/>
              </a:spcAft>
              <a:buFontTx/>
              <a:buNone/>
            </a:pPr>
            <a:endParaRPr lang="en-US" altLang="en-US" sz="1800" dirty="0">
              <a:solidFill>
                <a:srgbClr val="000000"/>
              </a:solidFill>
            </a:endParaRPr>
          </a:p>
          <a:p>
            <a:pPr eaLnBrk="0" fontAlgn="base" hangingPunct="0">
              <a:spcBef>
                <a:spcPct val="0"/>
              </a:spcBef>
              <a:spcAft>
                <a:spcPct val="0"/>
              </a:spcAft>
              <a:buFontTx/>
              <a:buNone/>
            </a:pPr>
            <a:endParaRPr lang="en-US" altLang="en-US" sz="1800" dirty="0">
              <a:solidFill>
                <a:srgbClr val="000000"/>
              </a:solidFill>
            </a:endParaRPr>
          </a:p>
        </p:txBody>
      </p:sp>
      <p:sp>
        <p:nvSpPr>
          <p:cNvPr id="15365" name="TextBox 5"/>
          <p:cNvSpPr txBox="1">
            <a:spLocks noChangeArrowheads="1"/>
          </p:cNvSpPr>
          <p:nvPr/>
        </p:nvSpPr>
        <p:spPr bwMode="auto">
          <a:xfrm>
            <a:off x="1371600" y="2819400"/>
            <a:ext cx="7619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FontTx/>
              <a:buNone/>
            </a:pPr>
            <a:r>
              <a:rPr lang="en-US" altLang="en-US" sz="3600" dirty="0">
                <a:solidFill>
                  <a:srgbClr val="000000"/>
                </a:solidFill>
              </a:rPr>
              <a:t>2</a:t>
            </a:r>
          </a:p>
        </p:txBody>
      </p:sp>
      <p:sp>
        <p:nvSpPr>
          <p:cNvPr id="5" name="Rectangle 4"/>
          <p:cNvSpPr/>
          <p:nvPr/>
        </p:nvSpPr>
        <p:spPr bwMode="auto">
          <a:xfrm>
            <a:off x="304800" y="0"/>
            <a:ext cx="8686800" cy="914400"/>
          </a:xfrm>
          <a:prstGeom prst="rect">
            <a:avLst/>
          </a:prstGeom>
          <a:solidFill>
            <a:srgbClr val="FFFF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IN" sz="4400" b="1" dirty="0">
                <a:latin typeface="Garamond" panose="02020404030301010803" pitchFamily="18" charset="0"/>
              </a:rPr>
              <a:t>What IGST achieves :</a:t>
            </a:r>
            <a:endParaRPr kumimoji="0" lang="en-IN" sz="4400" b="1" i="0" u="none" strike="noStrike" cap="none" normalizeH="0" baseline="0" dirty="0">
              <a:ln>
                <a:noFill/>
              </a:ln>
              <a:solidFill>
                <a:schemeClr val="tx1"/>
              </a:solidFill>
              <a:effectLst/>
              <a:latin typeface="Garamond" panose="02020404030301010803" pitchFamily="18" charset="0"/>
            </a:endParaRPr>
          </a:p>
        </p:txBody>
      </p:sp>
      <p:sp>
        <p:nvSpPr>
          <p:cNvPr id="10" name="Rectangle 9"/>
          <p:cNvSpPr/>
          <p:nvPr/>
        </p:nvSpPr>
        <p:spPr>
          <a:xfrm>
            <a:off x="2286000" y="3121224"/>
            <a:ext cx="4572000" cy="615553"/>
          </a:xfrm>
          <a:prstGeom prst="rect">
            <a:avLst/>
          </a:prstGeom>
        </p:spPr>
        <p:txBody>
          <a:bodyPr>
            <a:spAutoFit/>
          </a:bodyPr>
          <a:lstStyle/>
          <a:p>
            <a:pPr algn="ctr" eaLnBrk="0" fontAlgn="base" hangingPunct="0">
              <a:spcBef>
                <a:spcPct val="0"/>
              </a:spcBef>
              <a:spcAft>
                <a:spcPct val="0"/>
              </a:spcAft>
              <a:buFontTx/>
              <a:buNone/>
            </a:pPr>
            <a:endParaRPr lang="en-US" altLang="en-US" dirty="0">
              <a:solidFill>
                <a:srgbClr val="000000"/>
              </a:solidFill>
              <a:latin typeface="Garamond" panose="02020404030301010803" pitchFamily="18" charset="0"/>
            </a:endParaRPr>
          </a:p>
          <a:p>
            <a:pPr eaLnBrk="0" fontAlgn="base" hangingPunct="0">
              <a:spcBef>
                <a:spcPct val="0"/>
              </a:spcBef>
              <a:spcAft>
                <a:spcPct val="0"/>
              </a:spcAft>
              <a:buFontTx/>
              <a:buNone/>
            </a:pPr>
            <a:endParaRPr lang="en-US" altLang="en-US" sz="800" dirty="0">
              <a:solidFill>
                <a:srgbClr val="000000"/>
              </a:solidFill>
            </a:endParaRPr>
          </a:p>
          <a:p>
            <a:pPr eaLnBrk="0" fontAlgn="base" hangingPunct="0">
              <a:spcBef>
                <a:spcPct val="0"/>
              </a:spcBef>
              <a:spcAft>
                <a:spcPct val="0"/>
              </a:spcAft>
              <a:buFontTx/>
              <a:buNone/>
            </a:pPr>
            <a:endParaRPr lang="en-US" altLang="en-US" sz="800" dirty="0">
              <a:solidFill>
                <a:srgbClr val="000000"/>
              </a:solidFill>
            </a:endParaRPr>
          </a:p>
        </p:txBody>
      </p:sp>
      <p:sp>
        <p:nvSpPr>
          <p:cNvPr id="12" name="Freeform 11"/>
          <p:cNvSpPr/>
          <p:nvPr/>
        </p:nvSpPr>
        <p:spPr>
          <a:xfrm>
            <a:off x="1295400" y="4114801"/>
            <a:ext cx="7315200" cy="914399"/>
          </a:xfrm>
          <a:custGeom>
            <a:avLst/>
            <a:gdLst>
              <a:gd name="connsiteX0" fmla="*/ 0 w 5608868"/>
              <a:gd name="connsiteY0" fmla="*/ 0 h 1652818"/>
              <a:gd name="connsiteX1" fmla="*/ 4782459 w 5608868"/>
              <a:gd name="connsiteY1" fmla="*/ 0 h 1652818"/>
              <a:gd name="connsiteX2" fmla="*/ 5608868 w 5608868"/>
              <a:gd name="connsiteY2" fmla="*/ 826409 h 1652818"/>
              <a:gd name="connsiteX3" fmla="*/ 4782459 w 5608868"/>
              <a:gd name="connsiteY3" fmla="*/ 1652818 h 1652818"/>
              <a:gd name="connsiteX4" fmla="*/ 0 w 5608868"/>
              <a:gd name="connsiteY4" fmla="*/ 1652818 h 1652818"/>
              <a:gd name="connsiteX5" fmla="*/ 0 w 5608868"/>
              <a:gd name="connsiteY5" fmla="*/ 0 h 165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8868" h="1652818">
                <a:moveTo>
                  <a:pt x="5608868" y="1652817"/>
                </a:moveTo>
                <a:lnTo>
                  <a:pt x="826409" y="1652817"/>
                </a:lnTo>
                <a:lnTo>
                  <a:pt x="0" y="826409"/>
                </a:lnTo>
                <a:lnTo>
                  <a:pt x="826409" y="1"/>
                </a:lnTo>
                <a:lnTo>
                  <a:pt x="5608868" y="1"/>
                </a:lnTo>
                <a:lnTo>
                  <a:pt x="5608868" y="1652817"/>
                </a:lnTo>
                <a:close/>
              </a:path>
            </a:pathLst>
          </a:custGeom>
          <a:solidFill>
            <a:srgbClr val="D7E61A"/>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1142974"/>
              <a:satOff val="39624"/>
              <a:lumOff val="89608"/>
              <a:alphaOff val="0"/>
            </a:schemeClr>
          </a:fillRef>
          <a:effectRef idx="2">
            <a:schemeClr val="accent4">
              <a:hueOff val="11142974"/>
              <a:satOff val="39624"/>
              <a:lumOff val="89608"/>
              <a:alphaOff val="0"/>
            </a:schemeClr>
          </a:effectRef>
          <a:fontRef idx="minor">
            <a:schemeClr val="lt1"/>
          </a:fontRef>
        </p:style>
        <p:txBody>
          <a:bodyPr spcFirstLastPara="0" vert="horz" wrap="square" lIns="1142051" tIns="106681" rIns="199136" bIns="106679" numCol="1" spcCol="1270" anchor="ctr" anchorCtr="0">
            <a:noAutofit/>
          </a:bodyPr>
          <a:lstStyle/>
          <a:p>
            <a:pPr lvl="0" algn="ctr" defTabSz="1244600">
              <a:lnSpc>
                <a:spcPct val="90000"/>
              </a:lnSpc>
              <a:spcBef>
                <a:spcPct val="0"/>
              </a:spcBef>
              <a:spcAft>
                <a:spcPct val="35000"/>
              </a:spcAft>
            </a:pPr>
            <a:r>
              <a:rPr lang="en-US" sz="3200" b="1" kern="1200" dirty="0">
                <a:solidFill>
                  <a:srgbClr val="000000"/>
                </a:solidFill>
                <a:latin typeface="Garamond" panose="02020404030301010803" pitchFamily="18" charset="0"/>
              </a:rPr>
              <a:t>Tax is collected at Origin state but transferred to the destination state</a:t>
            </a:r>
          </a:p>
        </p:txBody>
      </p:sp>
      <p:sp>
        <p:nvSpPr>
          <p:cNvPr id="13" name="Oval 12"/>
          <p:cNvSpPr/>
          <p:nvPr/>
        </p:nvSpPr>
        <p:spPr>
          <a:xfrm rot="10800000" flipV="1">
            <a:off x="1143000" y="3886200"/>
            <a:ext cx="1295400" cy="1143000"/>
          </a:xfrm>
          <a:prstGeom prst="ellipse">
            <a:avLst/>
          </a:prstGeom>
          <a:solidFill>
            <a:srgbClr val="00B050"/>
          </a:solid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4">
              <a:tint val="50000"/>
              <a:hueOff val="11153610"/>
              <a:satOff val="38299"/>
              <a:lumOff val="21489"/>
              <a:alphaOff val="0"/>
            </a:schemeClr>
          </a:fillRef>
          <a:effectRef idx="2">
            <a:schemeClr val="accent4">
              <a:tint val="50000"/>
              <a:hueOff val="11153610"/>
              <a:satOff val="38299"/>
              <a:lumOff val="21489"/>
              <a:alphaOff val="0"/>
            </a:schemeClr>
          </a:effectRef>
          <a:fontRef idx="minor">
            <a:schemeClr val="lt1">
              <a:hueOff val="0"/>
              <a:satOff val="0"/>
              <a:lumOff val="0"/>
              <a:alphaOff val="0"/>
            </a:schemeClr>
          </a:fontRef>
        </p:style>
        <p:txBody>
          <a:bodyPr/>
          <a:lstStyle/>
          <a:p>
            <a:r>
              <a:rPr lang="en-US" sz="4000" dirty="0"/>
              <a:t> </a:t>
            </a:r>
            <a:r>
              <a:rPr lang="en-US" sz="4400" b="1" dirty="0">
                <a:solidFill>
                  <a:schemeClr val="tx1"/>
                </a:solidFill>
              </a:rPr>
              <a:t>3</a:t>
            </a:r>
            <a:endParaRPr lang="en-US" sz="4000" dirty="0"/>
          </a:p>
        </p:txBody>
      </p:sp>
      <p:sp>
        <p:nvSpPr>
          <p:cNvPr id="16" name="Freeform 15"/>
          <p:cNvSpPr/>
          <p:nvPr/>
        </p:nvSpPr>
        <p:spPr>
          <a:xfrm>
            <a:off x="1447800" y="5257800"/>
            <a:ext cx="7086600" cy="1066800"/>
          </a:xfrm>
          <a:custGeom>
            <a:avLst/>
            <a:gdLst>
              <a:gd name="connsiteX0" fmla="*/ 0 w 5608868"/>
              <a:gd name="connsiteY0" fmla="*/ 0 h 1652818"/>
              <a:gd name="connsiteX1" fmla="*/ 4782459 w 5608868"/>
              <a:gd name="connsiteY1" fmla="*/ 0 h 1652818"/>
              <a:gd name="connsiteX2" fmla="*/ 5608868 w 5608868"/>
              <a:gd name="connsiteY2" fmla="*/ 826409 h 1652818"/>
              <a:gd name="connsiteX3" fmla="*/ 4782459 w 5608868"/>
              <a:gd name="connsiteY3" fmla="*/ 1652818 h 1652818"/>
              <a:gd name="connsiteX4" fmla="*/ 0 w 5608868"/>
              <a:gd name="connsiteY4" fmla="*/ 1652818 h 1652818"/>
              <a:gd name="connsiteX5" fmla="*/ 0 w 5608868"/>
              <a:gd name="connsiteY5" fmla="*/ 0 h 165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8868" h="1652818">
                <a:moveTo>
                  <a:pt x="5608868" y="1652817"/>
                </a:moveTo>
                <a:lnTo>
                  <a:pt x="826409" y="1652817"/>
                </a:lnTo>
                <a:lnTo>
                  <a:pt x="0" y="826409"/>
                </a:lnTo>
                <a:lnTo>
                  <a:pt x="826409" y="1"/>
                </a:lnTo>
                <a:lnTo>
                  <a:pt x="5608868" y="1"/>
                </a:lnTo>
                <a:lnTo>
                  <a:pt x="5608868" y="1652817"/>
                </a:lnTo>
                <a:close/>
              </a:path>
            </a:pathLst>
          </a:cu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1142974"/>
              <a:satOff val="39624"/>
              <a:lumOff val="89608"/>
              <a:alphaOff val="0"/>
            </a:schemeClr>
          </a:fillRef>
          <a:effectRef idx="2">
            <a:schemeClr val="accent4">
              <a:hueOff val="11142974"/>
              <a:satOff val="39624"/>
              <a:lumOff val="89608"/>
              <a:alphaOff val="0"/>
            </a:schemeClr>
          </a:effectRef>
          <a:fontRef idx="minor">
            <a:schemeClr val="lt1"/>
          </a:fontRef>
        </p:style>
        <p:txBody>
          <a:bodyPr spcFirstLastPara="0" vert="horz" wrap="square" lIns="1142051" tIns="106681" rIns="199136" bIns="106679" numCol="1" spcCol="1270" anchor="ctr" anchorCtr="0">
            <a:noAutofit/>
          </a:bodyPr>
          <a:lstStyle/>
          <a:p>
            <a:pPr lvl="0" algn="ctr" defTabSz="1244600">
              <a:lnSpc>
                <a:spcPct val="90000"/>
              </a:lnSpc>
              <a:spcBef>
                <a:spcPct val="0"/>
              </a:spcBef>
              <a:spcAft>
                <a:spcPct val="35000"/>
              </a:spcAft>
            </a:pPr>
            <a:r>
              <a:rPr lang="en-US" sz="3600" b="1" kern="1200" dirty="0">
                <a:solidFill>
                  <a:srgbClr val="000000"/>
                </a:solidFill>
                <a:latin typeface="Garamond" panose="02020404030301010803" pitchFamily="18" charset="0"/>
              </a:rPr>
              <a:t>Incidence of tax is same in inter/intra state supplies </a:t>
            </a:r>
          </a:p>
        </p:txBody>
      </p:sp>
      <p:sp>
        <p:nvSpPr>
          <p:cNvPr id="17" name="Oval 16"/>
          <p:cNvSpPr/>
          <p:nvPr/>
        </p:nvSpPr>
        <p:spPr>
          <a:xfrm>
            <a:off x="1066800" y="5105400"/>
            <a:ext cx="1371600" cy="1295400"/>
          </a:xfrm>
          <a:prstGeom prst="ellipse">
            <a:avLst/>
          </a:prstGeom>
          <a:solidFill>
            <a:schemeClr val="accent1"/>
          </a:solid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4">
              <a:tint val="50000"/>
              <a:hueOff val="11153610"/>
              <a:satOff val="38299"/>
              <a:lumOff val="21489"/>
              <a:alphaOff val="0"/>
            </a:schemeClr>
          </a:fillRef>
          <a:effectRef idx="2">
            <a:schemeClr val="accent4">
              <a:tint val="50000"/>
              <a:hueOff val="11153610"/>
              <a:satOff val="38299"/>
              <a:lumOff val="21489"/>
              <a:alphaOff val="0"/>
            </a:schemeClr>
          </a:effectRef>
          <a:fontRef idx="minor">
            <a:schemeClr val="lt1">
              <a:hueOff val="0"/>
              <a:satOff val="0"/>
              <a:lumOff val="0"/>
              <a:alphaOff val="0"/>
            </a:schemeClr>
          </a:fontRef>
        </p:style>
        <p:txBody>
          <a:bodyPr/>
          <a:lstStyle/>
          <a:p>
            <a:pPr algn="ctr"/>
            <a:r>
              <a:rPr lang="en-US" sz="4400" dirty="0">
                <a:solidFill>
                  <a:srgbClr val="FF0000"/>
                </a:solidFill>
              </a:rPr>
              <a:t>4</a:t>
            </a:r>
          </a:p>
        </p:txBody>
      </p:sp>
    </p:spTree>
    <p:extLst>
      <p:ext uri="{BB962C8B-B14F-4D97-AF65-F5344CB8AC3E}">
        <p14:creationId xmlns:p14="http://schemas.microsoft.com/office/powerpoint/2010/main" xmlns="" val="393515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arn(inVertical)">
                                      <p:cBhvr>
                                        <p:cTn id="10" dur="500"/>
                                        <p:tgtEl>
                                          <p:spTgt spid="15364"/>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barn(inVertical)">
                                      <p:cBhvr>
                                        <p:cTn id="22" dur="500"/>
                                        <p:tgtEl>
                                          <p:spTgt spid="15365"/>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5364" grpId="0"/>
      <p:bldP spid="15365" grpId="0"/>
      <p:bldP spid="12" grpId="0" animBg="1"/>
      <p:bldP spid="16"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FF0000"/>
                </a:solidFill>
              </a:rPr>
              <a:t>Sections of the CST Act</a:t>
            </a:r>
            <a:endParaRPr lang="en-US" sz="5400" b="1" dirty="0">
              <a:solidFill>
                <a:srgbClr val="FF0000"/>
              </a:solidFill>
            </a:endParaRPr>
          </a:p>
        </p:txBody>
      </p:sp>
      <p:graphicFrame>
        <p:nvGraphicFramePr>
          <p:cNvPr id="6" name="Content Placeholder 5"/>
          <p:cNvGraphicFramePr>
            <a:graphicFrameLocks noGrp="1"/>
          </p:cNvGraphicFramePr>
          <p:nvPr>
            <p:ph idx="1"/>
          </p:nvPr>
        </p:nvGraphicFramePr>
        <p:xfrm>
          <a:off x="304800" y="1371601"/>
          <a:ext cx="8686800" cy="5257800"/>
        </p:xfrm>
        <a:graphic>
          <a:graphicData uri="http://schemas.openxmlformats.org/drawingml/2006/table">
            <a:tbl>
              <a:tblPr firstRow="1" bandRow="1">
                <a:tableStyleId>{F5AB1C69-6EDB-4FF4-983F-18BD219EF322}</a:tableStyleId>
              </a:tblPr>
              <a:tblGrid>
                <a:gridCol w="2209800"/>
                <a:gridCol w="6477000"/>
              </a:tblGrid>
              <a:tr h="992366">
                <a:tc>
                  <a:txBody>
                    <a:bodyPr/>
                    <a:lstStyle/>
                    <a:p>
                      <a:r>
                        <a:rPr lang="en-US" sz="2000" b="1" dirty="0" smtClean="0"/>
                        <a:t>Statutory </a:t>
                      </a:r>
                      <a:r>
                        <a:rPr lang="en-US" sz="2000" b="1" dirty="0"/>
                        <a:t>Provisions</a:t>
                      </a:r>
                    </a:p>
                  </a:txBody>
                  <a:tcPr marL="38100" marR="38100" marT="15240" marB="15240"/>
                </a:tc>
                <a:tc>
                  <a:txBody>
                    <a:bodyPr/>
                    <a:lstStyle/>
                    <a:p>
                      <a:r>
                        <a:rPr lang="en-US" sz="2400" b="1" dirty="0"/>
                        <a:t>Particulars of the transaction</a:t>
                      </a:r>
                    </a:p>
                  </a:txBody>
                  <a:tcPr marL="38100" marR="38100" marT="15240" marB="15240"/>
                </a:tc>
              </a:tr>
              <a:tr h="992366">
                <a:tc>
                  <a:txBody>
                    <a:bodyPr/>
                    <a:lstStyle/>
                    <a:p>
                      <a:r>
                        <a:rPr lang="en-US" sz="2000" b="1"/>
                        <a:t>Section 3</a:t>
                      </a:r>
                    </a:p>
                  </a:txBody>
                  <a:tcPr marL="38100" marR="38100" marT="15240" marB="15240"/>
                </a:tc>
                <a:tc>
                  <a:txBody>
                    <a:bodyPr/>
                    <a:lstStyle/>
                    <a:p>
                      <a:r>
                        <a:rPr lang="en-US" sz="2400" b="1" dirty="0"/>
                        <a:t>Inter-state sale of goods from one state to another</a:t>
                      </a:r>
                    </a:p>
                  </a:txBody>
                  <a:tcPr marL="38100" marR="38100" marT="15240" marB="15240"/>
                </a:tc>
              </a:tr>
              <a:tr h="992366">
                <a:tc>
                  <a:txBody>
                    <a:bodyPr/>
                    <a:lstStyle/>
                    <a:p>
                      <a:r>
                        <a:rPr lang="en-US" sz="2000" b="1" dirty="0"/>
                        <a:t>Section 5(3)</a:t>
                      </a:r>
                    </a:p>
                  </a:txBody>
                  <a:tcPr marL="38100" marR="38100" marT="15240" marB="15240"/>
                </a:tc>
                <a:tc>
                  <a:txBody>
                    <a:bodyPr/>
                    <a:lstStyle/>
                    <a:p>
                      <a:r>
                        <a:rPr lang="en-US" sz="2400" b="1" dirty="0"/>
                        <a:t>Penultimate sale of goods preceding the export of those goods</a:t>
                      </a:r>
                    </a:p>
                  </a:txBody>
                  <a:tcPr marL="38100" marR="38100" marT="15240" marB="15240"/>
                </a:tc>
              </a:tr>
              <a:tr h="1288336">
                <a:tc>
                  <a:txBody>
                    <a:bodyPr/>
                    <a:lstStyle/>
                    <a:p>
                      <a:r>
                        <a:rPr lang="en-US" sz="2000" b="1"/>
                        <a:t>Section 6</a:t>
                      </a:r>
                    </a:p>
                  </a:txBody>
                  <a:tcPr marL="38100" marR="38100" marT="15240" marB="15240"/>
                </a:tc>
                <a:tc>
                  <a:txBody>
                    <a:bodyPr/>
                    <a:lstStyle/>
                    <a:p>
                      <a:r>
                        <a:rPr lang="en-US" sz="2000" b="1" dirty="0"/>
                        <a:t>In-transit sale, sale to officer, personnel, consular or diplomatic agent of any foreign diplomatic mission or United Nations or a similar body</a:t>
                      </a:r>
                    </a:p>
                  </a:txBody>
                  <a:tcPr marL="38100" marR="38100" marT="15240" marB="15240"/>
                </a:tc>
              </a:tr>
              <a:tr h="992366">
                <a:tc>
                  <a:txBody>
                    <a:bodyPr/>
                    <a:lstStyle/>
                    <a:p>
                      <a:r>
                        <a:rPr lang="en-US" sz="2000" b="1"/>
                        <a:t>Section 6A</a:t>
                      </a:r>
                    </a:p>
                  </a:txBody>
                  <a:tcPr marL="38100" marR="38100" marT="15240" marB="15240"/>
                </a:tc>
                <a:tc>
                  <a:txBody>
                    <a:bodyPr/>
                    <a:lstStyle/>
                    <a:p>
                      <a:r>
                        <a:rPr lang="en-US" sz="2000" b="1" dirty="0"/>
                        <a:t>Inter-state branch transfer, transfers between principal and agent, job-work transactions  </a:t>
                      </a:r>
                    </a:p>
                  </a:txBody>
                  <a:tcPr marL="38100" marR="38100" marT="15240" marB="15240"/>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180</a:t>
            </a:fld>
            <a:endParaRPr lang="en-US"/>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181</a:t>
            </a:fld>
            <a:endParaRPr lang="en-US"/>
          </a:p>
        </p:txBody>
      </p:sp>
      <p:graphicFrame>
        <p:nvGraphicFramePr>
          <p:cNvPr id="5" name="Content Placeholder 4"/>
          <p:cNvGraphicFramePr>
            <a:graphicFrameLocks noGrp="1"/>
          </p:cNvGraphicFramePr>
          <p:nvPr>
            <p:ph idx="4294967295"/>
          </p:nvPr>
        </p:nvGraphicFramePr>
        <p:xfrm>
          <a:off x="0" y="76200"/>
          <a:ext cx="9144000" cy="6966546"/>
        </p:xfrm>
        <a:graphic>
          <a:graphicData uri="http://schemas.openxmlformats.org/drawingml/2006/table">
            <a:tbl>
              <a:tblPr firstRow="1" bandRow="1">
                <a:tableStyleId>{93296810-A885-4BE3-A3E7-6D5BEEA58F35}</a:tableStyleId>
              </a:tblPr>
              <a:tblGrid>
                <a:gridCol w="1600200"/>
                <a:gridCol w="4495800"/>
                <a:gridCol w="3048000"/>
              </a:tblGrid>
              <a:tr h="607398">
                <a:tc>
                  <a:txBody>
                    <a:bodyPr/>
                    <a:lstStyle/>
                    <a:p>
                      <a:pPr marL="0" marR="0" algn="ctr" fontAlgn="base">
                        <a:lnSpc>
                          <a:spcPts val="1155"/>
                        </a:lnSpc>
                        <a:spcBef>
                          <a:spcPts val="340"/>
                        </a:spcBef>
                        <a:spcAft>
                          <a:spcPts val="680"/>
                        </a:spcAft>
                      </a:pPr>
                      <a:endParaRPr lang="en-US" sz="2000" b="0" dirty="0" smtClean="0">
                        <a:solidFill>
                          <a:schemeClr val="bg1"/>
                        </a:solidFill>
                        <a:latin typeface="Arial" pitchFamily="34" charset="0"/>
                        <a:cs typeface="Arial" pitchFamily="34" charset="0"/>
                      </a:endParaRPr>
                    </a:p>
                    <a:p>
                      <a:pPr marL="0" marR="0" algn="ctr" fontAlgn="base">
                        <a:lnSpc>
                          <a:spcPts val="1155"/>
                        </a:lnSpc>
                        <a:spcBef>
                          <a:spcPts val="340"/>
                        </a:spcBef>
                        <a:spcAft>
                          <a:spcPts val="680"/>
                        </a:spcAft>
                      </a:pPr>
                      <a:r>
                        <a:rPr lang="en-US" sz="2000" b="0" dirty="0" smtClean="0">
                          <a:solidFill>
                            <a:schemeClr val="bg1"/>
                          </a:solidFill>
                          <a:latin typeface="Arial" pitchFamily="34" charset="0"/>
                          <a:cs typeface="Arial" pitchFamily="34" charset="0"/>
                        </a:rPr>
                        <a:t>Form</a:t>
                      </a:r>
                      <a:endParaRPr lang="en-US" sz="2000" b="0" dirty="0">
                        <a:solidFill>
                          <a:schemeClr val="bg1"/>
                        </a:solidFill>
                        <a:latin typeface="Arial" pitchFamily="34" charset="0"/>
                        <a:cs typeface="Arial" pitchFamily="34" charset="0"/>
                      </a:endParaRPr>
                    </a:p>
                  </a:txBody>
                  <a:tcPr marL="86360" marR="86360" marT="26035" marB="26035"/>
                </a:tc>
                <a:tc>
                  <a:txBody>
                    <a:bodyPr/>
                    <a:lstStyle/>
                    <a:p>
                      <a:pPr marL="0" marR="0" indent="0" algn="ctr" defTabSz="914400" rtl="0" eaLnBrk="1" fontAlgn="base" latinLnBrk="0" hangingPunct="1">
                        <a:lnSpc>
                          <a:spcPts val="1155"/>
                        </a:lnSpc>
                        <a:spcBef>
                          <a:spcPts val="340"/>
                        </a:spcBef>
                        <a:spcAft>
                          <a:spcPts val="680"/>
                        </a:spcAft>
                        <a:buClrTx/>
                        <a:buSzTx/>
                        <a:buFontTx/>
                        <a:buNone/>
                        <a:tabLst/>
                        <a:defRPr/>
                      </a:pPr>
                      <a:endParaRPr lang="en-US" sz="2000" b="0" dirty="0" smtClean="0">
                        <a:solidFill>
                          <a:schemeClr val="bg1"/>
                        </a:solidFill>
                        <a:latin typeface="Arial" pitchFamily="34" charset="0"/>
                        <a:cs typeface="Arial" pitchFamily="34" charset="0"/>
                      </a:endParaRPr>
                    </a:p>
                    <a:p>
                      <a:pPr marL="0" marR="0" indent="0" algn="ctr" defTabSz="914400" rtl="0" eaLnBrk="1" fontAlgn="base" latinLnBrk="0" hangingPunct="1">
                        <a:lnSpc>
                          <a:spcPts val="1155"/>
                        </a:lnSpc>
                        <a:spcBef>
                          <a:spcPts val="340"/>
                        </a:spcBef>
                        <a:spcAft>
                          <a:spcPts val="680"/>
                        </a:spcAft>
                        <a:buClrTx/>
                        <a:buSzTx/>
                        <a:buFontTx/>
                        <a:buNone/>
                        <a:tabLst/>
                        <a:defRPr/>
                      </a:pPr>
                      <a:r>
                        <a:rPr lang="en-US" sz="2000" b="0" dirty="0" smtClean="0">
                          <a:solidFill>
                            <a:schemeClr val="bg1"/>
                          </a:solidFill>
                          <a:latin typeface="Arial" pitchFamily="34" charset="0"/>
                          <a:cs typeface="Arial" pitchFamily="34" charset="0"/>
                        </a:rPr>
                        <a:t>Description</a:t>
                      </a:r>
                    </a:p>
                    <a:p>
                      <a:pPr marL="0" marR="0" algn="ctr" fontAlgn="base">
                        <a:lnSpc>
                          <a:spcPts val="1155"/>
                        </a:lnSpc>
                        <a:spcBef>
                          <a:spcPts val="340"/>
                        </a:spcBef>
                        <a:spcAft>
                          <a:spcPts val="680"/>
                        </a:spcAft>
                      </a:pPr>
                      <a:endParaRPr lang="en-US" sz="2000" b="0" dirty="0">
                        <a:solidFill>
                          <a:schemeClr val="bg1"/>
                        </a:solidFill>
                        <a:latin typeface="Arial" pitchFamily="34" charset="0"/>
                        <a:cs typeface="Arial" pitchFamily="34" charset="0"/>
                      </a:endParaRPr>
                    </a:p>
                  </a:txBody>
                  <a:tcPr marL="86360" marR="86360" marT="26035" marB="260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1"/>
                          </a:solidFill>
                          <a:latin typeface="Arial" pitchFamily="34" charset="0"/>
                          <a:cs typeface="Arial" pitchFamily="34" charset="0"/>
                        </a:rPr>
                        <a:t>Frequency</a:t>
                      </a:r>
                    </a:p>
                    <a:p>
                      <a:pPr algn="ctr"/>
                      <a:endParaRPr lang="en-US" sz="2000" dirty="0">
                        <a:solidFill>
                          <a:schemeClr val="bg1"/>
                        </a:solidFill>
                        <a:latin typeface="Arial" pitchFamily="34" charset="0"/>
                        <a:cs typeface="Arial" pitchFamily="34" charset="0"/>
                      </a:endParaRPr>
                    </a:p>
                  </a:txBody>
                  <a:tcPr/>
                </a:tc>
              </a:tr>
              <a:tr h="840953">
                <a:tc>
                  <a:txBody>
                    <a:bodyPr/>
                    <a:lstStyle/>
                    <a:p>
                      <a:pPr marL="0" marR="0" algn="ctr" fontAlgn="base">
                        <a:lnSpc>
                          <a:spcPts val="1155"/>
                        </a:lnSpc>
                        <a:spcBef>
                          <a:spcPts val="340"/>
                        </a:spcBef>
                        <a:spcAft>
                          <a:spcPts val="680"/>
                        </a:spcAft>
                      </a:pPr>
                      <a:endParaRPr lang="en-US" b="1" dirty="0" smtClean="0">
                        <a:latin typeface="Arial" pitchFamily="34" charset="0"/>
                        <a:cs typeface="Arial" pitchFamily="34" charset="0"/>
                      </a:endParaRPr>
                    </a:p>
                    <a:p>
                      <a:pPr marL="0" marR="0" algn="ctr" fontAlgn="base">
                        <a:lnSpc>
                          <a:spcPts val="1155"/>
                        </a:lnSpc>
                        <a:spcBef>
                          <a:spcPts val="340"/>
                        </a:spcBef>
                        <a:spcAft>
                          <a:spcPts val="680"/>
                        </a:spcAft>
                      </a:pPr>
                      <a:r>
                        <a:rPr lang="en-US" b="1" dirty="0" smtClean="0">
                          <a:latin typeface="Arial" pitchFamily="34" charset="0"/>
                          <a:cs typeface="Arial" pitchFamily="34" charset="0"/>
                        </a:rPr>
                        <a:t>C</a:t>
                      </a:r>
                      <a:endParaRPr lang="en-US" b="0" dirty="0">
                        <a:latin typeface="Arial" pitchFamily="34" charset="0"/>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endParaRPr lang="en-US" sz="1800" b="1" dirty="0" smtClean="0">
                        <a:latin typeface="+mj-lt"/>
                        <a:cs typeface="Arial" pitchFamily="34" charset="0"/>
                      </a:endParaRPr>
                    </a:p>
                    <a:p>
                      <a:pPr marL="0" marR="0" algn="l" fontAlgn="base">
                        <a:lnSpc>
                          <a:spcPts val="1155"/>
                        </a:lnSpc>
                        <a:spcBef>
                          <a:spcPts val="340"/>
                        </a:spcBef>
                        <a:spcAft>
                          <a:spcPts val="680"/>
                        </a:spcAft>
                      </a:pPr>
                      <a:r>
                        <a:rPr lang="en-US" sz="1800" b="1" kern="1200" dirty="0" smtClean="0">
                          <a:solidFill>
                            <a:schemeClr val="dk1"/>
                          </a:solidFill>
                          <a:latin typeface="+mj-lt"/>
                          <a:ea typeface="+mn-ea"/>
                          <a:cs typeface="+mn-cs"/>
                        </a:rPr>
                        <a:t>Declaration by purchasing registered dealer to obtain goods at concessional rate</a:t>
                      </a:r>
                      <a:endParaRPr lang="en-US" sz="1800" b="1" dirty="0">
                        <a:latin typeface="+mj-lt"/>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r>
                        <a:rPr lang="en-US" b="0" dirty="0">
                          <a:latin typeface="Arial" pitchFamily="34" charset="0"/>
                          <a:cs typeface="Arial" pitchFamily="34" charset="0"/>
                        </a:rPr>
                        <a:t>To be obtained for every quarter and submitted on quarterly basis</a:t>
                      </a:r>
                    </a:p>
                  </a:txBody>
                  <a:tcPr marL="86360" marR="86360" marT="26035" marB="26035"/>
                </a:tc>
              </a:tr>
              <a:tr h="1150507">
                <a:tc>
                  <a:txBody>
                    <a:bodyPr/>
                    <a:lstStyle/>
                    <a:p>
                      <a:pPr marL="0" marR="0" algn="ctr" fontAlgn="base">
                        <a:lnSpc>
                          <a:spcPts val="1155"/>
                        </a:lnSpc>
                        <a:spcBef>
                          <a:spcPts val="340"/>
                        </a:spcBef>
                        <a:spcAft>
                          <a:spcPts val="680"/>
                        </a:spcAft>
                      </a:pPr>
                      <a:endParaRPr lang="en-US" b="1" dirty="0" smtClean="0">
                        <a:latin typeface="Arial" pitchFamily="34" charset="0"/>
                        <a:cs typeface="Arial" pitchFamily="34" charset="0"/>
                      </a:endParaRPr>
                    </a:p>
                    <a:p>
                      <a:pPr marL="0" marR="0" algn="ctr" fontAlgn="base">
                        <a:lnSpc>
                          <a:spcPts val="1155"/>
                        </a:lnSpc>
                        <a:spcBef>
                          <a:spcPts val="340"/>
                        </a:spcBef>
                        <a:spcAft>
                          <a:spcPts val="680"/>
                        </a:spcAft>
                      </a:pPr>
                      <a:r>
                        <a:rPr lang="en-US" b="1" dirty="0" smtClean="0">
                          <a:latin typeface="Arial" pitchFamily="34" charset="0"/>
                          <a:cs typeface="Arial" pitchFamily="34" charset="0"/>
                        </a:rPr>
                        <a:t>D</a:t>
                      </a:r>
                      <a:endParaRPr lang="en-US" b="0" dirty="0">
                        <a:latin typeface="Arial" pitchFamily="34" charset="0"/>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endParaRPr lang="en-US" b="0" dirty="0" smtClean="0">
                        <a:latin typeface="Arial" pitchFamily="34" charset="0"/>
                        <a:cs typeface="Arial" pitchFamily="34" charset="0"/>
                      </a:endParaRPr>
                    </a:p>
                    <a:p>
                      <a:pPr marL="0" marR="0" algn="l" fontAlgn="base">
                        <a:lnSpc>
                          <a:spcPts val="1155"/>
                        </a:lnSpc>
                        <a:spcBef>
                          <a:spcPts val="340"/>
                        </a:spcBef>
                        <a:spcAft>
                          <a:spcPts val="680"/>
                        </a:spcAft>
                      </a:pPr>
                      <a:r>
                        <a:rPr lang="en-US" b="0" dirty="0" smtClean="0">
                          <a:latin typeface="Arial" pitchFamily="34" charset="0"/>
                          <a:cs typeface="Arial" pitchFamily="34" charset="0"/>
                        </a:rPr>
                        <a:t>Form </a:t>
                      </a:r>
                      <a:r>
                        <a:rPr lang="en-US" b="0" dirty="0">
                          <a:latin typeface="Arial" pitchFamily="34" charset="0"/>
                          <a:cs typeface="Arial" pitchFamily="34" charset="0"/>
                        </a:rPr>
                        <a:t>of certificate for making government </a:t>
                      </a:r>
                      <a:r>
                        <a:rPr lang="en-US" b="0" dirty="0" smtClean="0">
                          <a:latin typeface="Arial" pitchFamily="34" charset="0"/>
                          <a:cs typeface="Arial" pitchFamily="34" charset="0"/>
                        </a:rPr>
                        <a:t>purchases)</a:t>
                      </a:r>
                      <a:endParaRPr lang="en-US" b="0" dirty="0">
                        <a:latin typeface="Arial" pitchFamily="34" charset="0"/>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endParaRPr lang="en-US" b="0" dirty="0" smtClean="0">
                        <a:latin typeface="Arial" pitchFamily="34" charset="0"/>
                        <a:cs typeface="Arial" pitchFamily="34" charset="0"/>
                      </a:endParaRPr>
                    </a:p>
                    <a:p>
                      <a:pPr marL="0" marR="0" algn="l" fontAlgn="base">
                        <a:lnSpc>
                          <a:spcPts val="1155"/>
                        </a:lnSpc>
                        <a:spcBef>
                          <a:spcPts val="340"/>
                        </a:spcBef>
                        <a:spcAft>
                          <a:spcPts val="680"/>
                        </a:spcAft>
                      </a:pPr>
                      <a:r>
                        <a:rPr lang="en-US" b="0" dirty="0" smtClean="0">
                          <a:latin typeface="Arial" pitchFamily="34" charset="0"/>
                          <a:cs typeface="Arial" pitchFamily="34" charset="0"/>
                        </a:rPr>
                        <a:t> Abolished from </a:t>
                      </a:r>
                      <a:r>
                        <a:rPr lang="en-US" b="0" dirty="0">
                          <a:latin typeface="Arial" pitchFamily="34" charset="0"/>
                          <a:cs typeface="Arial" pitchFamily="34" charset="0"/>
                        </a:rPr>
                        <a:t>1 4-2007.</a:t>
                      </a:r>
                    </a:p>
                  </a:txBody>
                  <a:tcPr marL="86360" marR="86360" marT="26035" marB="26035"/>
                </a:tc>
              </a:tr>
              <a:tr h="425921">
                <a:tc>
                  <a:txBody>
                    <a:bodyPr/>
                    <a:lstStyle/>
                    <a:p>
                      <a:pPr marL="0" marR="0" algn="ctr" fontAlgn="base">
                        <a:lnSpc>
                          <a:spcPts val="1155"/>
                        </a:lnSpc>
                        <a:spcBef>
                          <a:spcPts val="340"/>
                        </a:spcBef>
                        <a:spcAft>
                          <a:spcPts val="680"/>
                        </a:spcAft>
                      </a:pPr>
                      <a:endParaRPr lang="en-US" b="1" dirty="0" smtClean="0">
                        <a:latin typeface="Arial" pitchFamily="34" charset="0"/>
                        <a:cs typeface="Arial" pitchFamily="34" charset="0"/>
                      </a:endParaRPr>
                    </a:p>
                    <a:p>
                      <a:pPr marL="0" marR="0" algn="ctr" fontAlgn="base">
                        <a:lnSpc>
                          <a:spcPts val="1155"/>
                        </a:lnSpc>
                        <a:spcBef>
                          <a:spcPts val="340"/>
                        </a:spcBef>
                        <a:spcAft>
                          <a:spcPts val="680"/>
                        </a:spcAft>
                      </a:pPr>
                      <a:r>
                        <a:rPr lang="en-US" b="1" dirty="0" smtClean="0">
                          <a:latin typeface="Arial" pitchFamily="34" charset="0"/>
                          <a:cs typeface="Arial" pitchFamily="34" charset="0"/>
                        </a:rPr>
                        <a:t>E-I/E-II</a:t>
                      </a:r>
                      <a:endParaRPr lang="en-US" b="0" dirty="0">
                        <a:latin typeface="Arial" pitchFamily="34" charset="0"/>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endParaRPr lang="en-US" b="0" dirty="0" smtClean="0">
                        <a:latin typeface="Arial" pitchFamily="34" charset="0"/>
                        <a:cs typeface="Arial" pitchFamily="34" charset="0"/>
                      </a:endParaRPr>
                    </a:p>
                    <a:p>
                      <a:pPr marL="0" marR="0" algn="l" fontAlgn="base">
                        <a:lnSpc>
                          <a:spcPts val="1155"/>
                        </a:lnSpc>
                        <a:spcBef>
                          <a:spcPts val="340"/>
                        </a:spcBef>
                        <a:spcAft>
                          <a:spcPts val="680"/>
                        </a:spcAft>
                      </a:pPr>
                      <a:r>
                        <a:rPr lang="en-US" b="0" dirty="0" smtClean="0">
                          <a:latin typeface="Arial" pitchFamily="34" charset="0"/>
                          <a:cs typeface="Arial" pitchFamily="34" charset="0"/>
                        </a:rPr>
                        <a:t>Certificates </a:t>
                      </a:r>
                      <a:r>
                        <a:rPr lang="en-US" b="0" dirty="0">
                          <a:latin typeface="Arial" pitchFamily="34" charset="0"/>
                          <a:cs typeface="Arial" pitchFamily="34" charset="0"/>
                        </a:rPr>
                        <a:t>for sale in transit</a:t>
                      </a:r>
                    </a:p>
                  </a:txBody>
                  <a:tcPr marL="86360" marR="86360" marT="26035" marB="26035"/>
                </a:tc>
                <a:tc>
                  <a:txBody>
                    <a:bodyPr/>
                    <a:lstStyle/>
                    <a:p>
                      <a:pPr marL="0" marR="0" algn="l" fontAlgn="base">
                        <a:lnSpc>
                          <a:spcPts val="1155"/>
                        </a:lnSpc>
                        <a:spcBef>
                          <a:spcPts val="340"/>
                        </a:spcBef>
                        <a:spcAft>
                          <a:spcPts val="680"/>
                        </a:spcAft>
                      </a:pPr>
                      <a:r>
                        <a:rPr lang="en-US" b="0" dirty="0">
                          <a:latin typeface="Arial" pitchFamily="34" charset="0"/>
                          <a:cs typeface="Arial" pitchFamily="34" charset="0"/>
                        </a:rPr>
                        <a:t>To be obtained for every quarter and submitted on quarterly </a:t>
                      </a:r>
                      <a:r>
                        <a:rPr lang="en-US" b="0" dirty="0" smtClean="0">
                          <a:latin typeface="Arial" pitchFamily="34" charset="0"/>
                          <a:cs typeface="Arial" pitchFamily="34" charset="0"/>
                        </a:rPr>
                        <a:t>basis</a:t>
                      </a:r>
                    </a:p>
                    <a:p>
                      <a:pPr marL="0" marR="0" algn="l" fontAlgn="base">
                        <a:lnSpc>
                          <a:spcPts val="1155"/>
                        </a:lnSpc>
                        <a:spcBef>
                          <a:spcPts val="340"/>
                        </a:spcBef>
                        <a:spcAft>
                          <a:spcPts val="680"/>
                        </a:spcAft>
                      </a:pPr>
                      <a:endParaRPr lang="en-US" b="0" dirty="0">
                        <a:latin typeface="Arial" pitchFamily="34" charset="0"/>
                        <a:cs typeface="Arial" pitchFamily="34" charset="0"/>
                      </a:endParaRPr>
                    </a:p>
                  </a:txBody>
                  <a:tcPr marL="86360" marR="86360" marT="26035" marB="26035"/>
                </a:tc>
              </a:tr>
              <a:tr h="686176">
                <a:tc>
                  <a:txBody>
                    <a:bodyPr/>
                    <a:lstStyle/>
                    <a:p>
                      <a:pPr marL="0" marR="0" algn="ctr" fontAlgn="base">
                        <a:lnSpc>
                          <a:spcPts val="1155"/>
                        </a:lnSpc>
                        <a:spcBef>
                          <a:spcPts val="340"/>
                        </a:spcBef>
                        <a:spcAft>
                          <a:spcPts val="680"/>
                        </a:spcAft>
                      </a:pPr>
                      <a:endParaRPr lang="en-US" b="1" dirty="0" smtClean="0">
                        <a:latin typeface="Arial" pitchFamily="34" charset="0"/>
                        <a:cs typeface="Arial" pitchFamily="34" charset="0"/>
                      </a:endParaRPr>
                    </a:p>
                    <a:p>
                      <a:pPr marL="0" marR="0" algn="ctr" fontAlgn="base">
                        <a:lnSpc>
                          <a:spcPts val="1155"/>
                        </a:lnSpc>
                        <a:spcBef>
                          <a:spcPts val="340"/>
                        </a:spcBef>
                        <a:spcAft>
                          <a:spcPts val="680"/>
                        </a:spcAft>
                      </a:pPr>
                      <a:r>
                        <a:rPr lang="en-US" b="1" dirty="0" smtClean="0">
                          <a:latin typeface="Arial" pitchFamily="34" charset="0"/>
                          <a:cs typeface="Arial" pitchFamily="34" charset="0"/>
                        </a:rPr>
                        <a:t>F</a:t>
                      </a:r>
                      <a:endParaRPr lang="en-US" b="0" dirty="0">
                        <a:latin typeface="Arial" pitchFamily="34" charset="0"/>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endParaRPr lang="en-US" b="0" dirty="0" smtClean="0">
                        <a:latin typeface="Arial" pitchFamily="34" charset="0"/>
                        <a:cs typeface="Arial" pitchFamily="34" charset="0"/>
                      </a:endParaRPr>
                    </a:p>
                    <a:p>
                      <a:pPr marL="0" marR="0" algn="l" fontAlgn="base">
                        <a:lnSpc>
                          <a:spcPts val="1155"/>
                        </a:lnSpc>
                        <a:spcBef>
                          <a:spcPts val="340"/>
                        </a:spcBef>
                        <a:spcAft>
                          <a:spcPts val="680"/>
                        </a:spcAft>
                      </a:pPr>
                      <a:r>
                        <a:rPr lang="en-US" b="0" dirty="0" smtClean="0">
                          <a:latin typeface="Arial" pitchFamily="34" charset="0"/>
                          <a:cs typeface="Arial" pitchFamily="34" charset="0"/>
                        </a:rPr>
                        <a:t>Form </a:t>
                      </a:r>
                      <a:r>
                        <a:rPr lang="en-US" b="0" dirty="0">
                          <a:latin typeface="Arial" pitchFamily="34" charset="0"/>
                          <a:cs typeface="Arial" pitchFamily="34" charset="0"/>
                        </a:rPr>
                        <a:t>by branch/consignment agent for goods received on stock transfer</a:t>
                      </a:r>
                    </a:p>
                  </a:txBody>
                  <a:tcPr marL="86360" marR="86360" marT="26035" marB="26035"/>
                </a:tc>
                <a:tc>
                  <a:txBody>
                    <a:bodyPr/>
                    <a:lstStyle/>
                    <a:p>
                      <a:pPr marL="0" marR="0" algn="l" fontAlgn="base">
                        <a:lnSpc>
                          <a:spcPts val="1155"/>
                        </a:lnSpc>
                        <a:spcBef>
                          <a:spcPts val="340"/>
                        </a:spcBef>
                        <a:spcAft>
                          <a:spcPts val="680"/>
                        </a:spcAft>
                      </a:pPr>
                      <a:endParaRPr lang="en-US" b="0" dirty="0" smtClean="0">
                        <a:latin typeface="Arial" pitchFamily="34" charset="0"/>
                        <a:cs typeface="Arial" pitchFamily="34" charset="0"/>
                      </a:endParaRPr>
                    </a:p>
                    <a:p>
                      <a:pPr marL="0" marR="0" algn="l" fontAlgn="base">
                        <a:lnSpc>
                          <a:spcPts val="1155"/>
                        </a:lnSpc>
                        <a:spcBef>
                          <a:spcPts val="340"/>
                        </a:spcBef>
                        <a:spcAft>
                          <a:spcPts val="680"/>
                        </a:spcAft>
                      </a:pPr>
                      <a:r>
                        <a:rPr lang="en-US" b="0" dirty="0" smtClean="0">
                          <a:latin typeface="Arial" pitchFamily="34" charset="0"/>
                          <a:cs typeface="Arial" pitchFamily="34" charset="0"/>
                        </a:rPr>
                        <a:t>Monthly</a:t>
                      </a:r>
                      <a:r>
                        <a:rPr lang="en-US" b="0" dirty="0">
                          <a:latin typeface="Arial" pitchFamily="34" charset="0"/>
                          <a:cs typeface="Arial" pitchFamily="34" charset="0"/>
                        </a:rPr>
                        <a:t>, but to be submitted to authorities quarterly</a:t>
                      </a:r>
                    </a:p>
                  </a:txBody>
                  <a:tcPr marL="86360" marR="86360" marT="26035" marB="26035"/>
                </a:tc>
              </a:tr>
              <a:tr h="683598">
                <a:tc>
                  <a:txBody>
                    <a:bodyPr/>
                    <a:lstStyle/>
                    <a:p>
                      <a:pPr marL="0" marR="0" algn="ctr" fontAlgn="base">
                        <a:lnSpc>
                          <a:spcPts val="1155"/>
                        </a:lnSpc>
                        <a:spcBef>
                          <a:spcPts val="340"/>
                        </a:spcBef>
                        <a:spcAft>
                          <a:spcPts val="680"/>
                        </a:spcAft>
                      </a:pPr>
                      <a:endParaRPr lang="en-US" b="1" dirty="0" smtClean="0">
                        <a:latin typeface="Arial" pitchFamily="34" charset="0"/>
                        <a:cs typeface="Arial" pitchFamily="34" charset="0"/>
                      </a:endParaRPr>
                    </a:p>
                    <a:p>
                      <a:pPr marL="0" marR="0" algn="ctr" fontAlgn="base">
                        <a:lnSpc>
                          <a:spcPts val="1155"/>
                        </a:lnSpc>
                        <a:spcBef>
                          <a:spcPts val="340"/>
                        </a:spcBef>
                        <a:spcAft>
                          <a:spcPts val="680"/>
                        </a:spcAft>
                      </a:pPr>
                      <a:r>
                        <a:rPr lang="en-US" b="1" dirty="0" smtClean="0">
                          <a:latin typeface="Arial" pitchFamily="34" charset="0"/>
                          <a:cs typeface="Arial" pitchFamily="34" charset="0"/>
                        </a:rPr>
                        <a:t>G</a:t>
                      </a:r>
                      <a:endParaRPr lang="en-US" b="0" dirty="0">
                        <a:latin typeface="Arial" pitchFamily="34" charset="0"/>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endParaRPr lang="en-US" b="0" dirty="0" smtClean="0">
                        <a:latin typeface="Arial" pitchFamily="34" charset="0"/>
                        <a:cs typeface="Arial" pitchFamily="34" charset="0"/>
                      </a:endParaRPr>
                    </a:p>
                    <a:p>
                      <a:pPr marL="0" marR="0" algn="l" fontAlgn="base">
                        <a:lnSpc>
                          <a:spcPts val="1155"/>
                        </a:lnSpc>
                        <a:spcBef>
                          <a:spcPts val="340"/>
                        </a:spcBef>
                        <a:spcAft>
                          <a:spcPts val="680"/>
                        </a:spcAft>
                      </a:pPr>
                      <a:r>
                        <a:rPr lang="en-US" b="0" dirty="0" smtClean="0">
                          <a:latin typeface="Arial" pitchFamily="34" charset="0"/>
                          <a:cs typeface="Arial" pitchFamily="34" charset="0"/>
                        </a:rPr>
                        <a:t>Indemnity </a:t>
                      </a:r>
                      <a:r>
                        <a:rPr lang="en-US" b="0" dirty="0">
                          <a:latin typeface="Arial" pitchFamily="34" charset="0"/>
                          <a:cs typeface="Arial" pitchFamily="34" charset="0"/>
                        </a:rPr>
                        <a:t>bond when C form lost</a:t>
                      </a:r>
                    </a:p>
                  </a:txBody>
                  <a:tcPr marL="86360" marR="86360" marT="26035" marB="26035"/>
                </a:tc>
                <a:tc>
                  <a:txBody>
                    <a:bodyPr/>
                    <a:lstStyle/>
                    <a:p>
                      <a:pPr marL="0" marR="0" algn="l" fontAlgn="base">
                        <a:lnSpc>
                          <a:spcPts val="1155"/>
                        </a:lnSpc>
                        <a:spcBef>
                          <a:spcPts val="340"/>
                        </a:spcBef>
                        <a:spcAft>
                          <a:spcPts val="680"/>
                        </a:spcAft>
                      </a:pPr>
                      <a:endParaRPr lang="en-US" b="0" dirty="0" smtClean="0">
                        <a:latin typeface="Arial" pitchFamily="34" charset="0"/>
                        <a:cs typeface="Arial" pitchFamily="34" charset="0"/>
                      </a:endParaRPr>
                    </a:p>
                    <a:p>
                      <a:pPr marL="0" marR="0" algn="l" fontAlgn="base">
                        <a:lnSpc>
                          <a:spcPts val="1155"/>
                        </a:lnSpc>
                        <a:spcBef>
                          <a:spcPts val="340"/>
                        </a:spcBef>
                        <a:spcAft>
                          <a:spcPts val="680"/>
                        </a:spcAft>
                      </a:pPr>
                      <a:r>
                        <a:rPr lang="en-US" b="0" dirty="0" smtClean="0">
                          <a:latin typeface="Arial" pitchFamily="34" charset="0"/>
                          <a:cs typeface="Arial" pitchFamily="34" charset="0"/>
                        </a:rPr>
                        <a:t>When </a:t>
                      </a:r>
                      <a:r>
                        <a:rPr lang="en-US" b="0" dirty="0">
                          <a:latin typeface="Arial" pitchFamily="34" charset="0"/>
                          <a:cs typeface="Arial" pitchFamily="34" charset="0"/>
                        </a:rPr>
                        <a:t>required</a:t>
                      </a:r>
                    </a:p>
                  </a:txBody>
                  <a:tcPr marL="86360" marR="86360" marT="26035" marB="26035"/>
                </a:tc>
              </a:tr>
              <a:tr h="683598">
                <a:tc>
                  <a:txBody>
                    <a:bodyPr/>
                    <a:lstStyle/>
                    <a:p>
                      <a:pPr marL="0" marR="0" algn="ctr" fontAlgn="base">
                        <a:lnSpc>
                          <a:spcPts val="1155"/>
                        </a:lnSpc>
                        <a:spcBef>
                          <a:spcPts val="340"/>
                        </a:spcBef>
                        <a:spcAft>
                          <a:spcPts val="680"/>
                        </a:spcAft>
                      </a:pPr>
                      <a:endParaRPr lang="en-US" b="1" dirty="0" smtClean="0">
                        <a:latin typeface="Arial" pitchFamily="34" charset="0"/>
                        <a:cs typeface="Arial" pitchFamily="34" charset="0"/>
                      </a:endParaRPr>
                    </a:p>
                    <a:p>
                      <a:pPr marL="0" marR="0" algn="ctr" fontAlgn="base">
                        <a:lnSpc>
                          <a:spcPts val="1155"/>
                        </a:lnSpc>
                        <a:spcBef>
                          <a:spcPts val="340"/>
                        </a:spcBef>
                        <a:spcAft>
                          <a:spcPts val="680"/>
                        </a:spcAft>
                      </a:pPr>
                      <a:r>
                        <a:rPr lang="en-US" b="1" dirty="0" smtClean="0">
                          <a:latin typeface="Arial" pitchFamily="34" charset="0"/>
                          <a:cs typeface="Arial" pitchFamily="34" charset="0"/>
                        </a:rPr>
                        <a:t>H</a:t>
                      </a:r>
                      <a:endParaRPr lang="en-US" b="0" dirty="0">
                        <a:latin typeface="Arial" pitchFamily="34" charset="0"/>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endParaRPr lang="en-US" b="0" dirty="0" smtClean="0">
                        <a:latin typeface="Arial" pitchFamily="34" charset="0"/>
                        <a:cs typeface="Arial" pitchFamily="34" charset="0"/>
                      </a:endParaRPr>
                    </a:p>
                    <a:p>
                      <a:pPr marL="0" marR="0" algn="l" fontAlgn="base">
                        <a:lnSpc>
                          <a:spcPts val="1155"/>
                        </a:lnSpc>
                        <a:spcBef>
                          <a:spcPts val="340"/>
                        </a:spcBef>
                        <a:spcAft>
                          <a:spcPts val="680"/>
                        </a:spcAft>
                      </a:pPr>
                      <a:r>
                        <a:rPr lang="en-US" b="0" dirty="0" smtClean="0">
                          <a:latin typeface="Arial" pitchFamily="34" charset="0"/>
                          <a:cs typeface="Arial" pitchFamily="34" charset="0"/>
                        </a:rPr>
                        <a:t>Certificate </a:t>
                      </a:r>
                      <a:r>
                        <a:rPr lang="en-US" b="0" dirty="0">
                          <a:latin typeface="Arial" pitchFamily="34" charset="0"/>
                          <a:cs typeface="Arial" pitchFamily="34" charset="0"/>
                        </a:rPr>
                        <a:t>of Export</a:t>
                      </a:r>
                    </a:p>
                  </a:txBody>
                  <a:tcPr marL="86360" marR="86360" marT="26035" marB="26035"/>
                </a:tc>
                <a:tc>
                  <a:txBody>
                    <a:bodyPr/>
                    <a:lstStyle/>
                    <a:p>
                      <a:pPr marL="0" marR="0" algn="l" fontAlgn="base">
                        <a:lnSpc>
                          <a:spcPts val="1155"/>
                        </a:lnSpc>
                        <a:spcBef>
                          <a:spcPts val="340"/>
                        </a:spcBef>
                        <a:spcAft>
                          <a:spcPts val="680"/>
                        </a:spcAft>
                      </a:pPr>
                      <a:r>
                        <a:rPr lang="en-US" b="0">
                          <a:latin typeface="Arial" pitchFamily="34" charset="0"/>
                          <a:cs typeface="Arial" pitchFamily="34" charset="0"/>
                        </a:rPr>
                        <a:t>Upto the time of assessment by first assessing authority.</a:t>
                      </a:r>
                    </a:p>
                  </a:txBody>
                  <a:tcPr marL="86360" marR="86360" marT="26035" marB="26035"/>
                </a:tc>
              </a:tr>
              <a:tr h="683598">
                <a:tc>
                  <a:txBody>
                    <a:bodyPr/>
                    <a:lstStyle/>
                    <a:p>
                      <a:pPr marL="0" marR="0" algn="ctr" fontAlgn="base">
                        <a:lnSpc>
                          <a:spcPts val="1155"/>
                        </a:lnSpc>
                        <a:spcBef>
                          <a:spcPts val="340"/>
                        </a:spcBef>
                        <a:spcAft>
                          <a:spcPts val="680"/>
                        </a:spcAft>
                      </a:pPr>
                      <a:endParaRPr lang="en-US" b="1" dirty="0" smtClean="0">
                        <a:latin typeface="Arial" pitchFamily="34" charset="0"/>
                        <a:cs typeface="Arial" pitchFamily="34" charset="0"/>
                      </a:endParaRPr>
                    </a:p>
                    <a:p>
                      <a:pPr marL="0" marR="0" algn="ctr" fontAlgn="base">
                        <a:lnSpc>
                          <a:spcPts val="1155"/>
                        </a:lnSpc>
                        <a:spcBef>
                          <a:spcPts val="340"/>
                        </a:spcBef>
                        <a:spcAft>
                          <a:spcPts val="680"/>
                        </a:spcAft>
                      </a:pPr>
                      <a:r>
                        <a:rPr lang="en-US" b="1" dirty="0" smtClean="0">
                          <a:latin typeface="Arial" pitchFamily="34" charset="0"/>
                          <a:cs typeface="Arial" pitchFamily="34" charset="0"/>
                        </a:rPr>
                        <a:t>I</a:t>
                      </a:r>
                      <a:endParaRPr lang="en-US" b="0" dirty="0">
                        <a:latin typeface="Arial" pitchFamily="34" charset="0"/>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endParaRPr lang="en-US" b="0" dirty="0" smtClean="0">
                        <a:latin typeface="Arial" pitchFamily="34" charset="0"/>
                        <a:cs typeface="Arial" pitchFamily="34" charset="0"/>
                      </a:endParaRPr>
                    </a:p>
                    <a:p>
                      <a:pPr marL="0" marR="0" algn="l" fontAlgn="base">
                        <a:lnSpc>
                          <a:spcPts val="1155"/>
                        </a:lnSpc>
                        <a:spcBef>
                          <a:spcPts val="340"/>
                        </a:spcBef>
                        <a:spcAft>
                          <a:spcPts val="680"/>
                        </a:spcAft>
                      </a:pPr>
                      <a:r>
                        <a:rPr lang="en-US" b="0" dirty="0" smtClean="0">
                          <a:latin typeface="Arial" pitchFamily="34" charset="0"/>
                          <a:cs typeface="Arial" pitchFamily="34" charset="0"/>
                        </a:rPr>
                        <a:t>Certificate </a:t>
                      </a:r>
                      <a:r>
                        <a:rPr lang="en-US" b="0" dirty="0">
                          <a:latin typeface="Arial" pitchFamily="34" charset="0"/>
                          <a:cs typeface="Arial" pitchFamily="34" charset="0"/>
                        </a:rPr>
                        <a:t>by SEZ unit</a:t>
                      </a:r>
                    </a:p>
                  </a:txBody>
                  <a:tcPr marL="86360" marR="86360" marT="26035" marB="26035"/>
                </a:tc>
                <a:tc>
                  <a:txBody>
                    <a:bodyPr/>
                    <a:lstStyle/>
                    <a:p>
                      <a:pPr marL="0" marR="0" algn="l" fontAlgn="base">
                        <a:lnSpc>
                          <a:spcPts val="1155"/>
                        </a:lnSpc>
                        <a:spcBef>
                          <a:spcPts val="340"/>
                        </a:spcBef>
                        <a:spcAft>
                          <a:spcPts val="680"/>
                        </a:spcAft>
                      </a:pPr>
                      <a:r>
                        <a:rPr lang="en-US" b="0">
                          <a:latin typeface="Arial" pitchFamily="34" charset="0"/>
                          <a:cs typeface="Arial" pitchFamily="34" charset="0"/>
                        </a:rPr>
                        <a:t>Not specified in rules (but should be submitted before assessment).</a:t>
                      </a:r>
                    </a:p>
                  </a:txBody>
                  <a:tcPr marL="86360" marR="86360" marT="26035" marB="26035"/>
                </a:tc>
              </a:tr>
              <a:tr h="686176">
                <a:tc>
                  <a:txBody>
                    <a:bodyPr/>
                    <a:lstStyle/>
                    <a:p>
                      <a:pPr marL="0" marR="0" algn="ctr" fontAlgn="base">
                        <a:lnSpc>
                          <a:spcPts val="1155"/>
                        </a:lnSpc>
                        <a:spcBef>
                          <a:spcPts val="340"/>
                        </a:spcBef>
                        <a:spcAft>
                          <a:spcPts val="680"/>
                        </a:spcAft>
                      </a:pPr>
                      <a:r>
                        <a:rPr lang="en-US" b="1" dirty="0">
                          <a:latin typeface="Arial" pitchFamily="34" charset="0"/>
                          <a:cs typeface="Arial" pitchFamily="34" charset="0"/>
                        </a:rPr>
                        <a:t>J</a:t>
                      </a:r>
                      <a:endParaRPr lang="en-US" b="0" dirty="0">
                        <a:latin typeface="Arial" pitchFamily="34" charset="0"/>
                        <a:cs typeface="Arial" pitchFamily="34" charset="0"/>
                      </a:endParaRPr>
                    </a:p>
                  </a:txBody>
                  <a:tcPr marL="86360" marR="86360" marT="26035" marB="26035"/>
                </a:tc>
                <a:tc>
                  <a:txBody>
                    <a:bodyPr/>
                    <a:lstStyle/>
                    <a:p>
                      <a:pPr marL="0" marR="0" algn="l" fontAlgn="base">
                        <a:lnSpc>
                          <a:spcPts val="1155"/>
                        </a:lnSpc>
                        <a:spcBef>
                          <a:spcPts val="340"/>
                        </a:spcBef>
                        <a:spcAft>
                          <a:spcPts val="680"/>
                        </a:spcAft>
                      </a:pPr>
                      <a:r>
                        <a:rPr lang="en-US" b="0">
                          <a:latin typeface="Arial" pitchFamily="34" charset="0"/>
                          <a:cs typeface="Arial" pitchFamily="34" charset="0"/>
                        </a:rPr>
                        <a:t>Certificate to be issued by foreign diplomatic mission or consulate in India or the UN Agency</a:t>
                      </a:r>
                    </a:p>
                  </a:txBody>
                  <a:tcPr marL="86360" marR="86360" marT="26035" marB="26035"/>
                </a:tc>
                <a:tc>
                  <a:txBody>
                    <a:bodyPr/>
                    <a:lstStyle/>
                    <a:p>
                      <a:pPr marL="0" marR="0" algn="l" fontAlgn="base">
                        <a:lnSpc>
                          <a:spcPts val="1155"/>
                        </a:lnSpc>
                        <a:spcBef>
                          <a:spcPts val="340"/>
                        </a:spcBef>
                        <a:spcAft>
                          <a:spcPts val="680"/>
                        </a:spcAft>
                      </a:pPr>
                      <a:r>
                        <a:rPr lang="en-US" b="0" dirty="0" err="1">
                          <a:latin typeface="Arial" pitchFamily="34" charset="0"/>
                          <a:cs typeface="Arial" pitchFamily="34" charset="0"/>
                        </a:rPr>
                        <a:t>Upto</a:t>
                      </a:r>
                      <a:r>
                        <a:rPr lang="en-US" b="0" dirty="0">
                          <a:latin typeface="Arial" pitchFamily="34" charset="0"/>
                          <a:cs typeface="Arial" pitchFamily="34" charset="0"/>
                        </a:rPr>
                        <a:t> the time of assessment by first assessing authority.</a:t>
                      </a:r>
                    </a:p>
                  </a:txBody>
                  <a:tcPr marL="86360" marR="86360" marT="26035" marB="26035"/>
                </a:tc>
              </a:tr>
            </a:tbl>
          </a:graphicData>
        </a:graphic>
      </p:graphicFrame>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r>
              <a:rPr lang="en-US" sz="3600" b="1" dirty="0" smtClean="0">
                <a:solidFill>
                  <a:srgbClr val="FF0000"/>
                </a:solidFill>
              </a:rPr>
              <a:t>Unavailed  CENVAT/VAT  on capital goods which is not carried  forward </a:t>
            </a:r>
            <a:endParaRPr lang="en-US" sz="3600" b="1" dirty="0">
              <a:solidFill>
                <a:srgbClr val="FF0000"/>
              </a:solidFill>
            </a:endParaRPr>
          </a:p>
        </p:txBody>
      </p:sp>
      <p:sp>
        <p:nvSpPr>
          <p:cNvPr id="3" name="Content Placeholder 2"/>
          <p:cNvSpPr>
            <a:spLocks noGrp="1"/>
          </p:cNvSpPr>
          <p:nvPr>
            <p:ph idx="1"/>
          </p:nvPr>
        </p:nvSpPr>
        <p:spPr>
          <a:xfrm>
            <a:off x="152400" y="1600200"/>
            <a:ext cx="8991600" cy="5029200"/>
          </a:xfrm>
        </p:spPr>
        <p:txBody>
          <a:bodyPr>
            <a:noAutofit/>
          </a:bodyPr>
          <a:lstStyle/>
          <a:p>
            <a:pPr algn="just">
              <a:buNone/>
            </a:pPr>
            <a:r>
              <a:rPr lang="en-US" sz="2800" b="1" dirty="0" smtClean="0"/>
              <a:t>Registered Person   may take  such balance  credit </a:t>
            </a:r>
          </a:p>
          <a:p>
            <a:pPr algn="just">
              <a:buNone/>
            </a:pPr>
            <a:endParaRPr lang="en-US" sz="2800" b="1" dirty="0" smtClean="0"/>
          </a:p>
          <a:p>
            <a:pPr algn="just">
              <a:buNone/>
            </a:pPr>
            <a:r>
              <a:rPr lang="en-US" sz="2800" b="1" dirty="0" smtClean="0">
                <a:solidFill>
                  <a:srgbClr val="00B050"/>
                </a:solidFill>
              </a:rPr>
              <a:t>Conditions :</a:t>
            </a:r>
          </a:p>
          <a:p>
            <a:pPr algn="just">
              <a:buNone/>
            </a:pPr>
            <a:r>
              <a:rPr lang="en-US" sz="2800" b="1" dirty="0" smtClean="0"/>
              <a:t>if it is allowed in the existing law as well under this Act.</a:t>
            </a:r>
          </a:p>
          <a:p>
            <a:pPr algn="just">
              <a:buNone/>
            </a:pPr>
            <a:endParaRPr lang="en-US" sz="2800" b="1" dirty="0" smtClean="0"/>
          </a:p>
          <a:p>
            <a:pPr algn="just">
              <a:buNone/>
            </a:pPr>
            <a:endParaRPr lang="en-US" sz="2800" b="1" dirty="0" smtClean="0"/>
          </a:p>
          <a:p>
            <a:pPr algn="just">
              <a:buNone/>
            </a:pPr>
            <a:r>
              <a:rPr lang="en-US" sz="2800" b="1" dirty="0" smtClean="0"/>
              <a:t>Specify the following  in </a:t>
            </a:r>
            <a:r>
              <a:rPr lang="en-US" sz="2800" b="1" dirty="0" smtClean="0">
                <a:solidFill>
                  <a:srgbClr val="C00000"/>
                </a:solidFill>
              </a:rPr>
              <a:t>Form GST TRAN-1 :</a:t>
            </a:r>
          </a:p>
          <a:p>
            <a:pPr algn="just">
              <a:buNone/>
            </a:pPr>
            <a:r>
              <a:rPr lang="en-US" sz="2800" b="1" dirty="0" err="1" smtClean="0"/>
              <a:t>i</a:t>
            </a:r>
            <a:r>
              <a:rPr lang="en-US" sz="2800" b="1" dirty="0" smtClean="0"/>
              <a:t>] ITC availed under existing law before appointed day</a:t>
            </a:r>
          </a:p>
          <a:p>
            <a:pPr algn="just">
              <a:buNone/>
            </a:pPr>
            <a:r>
              <a:rPr lang="en-US" sz="2800" b="1" dirty="0" smtClean="0"/>
              <a:t>ii] ITC to be availed till appointed day.</a:t>
            </a:r>
          </a:p>
          <a:p>
            <a:pPr algn="just">
              <a:buNone/>
            </a:pPr>
            <a:endParaRPr lang="en-US" sz="2800" b="1" dirty="0" smtClean="0"/>
          </a:p>
          <a:p>
            <a:pPr algn="just">
              <a:buNone/>
            </a:pPr>
            <a:endParaRPr lang="en-US"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182</a:t>
            </a:fld>
            <a:endParaRPr lang="en-US"/>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76200"/>
            <a:ext cx="8229600" cy="868362"/>
          </a:xfrm>
        </p:spPr>
        <p:txBody>
          <a:bodyPr>
            <a:normAutofit/>
          </a:bodyPr>
          <a:lstStyle/>
          <a:p>
            <a:r>
              <a:rPr lang="en-US" b="1" dirty="0" smtClean="0">
                <a:solidFill>
                  <a:srgbClr val="FF0000"/>
                </a:solidFill>
              </a:rPr>
              <a:t>Who were not under CX/ST earlier </a:t>
            </a:r>
            <a:endParaRPr lang="en-US" b="1" dirty="0">
              <a:solidFill>
                <a:srgbClr val="FF0000"/>
              </a:solidFill>
            </a:endParaRPr>
          </a:p>
        </p:txBody>
      </p:sp>
      <p:sp>
        <p:nvSpPr>
          <p:cNvPr id="3" name="Content Placeholder 2"/>
          <p:cNvSpPr>
            <a:spLocks noGrp="1"/>
          </p:cNvSpPr>
          <p:nvPr>
            <p:ph idx="1"/>
          </p:nvPr>
        </p:nvSpPr>
        <p:spPr>
          <a:xfrm>
            <a:off x="152400" y="1295400"/>
            <a:ext cx="8839200" cy="5562600"/>
          </a:xfrm>
        </p:spPr>
        <p:txBody>
          <a:bodyPr>
            <a:normAutofit/>
          </a:bodyPr>
          <a:lstStyle/>
          <a:p>
            <a:pPr algn="just">
              <a:buFont typeface="Wingdings" pitchFamily="2" charset="2"/>
              <a:buChar char="Ø"/>
            </a:pPr>
            <a:r>
              <a:rPr lang="en-US" sz="2800" b="1" dirty="0" smtClean="0"/>
              <a:t>RP who was not liable to be registered under the existing law, or</a:t>
            </a:r>
          </a:p>
          <a:p>
            <a:pPr algn="just">
              <a:buFont typeface="Wingdings" pitchFamily="2" charset="2"/>
              <a:buChar char="Ø"/>
            </a:pPr>
            <a:r>
              <a:rPr lang="en-US" sz="2800" b="1" dirty="0" smtClean="0"/>
              <a:t> engaged in the manufacture of exempted goods or </a:t>
            </a:r>
          </a:p>
          <a:p>
            <a:pPr algn="just">
              <a:buFont typeface="Wingdings" pitchFamily="2" charset="2"/>
              <a:buChar char="Ø"/>
            </a:pPr>
            <a:r>
              <a:rPr lang="en-US" sz="2800" b="1" dirty="0" smtClean="0"/>
              <a:t>provision of exempted services or </a:t>
            </a:r>
          </a:p>
          <a:p>
            <a:pPr algn="just">
              <a:buFont typeface="Wingdings" pitchFamily="2" charset="2"/>
              <a:buChar char="Ø"/>
            </a:pPr>
            <a:r>
              <a:rPr lang="en-US" sz="2800" b="1" dirty="0" smtClean="0"/>
              <a:t>who was providing work contract services  and was availing the benefit of notification no. 26/2012  (abatement) or </a:t>
            </a:r>
          </a:p>
          <a:p>
            <a:pPr algn="just">
              <a:buFont typeface="Wingdings" pitchFamily="2" charset="2"/>
              <a:buChar char="Ø"/>
            </a:pPr>
            <a:r>
              <a:rPr lang="en-US" sz="2800" b="1" dirty="0" smtClean="0"/>
              <a:t>first stage dealer or second stage dealer or</a:t>
            </a:r>
          </a:p>
          <a:p>
            <a:pPr algn="just">
              <a:buFont typeface="Wingdings" pitchFamily="2" charset="2"/>
              <a:buChar char="Ø"/>
            </a:pPr>
            <a:r>
              <a:rPr lang="en-US" sz="2800" b="1" dirty="0" smtClean="0"/>
              <a:t> registered importer or depot of manufacturer, </a:t>
            </a:r>
          </a:p>
          <a:p>
            <a:pPr algn="just">
              <a:buNone/>
            </a:pPr>
            <a:endParaRPr lang="en-US" sz="2400" b="1" dirty="0" smtClean="0"/>
          </a:p>
          <a:p>
            <a:pPr algn="just">
              <a:buNone/>
            </a:pPr>
            <a:r>
              <a:rPr lang="en-US" sz="4000" b="1" dirty="0" smtClean="0">
                <a:solidFill>
                  <a:srgbClr val="00B050"/>
                </a:solidFill>
              </a:rPr>
              <a:t>credit of eligible duties on input in stock  </a:t>
            </a:r>
          </a:p>
          <a:p>
            <a:pPr algn="just">
              <a:buNone/>
            </a:pP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183</a:t>
            </a:fld>
            <a:endParaRPr lang="en-US"/>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76200"/>
            <a:ext cx="8229600" cy="868362"/>
          </a:xfrm>
        </p:spPr>
        <p:txBody>
          <a:bodyPr>
            <a:normAutofit/>
          </a:bodyPr>
          <a:lstStyle/>
          <a:p>
            <a:r>
              <a:rPr lang="en-US" b="1" dirty="0" smtClean="0">
                <a:solidFill>
                  <a:srgbClr val="FF0000"/>
                </a:solidFill>
              </a:rPr>
              <a:t>Who were not under CX/ST earlier </a:t>
            </a:r>
            <a:endParaRPr lang="en-US" b="1" dirty="0">
              <a:solidFill>
                <a:srgbClr val="FF0000"/>
              </a:solidFill>
            </a:endParaRPr>
          </a:p>
        </p:txBody>
      </p:sp>
      <p:sp>
        <p:nvSpPr>
          <p:cNvPr id="3" name="Content Placeholder 2"/>
          <p:cNvSpPr>
            <a:spLocks noGrp="1"/>
          </p:cNvSpPr>
          <p:nvPr>
            <p:ph idx="1"/>
          </p:nvPr>
        </p:nvSpPr>
        <p:spPr>
          <a:xfrm>
            <a:off x="152400" y="1295400"/>
            <a:ext cx="8839200" cy="5562600"/>
          </a:xfrm>
        </p:spPr>
        <p:txBody>
          <a:bodyPr>
            <a:normAutofit fontScale="92500"/>
          </a:bodyPr>
          <a:lstStyle/>
          <a:p>
            <a:pPr algn="just">
              <a:buNone/>
            </a:pPr>
            <a:r>
              <a:rPr lang="en-US" sz="3800" b="1" dirty="0" smtClean="0"/>
              <a:t>Credit of eligible duties on input in stock on the appointed day </a:t>
            </a:r>
          </a:p>
          <a:p>
            <a:pPr algn="just">
              <a:buNone/>
            </a:pPr>
            <a:r>
              <a:rPr lang="en-US" sz="2800" b="1" dirty="0" smtClean="0">
                <a:solidFill>
                  <a:srgbClr val="00B050"/>
                </a:solidFill>
              </a:rPr>
              <a:t>subject to the following conditions .</a:t>
            </a:r>
          </a:p>
          <a:p>
            <a:pPr marL="457200" indent="-457200" algn="just">
              <a:buFont typeface="+mj-lt"/>
              <a:buAutoNum type="arabicParenR"/>
            </a:pPr>
            <a:r>
              <a:rPr lang="en-US" b="1" dirty="0" smtClean="0"/>
              <a:t>If the Input is used for taxable supply under this Act</a:t>
            </a:r>
          </a:p>
          <a:p>
            <a:pPr marL="457200" indent="-457200" algn="just">
              <a:buFont typeface="+mj-lt"/>
              <a:buAutoNum type="arabicParenR"/>
            </a:pPr>
            <a:r>
              <a:rPr lang="en-US" b="1" dirty="0" smtClean="0"/>
              <a:t>RP is entitle for input tax credit under this Act</a:t>
            </a:r>
          </a:p>
          <a:p>
            <a:pPr marL="457200" indent="-457200" algn="just">
              <a:buFont typeface="+mj-lt"/>
              <a:buAutoNum type="arabicParenR"/>
            </a:pPr>
            <a:r>
              <a:rPr lang="en-US" b="1" dirty="0" smtClean="0"/>
              <a:t>RP is in possession of Invoice or other duty payment documents</a:t>
            </a:r>
          </a:p>
          <a:p>
            <a:pPr marL="457200" indent="-457200" algn="just">
              <a:buFont typeface="+mj-lt"/>
              <a:buAutoNum type="arabicParenR"/>
            </a:pPr>
            <a:r>
              <a:rPr lang="en-US" b="1" dirty="0" smtClean="0"/>
              <a:t>Such Invoices  not more than twelve months old.</a:t>
            </a:r>
          </a:p>
          <a:p>
            <a:pPr marL="457200" indent="-457200" algn="just">
              <a:buFont typeface="+mj-lt"/>
              <a:buAutoNum type="arabicParenR"/>
            </a:pPr>
            <a:r>
              <a:rPr lang="en-US" b="1" dirty="0" smtClean="0"/>
              <a:t>Supplier of services is not eligible for abatement under this Act.</a:t>
            </a:r>
          </a:p>
          <a:p>
            <a:pPr algn="just">
              <a:buNone/>
            </a:pPr>
            <a:endParaRPr lang="en-US"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184</a:t>
            </a:fld>
            <a:endParaRPr lang="en-US"/>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Who were not under VAT earlier</a:t>
            </a:r>
            <a:endParaRPr lang="en-US" dirty="0"/>
          </a:p>
        </p:txBody>
      </p:sp>
      <p:sp>
        <p:nvSpPr>
          <p:cNvPr id="3" name="Content Placeholder 2"/>
          <p:cNvSpPr>
            <a:spLocks noGrp="1"/>
          </p:cNvSpPr>
          <p:nvPr>
            <p:ph idx="1"/>
          </p:nvPr>
        </p:nvSpPr>
        <p:spPr>
          <a:xfrm>
            <a:off x="228600" y="1295400"/>
            <a:ext cx="8915400" cy="5410200"/>
          </a:xfrm>
        </p:spPr>
        <p:txBody>
          <a:bodyPr>
            <a:noAutofit/>
          </a:bodyPr>
          <a:lstStyle/>
          <a:p>
            <a:pPr marL="0">
              <a:spcBef>
                <a:spcPts val="0"/>
              </a:spcBef>
              <a:buFont typeface="Wingdings" pitchFamily="2" charset="2"/>
              <a:buChar char="Ø"/>
            </a:pPr>
            <a:r>
              <a:rPr lang="en-US" b="1" dirty="0" smtClean="0"/>
              <a:t>A RP who was not liable to be registered under the existing law or </a:t>
            </a:r>
          </a:p>
          <a:p>
            <a:pPr marL="0">
              <a:spcBef>
                <a:spcPts val="0"/>
              </a:spcBef>
              <a:buFont typeface="Wingdings" pitchFamily="2" charset="2"/>
              <a:buChar char="Ø"/>
            </a:pPr>
            <a:r>
              <a:rPr lang="en-US" b="1" dirty="0" smtClean="0"/>
              <a:t>engaged in the sale of exempted goods or tax free goods,  or </a:t>
            </a:r>
          </a:p>
          <a:p>
            <a:pPr marL="0">
              <a:spcBef>
                <a:spcPts val="0"/>
              </a:spcBef>
              <a:buFont typeface="Wingdings" pitchFamily="2" charset="2"/>
              <a:buChar char="Ø"/>
            </a:pPr>
            <a:r>
              <a:rPr lang="en-US" b="1" dirty="0" smtClean="0"/>
              <a:t>goods which have suffered tax at the first point of their sale in the State and the subsequent sales of which are not subject to tax </a:t>
            </a:r>
          </a:p>
          <a:p>
            <a:pPr marL="0">
              <a:spcBef>
                <a:spcPts val="0"/>
              </a:spcBef>
              <a:buFont typeface="Wingdings" pitchFamily="2" charset="2"/>
              <a:buChar char="Ø"/>
            </a:pPr>
            <a:r>
              <a:rPr lang="en-US" b="1" dirty="0" smtClean="0"/>
              <a:t>where the person was entitled to the credit of input tax at the time of sale of goods</a:t>
            </a:r>
            <a:r>
              <a:rPr lang="en-US" sz="4400" dirty="0" smtClean="0"/>
              <a:t>,</a:t>
            </a:r>
          </a:p>
          <a:p>
            <a:pPr algn="just">
              <a:buNone/>
            </a:pPr>
            <a:r>
              <a:rPr lang="en-US" sz="4400" b="1" dirty="0" smtClean="0"/>
              <a:t> </a:t>
            </a:r>
            <a:r>
              <a:rPr lang="en-US" sz="4400" b="1" dirty="0" smtClean="0">
                <a:solidFill>
                  <a:srgbClr val="00B050"/>
                </a:solidFill>
              </a:rPr>
              <a:t> VAT credit on input on his stock</a:t>
            </a:r>
            <a:endParaRPr lang="en-US" sz="4400"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185</a:t>
            </a:fld>
            <a:endParaRPr lang="en-US"/>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Who were not under VAT earlier</a:t>
            </a:r>
            <a:endParaRPr lang="en-US" dirty="0"/>
          </a:p>
        </p:txBody>
      </p:sp>
      <p:sp>
        <p:nvSpPr>
          <p:cNvPr id="3" name="Content Placeholder 2"/>
          <p:cNvSpPr>
            <a:spLocks noGrp="1"/>
          </p:cNvSpPr>
          <p:nvPr>
            <p:ph idx="1"/>
          </p:nvPr>
        </p:nvSpPr>
        <p:spPr>
          <a:xfrm>
            <a:off x="228600" y="1295400"/>
            <a:ext cx="8610600" cy="5410200"/>
          </a:xfrm>
        </p:spPr>
        <p:txBody>
          <a:bodyPr>
            <a:normAutofit fontScale="77500" lnSpcReduction="20000"/>
          </a:bodyPr>
          <a:lstStyle/>
          <a:p>
            <a:pPr algn="just">
              <a:buNone/>
            </a:pPr>
            <a:r>
              <a:rPr lang="en-US" sz="5600" b="1" dirty="0" smtClean="0"/>
              <a:t>  VAT credit on input on his stock on the appointed day admissible:</a:t>
            </a:r>
          </a:p>
          <a:p>
            <a:pPr algn="just">
              <a:buNone/>
            </a:pPr>
            <a:r>
              <a:rPr lang="en-US" sz="4200" b="1" dirty="0" smtClean="0">
                <a:solidFill>
                  <a:srgbClr val="00B050"/>
                </a:solidFill>
              </a:rPr>
              <a:t>subject to the following conditions .</a:t>
            </a:r>
          </a:p>
          <a:p>
            <a:pPr marL="457200" indent="-457200" algn="just">
              <a:buFont typeface="+mj-lt"/>
              <a:buAutoNum type="arabicParenR"/>
            </a:pPr>
            <a:r>
              <a:rPr lang="en-US" sz="4200" b="1" dirty="0" smtClean="0"/>
              <a:t>If the Input is used for taxable supply under this Act</a:t>
            </a:r>
          </a:p>
          <a:p>
            <a:pPr marL="457200" indent="-457200" algn="just">
              <a:buFont typeface="+mj-lt"/>
              <a:buAutoNum type="arabicParenR"/>
            </a:pPr>
            <a:r>
              <a:rPr lang="en-US" sz="4200" b="1" dirty="0" smtClean="0"/>
              <a:t>RP is entitle for input tax credit under this Act</a:t>
            </a:r>
          </a:p>
          <a:p>
            <a:pPr marL="457200" indent="-457200" algn="just">
              <a:buFont typeface="+mj-lt"/>
              <a:buAutoNum type="arabicParenR"/>
            </a:pPr>
            <a:r>
              <a:rPr lang="en-US" sz="4200" b="1" dirty="0" smtClean="0"/>
              <a:t>RP is in possession of Invoice or other duty payment documents</a:t>
            </a:r>
          </a:p>
          <a:p>
            <a:pPr marL="457200" indent="-457200" algn="just">
              <a:buFont typeface="+mj-lt"/>
              <a:buAutoNum type="arabicParenR"/>
            </a:pPr>
            <a:r>
              <a:rPr lang="en-US" sz="4200" b="1" dirty="0" smtClean="0"/>
              <a:t>Such Invoices were not more than twelve months old.</a:t>
            </a:r>
          </a:p>
          <a:p>
            <a:pPr marL="0">
              <a:spcBef>
                <a:spcPts val="0"/>
              </a:spcBef>
              <a:buFont typeface="Wingdings" pitchFamily="2" charset="2"/>
              <a:buChar char="Ø"/>
            </a:pPr>
            <a:endParaRPr lang="en-US" dirty="0" smtClean="0"/>
          </a:p>
          <a:p>
            <a:pPr marL="0">
              <a:spcBef>
                <a:spcPts val="0"/>
              </a:spcBef>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186</a:t>
            </a:fld>
            <a:endParaRPr lang="en-US"/>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solidFill>
                  <a:srgbClr val="FF0000"/>
                </a:solidFill>
              </a:rPr>
              <a:t>Explanation 1.—For the purposes of sub-sections (3), (4) and (6), the expression “eligible duties” means––</a:t>
            </a:r>
            <a:r>
              <a:rPr lang="en-US" sz="2700" dirty="0" smtClean="0">
                <a:solidFill>
                  <a:srgbClr val="FF0000"/>
                </a:solidFill>
              </a:rPr>
              <a:t/>
            </a:r>
            <a:br>
              <a:rPr lang="en-US" sz="2700"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304800" y="1600200"/>
            <a:ext cx="8610600" cy="5029200"/>
          </a:xfrm>
        </p:spPr>
        <p:txBody>
          <a:bodyPr>
            <a:normAutofit lnSpcReduction="10000"/>
          </a:bodyPr>
          <a:lstStyle/>
          <a:p>
            <a:pPr>
              <a:buNone/>
            </a:pPr>
            <a:r>
              <a:rPr lang="en-US" sz="1800" b="1" dirty="0" smtClean="0"/>
              <a:t>(</a:t>
            </a:r>
            <a:r>
              <a:rPr lang="en-US" sz="1800" b="1" dirty="0" err="1" smtClean="0"/>
              <a:t>i</a:t>
            </a:r>
            <a:r>
              <a:rPr lang="en-US" sz="1800" b="1" dirty="0" smtClean="0"/>
              <a:t>) the additional duty of excise </a:t>
            </a:r>
            <a:r>
              <a:rPr lang="en-US" sz="1800" b="1" dirty="0" err="1" smtClean="0"/>
              <a:t>leviable</a:t>
            </a:r>
            <a:r>
              <a:rPr lang="en-US" sz="1800" b="1" dirty="0" smtClean="0"/>
              <a:t> under section 3 of the Additional Duties</a:t>
            </a:r>
          </a:p>
          <a:p>
            <a:pPr>
              <a:buNone/>
            </a:pPr>
            <a:r>
              <a:rPr lang="en-US" sz="1800" b="1" dirty="0" smtClean="0"/>
              <a:t>of Excise (Goods of Special Importance) Act, 1957;</a:t>
            </a:r>
          </a:p>
          <a:p>
            <a:pPr>
              <a:buNone/>
            </a:pPr>
            <a:r>
              <a:rPr lang="en-US" sz="1800" b="1" dirty="0" smtClean="0"/>
              <a:t>(ii) the additional duty </a:t>
            </a:r>
            <a:r>
              <a:rPr lang="en-US" sz="1800" b="1" dirty="0" err="1" smtClean="0"/>
              <a:t>leviable</a:t>
            </a:r>
            <a:r>
              <a:rPr lang="en-US" sz="1800" b="1" dirty="0" smtClean="0"/>
              <a:t> under sub-section (1) of section 3 of the Customs</a:t>
            </a:r>
          </a:p>
          <a:p>
            <a:pPr>
              <a:buNone/>
            </a:pPr>
            <a:r>
              <a:rPr lang="en-US" sz="1800" b="1" dirty="0" smtClean="0"/>
              <a:t>Tariff Act, 1975;</a:t>
            </a:r>
          </a:p>
          <a:p>
            <a:pPr>
              <a:buNone/>
            </a:pPr>
            <a:r>
              <a:rPr lang="en-US" sz="1800" b="1" dirty="0" smtClean="0"/>
              <a:t>(iii) the additional duty </a:t>
            </a:r>
            <a:r>
              <a:rPr lang="en-US" sz="1800" b="1" dirty="0" err="1" smtClean="0"/>
              <a:t>leviable</a:t>
            </a:r>
            <a:r>
              <a:rPr lang="en-US" sz="1800" b="1" dirty="0" smtClean="0"/>
              <a:t> under sub-section (5) of section 3 of the Customs</a:t>
            </a:r>
          </a:p>
          <a:p>
            <a:pPr>
              <a:buNone/>
            </a:pPr>
            <a:r>
              <a:rPr lang="en-US" sz="1800" b="1" dirty="0" smtClean="0"/>
              <a:t>Tariff Act, 1975;</a:t>
            </a:r>
          </a:p>
          <a:p>
            <a:pPr>
              <a:buNone/>
            </a:pPr>
            <a:r>
              <a:rPr lang="en-US" sz="1800" b="1" dirty="0" smtClean="0"/>
              <a:t>(iv) the additional duty of excise </a:t>
            </a:r>
            <a:r>
              <a:rPr lang="en-US" sz="1800" b="1" dirty="0" err="1" smtClean="0"/>
              <a:t>leviable</a:t>
            </a:r>
            <a:r>
              <a:rPr lang="en-US" sz="1800" b="1" dirty="0" smtClean="0"/>
              <a:t> under section 3 of the Additional</a:t>
            </a:r>
          </a:p>
          <a:p>
            <a:pPr>
              <a:buNone/>
            </a:pPr>
            <a:r>
              <a:rPr lang="en-US" sz="1800" b="1" dirty="0" smtClean="0"/>
              <a:t>Duties of Excise (Textile and Textile Articles) Act, 1978;</a:t>
            </a:r>
          </a:p>
          <a:p>
            <a:pPr>
              <a:buNone/>
            </a:pPr>
            <a:r>
              <a:rPr lang="en-US" sz="1800" b="1" dirty="0" smtClean="0"/>
              <a:t>(v) the duty of excise specified in the First Schedule to the Central Excise Tariff</a:t>
            </a:r>
          </a:p>
          <a:p>
            <a:pPr>
              <a:buNone/>
            </a:pPr>
            <a:r>
              <a:rPr lang="en-US" sz="1800" b="1" dirty="0" smtClean="0"/>
              <a:t>Act, 1985;</a:t>
            </a:r>
          </a:p>
          <a:p>
            <a:pPr>
              <a:buNone/>
            </a:pPr>
            <a:r>
              <a:rPr lang="en-US" sz="1800" b="1" dirty="0" smtClean="0"/>
              <a:t>(vi) the duty of excise specified in the Second Schedule to the Central Excise</a:t>
            </a:r>
          </a:p>
          <a:p>
            <a:pPr>
              <a:buNone/>
            </a:pPr>
            <a:r>
              <a:rPr lang="en-US" sz="1800" b="1" dirty="0" smtClean="0"/>
              <a:t>Tariff Act, 1985; and</a:t>
            </a:r>
          </a:p>
          <a:p>
            <a:pPr>
              <a:buNone/>
            </a:pPr>
            <a:r>
              <a:rPr lang="en-US" sz="1800" b="1" dirty="0" smtClean="0"/>
              <a:t>(vii) the National Calamity Contingent Duty </a:t>
            </a:r>
            <a:r>
              <a:rPr lang="en-US" sz="1800" b="1" dirty="0" err="1" smtClean="0"/>
              <a:t>leviable</a:t>
            </a:r>
            <a:r>
              <a:rPr lang="en-US" sz="1800" b="1" dirty="0" smtClean="0"/>
              <a:t> under section 136 of the</a:t>
            </a:r>
          </a:p>
          <a:p>
            <a:pPr>
              <a:buNone/>
            </a:pPr>
            <a:r>
              <a:rPr lang="en-US" sz="1800" b="1" dirty="0" smtClean="0"/>
              <a:t>Finance Act, 2001;</a:t>
            </a:r>
          </a:p>
          <a:p>
            <a:pPr>
              <a:buNone/>
            </a:pPr>
            <a:r>
              <a:rPr lang="en-US" sz="1800" b="1" dirty="0" smtClean="0"/>
              <a:t>in respect of inputs held in stock and inputs contained in semi-finished or finished</a:t>
            </a:r>
          </a:p>
          <a:p>
            <a:pPr>
              <a:buNone/>
            </a:pPr>
            <a:r>
              <a:rPr lang="en-US" sz="1800" b="1" dirty="0" smtClean="0"/>
              <a:t>goods held in stock on the appointed day.</a:t>
            </a:r>
            <a:endParaRPr lang="en-US" sz="1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187</a:t>
            </a:fld>
            <a:endParaRPr lang="en-US"/>
          </a:p>
        </p:txBody>
      </p: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r>
              <a:rPr lang="en-US" sz="4000" b="1" dirty="0" smtClean="0">
                <a:solidFill>
                  <a:srgbClr val="FF0000"/>
                </a:solidFill>
              </a:rPr>
              <a:t>Not in possession of documents evidencing payment of  VAT /CX duty</a:t>
            </a:r>
            <a:r>
              <a:rPr lang="en-US" b="1" dirty="0" smtClean="0"/>
              <a:t>.</a:t>
            </a:r>
            <a:endParaRPr lang="en-US" b="1" dirty="0"/>
          </a:p>
        </p:txBody>
      </p:sp>
      <p:sp>
        <p:nvSpPr>
          <p:cNvPr id="3" name="Content Placeholder 2"/>
          <p:cNvSpPr>
            <a:spLocks noGrp="1"/>
          </p:cNvSpPr>
          <p:nvPr>
            <p:ph idx="1"/>
          </p:nvPr>
        </p:nvSpPr>
        <p:spPr>
          <a:xfrm>
            <a:off x="228600" y="1371600"/>
            <a:ext cx="8763000" cy="5334000"/>
          </a:xfrm>
        </p:spPr>
        <p:txBody>
          <a:bodyPr>
            <a:normAutofit lnSpcReduction="10000"/>
          </a:bodyPr>
          <a:lstStyle/>
          <a:p>
            <a:pPr algn="just">
              <a:buFont typeface="Wingdings" pitchFamily="2" charset="2"/>
              <a:buChar char="Ø"/>
            </a:pPr>
            <a:r>
              <a:rPr lang="en-US" sz="2800" b="1" dirty="0" smtClean="0"/>
              <a:t>There is a Scheme for  RP  for six tax period</a:t>
            </a:r>
          </a:p>
          <a:p>
            <a:pPr algn="just">
              <a:buFont typeface="Wingdings" pitchFamily="2" charset="2"/>
              <a:buChar char="Ø"/>
            </a:pPr>
            <a:r>
              <a:rPr lang="en-US" sz="2800" b="1" dirty="0" smtClean="0"/>
              <a:t> Not available  to manufacturer or supplier of service</a:t>
            </a:r>
          </a:p>
          <a:p>
            <a:pPr>
              <a:buNone/>
            </a:pPr>
            <a:endParaRPr lang="en-US" sz="2400" b="1" dirty="0" smtClean="0"/>
          </a:p>
          <a:p>
            <a:pPr>
              <a:buNone/>
            </a:pPr>
            <a:r>
              <a:rPr lang="en-US" sz="3000" b="1" dirty="0" smtClean="0">
                <a:solidFill>
                  <a:srgbClr val="00B050"/>
                </a:solidFill>
              </a:rPr>
              <a:t>Credit @  40% of central/state  tax applicable</a:t>
            </a:r>
          </a:p>
          <a:p>
            <a:pPr>
              <a:buNone/>
            </a:pPr>
            <a:r>
              <a:rPr lang="en-US" sz="2400" b="1" dirty="0" smtClean="0"/>
              <a:t>Conditions.</a:t>
            </a:r>
          </a:p>
          <a:p>
            <a:pPr marL="514350" indent="-514350">
              <a:buFont typeface="+mj-lt"/>
              <a:buAutoNum type="arabicParenR"/>
            </a:pPr>
            <a:r>
              <a:rPr lang="en-US" sz="2400" b="1" dirty="0" smtClean="0"/>
              <a:t>Such goods were not exempt or nil rated</a:t>
            </a:r>
          </a:p>
          <a:p>
            <a:pPr marL="514350" indent="-514350">
              <a:buFont typeface="+mj-lt"/>
              <a:buAutoNum type="arabicParenR"/>
            </a:pPr>
            <a:r>
              <a:rPr lang="en-US" sz="2400" b="1" dirty="0" smtClean="0"/>
              <a:t>Document of procurement is available with RP</a:t>
            </a:r>
          </a:p>
          <a:p>
            <a:pPr marL="514350" indent="-514350">
              <a:buFont typeface="+mj-lt"/>
              <a:buAutoNum type="arabicParenR"/>
            </a:pPr>
            <a:r>
              <a:rPr lang="en-US" sz="2400" b="1" dirty="0" smtClean="0"/>
              <a:t>pass on the benefit of such credit by way of reduced prices.</a:t>
            </a:r>
          </a:p>
          <a:p>
            <a:pPr>
              <a:buNone/>
            </a:pPr>
            <a:endParaRPr lang="en-US" sz="2400" b="1" dirty="0" smtClean="0"/>
          </a:p>
          <a:p>
            <a:pPr>
              <a:buNone/>
            </a:pPr>
            <a:r>
              <a:rPr lang="en-US" sz="2400" b="1" dirty="0" smtClean="0"/>
              <a:t>Submit statement of  supply of such goods in each of six tax period.</a:t>
            </a:r>
          </a:p>
          <a:p>
            <a:pPr>
              <a:buNone/>
            </a:pPr>
            <a:endParaRPr lang="en-US" sz="2400" b="1" dirty="0" smtClean="0"/>
          </a:p>
          <a:p>
            <a:pPr>
              <a:buNone/>
            </a:pPr>
            <a:r>
              <a:rPr lang="en-US" sz="2400" b="1" dirty="0" smtClean="0"/>
              <a:t>Stocks stored should be easily identifiable</a:t>
            </a:r>
          </a:p>
          <a:p>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188</a:t>
            </a:fld>
            <a:endParaRPr lang="en-US"/>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763000" cy="868362"/>
          </a:xfrm>
        </p:spPr>
        <p:txBody>
          <a:bodyPr>
            <a:noAutofit/>
          </a:bodyPr>
          <a:lstStyle/>
          <a:p>
            <a:r>
              <a:rPr lang="en-US" sz="3600" b="1" dirty="0" smtClean="0">
                <a:solidFill>
                  <a:srgbClr val="FF0000"/>
                </a:solidFill>
              </a:rPr>
              <a:t>Taxable as well as exempted  activities earlier  but now taxable </a:t>
            </a:r>
            <a:endParaRPr lang="en-US" sz="3600" b="1" dirty="0">
              <a:solidFill>
                <a:srgbClr val="FF0000"/>
              </a:solidFill>
            </a:endParaRPr>
          </a:p>
        </p:txBody>
      </p:sp>
      <p:sp>
        <p:nvSpPr>
          <p:cNvPr id="3" name="Content Placeholder 2"/>
          <p:cNvSpPr>
            <a:spLocks noGrp="1"/>
          </p:cNvSpPr>
          <p:nvPr>
            <p:ph idx="1"/>
          </p:nvPr>
        </p:nvSpPr>
        <p:spPr>
          <a:xfrm>
            <a:off x="152400" y="1524000"/>
            <a:ext cx="8915400" cy="4953000"/>
          </a:xfrm>
        </p:spPr>
        <p:txBody>
          <a:bodyPr>
            <a:normAutofit fontScale="92500" lnSpcReduction="10000"/>
          </a:bodyPr>
          <a:lstStyle/>
          <a:p>
            <a:pPr algn="just">
              <a:buFont typeface="Wingdings" pitchFamily="2" charset="2"/>
              <a:buChar char="Ø"/>
            </a:pPr>
            <a:r>
              <a:rPr lang="en-US" sz="3600" b="1" dirty="0" smtClean="0"/>
              <a:t>Such RP is also entitled to</a:t>
            </a:r>
          </a:p>
          <a:p>
            <a:pPr algn="just">
              <a:buFont typeface="Wingdings" pitchFamily="2" charset="2"/>
              <a:buChar char="Ø"/>
            </a:pPr>
            <a:endParaRPr lang="en-US" sz="3600" b="1" dirty="0" smtClean="0"/>
          </a:p>
          <a:p>
            <a:pPr algn="just">
              <a:buFont typeface="Wingdings" pitchFamily="2" charset="2"/>
              <a:buChar char="Ø"/>
            </a:pPr>
            <a:r>
              <a:rPr lang="en-US" sz="3600" b="1" dirty="0" smtClean="0"/>
              <a:t> </a:t>
            </a:r>
            <a:r>
              <a:rPr lang="en-US" sz="3600" b="1" dirty="0" err="1" smtClean="0"/>
              <a:t>Cenvat</a:t>
            </a:r>
            <a:r>
              <a:rPr lang="en-US" sz="3600" b="1" dirty="0" smtClean="0"/>
              <a:t> credit/VAT  in respect of input , semi-finished and finished goods in stock.</a:t>
            </a:r>
          </a:p>
          <a:p>
            <a:pPr algn="just">
              <a:buFont typeface="Wingdings" pitchFamily="2" charset="2"/>
              <a:buChar char="Ø"/>
            </a:pPr>
            <a:endParaRPr lang="en-US" sz="3600" b="1" dirty="0" smtClean="0"/>
          </a:p>
          <a:p>
            <a:pPr algn="just">
              <a:buFont typeface="Wingdings" pitchFamily="2" charset="2"/>
              <a:buChar char="Ø"/>
            </a:pPr>
            <a:r>
              <a:rPr lang="en-US" sz="3600" b="1" dirty="0" smtClean="0"/>
              <a:t> attributable to such exempted goods or services</a:t>
            </a:r>
          </a:p>
          <a:p>
            <a:pPr algn="just">
              <a:buFont typeface="Wingdings" pitchFamily="2" charset="2"/>
              <a:buChar char="Ø"/>
            </a:pPr>
            <a:endParaRPr lang="en-US" sz="3600" b="1" dirty="0" smtClean="0"/>
          </a:p>
          <a:p>
            <a:pPr algn="just">
              <a:buFont typeface="Wingdings" pitchFamily="2" charset="2"/>
              <a:buChar char="Ø"/>
            </a:pPr>
            <a:r>
              <a:rPr lang="en-US" sz="3600" b="1" dirty="0" smtClean="0"/>
              <a:t>Same conditions apply</a:t>
            </a:r>
          </a:p>
          <a:p>
            <a:pPr algn="just">
              <a:buFont typeface="Wingdings" pitchFamily="2" charset="2"/>
              <a:buChar char="Ø"/>
            </a:pPr>
            <a:endParaRPr 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189</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IN" b="1" dirty="0" smtClean="0">
                <a:solidFill>
                  <a:srgbClr val="FF0000"/>
                </a:solidFill>
                <a:ea typeface="Verdana" pitchFamily="34" charset="0"/>
                <a:cs typeface="Calibri" pitchFamily="34" charset="0"/>
              </a:rPr>
              <a:t>SALIENT FEATURES OF GST</a:t>
            </a:r>
            <a:endParaRPr lang="en-IN" b="1" dirty="0">
              <a:solidFill>
                <a:srgbClr val="FF0000"/>
              </a:solidFill>
              <a:ea typeface="Verdana" pitchFamily="34" charset="0"/>
              <a:cs typeface="Calibri" pitchFamily="34" charset="0"/>
            </a:endParaRPr>
          </a:p>
        </p:txBody>
      </p:sp>
      <p:sp>
        <p:nvSpPr>
          <p:cNvPr id="3" name="Content Placeholder 2"/>
          <p:cNvSpPr>
            <a:spLocks noGrp="1"/>
          </p:cNvSpPr>
          <p:nvPr>
            <p:ph idx="1"/>
          </p:nvPr>
        </p:nvSpPr>
        <p:spPr>
          <a:xfrm>
            <a:off x="228600" y="1295400"/>
            <a:ext cx="8763000" cy="5410200"/>
          </a:xfrm>
        </p:spPr>
        <p:txBody>
          <a:bodyPr>
            <a:noAutofit/>
          </a:bodyPr>
          <a:lstStyle/>
          <a:p>
            <a:pPr lvl="0" algn="just">
              <a:spcBef>
                <a:spcPts val="0"/>
              </a:spcBef>
              <a:spcAft>
                <a:spcPts val="600"/>
              </a:spcAft>
            </a:pPr>
            <a:r>
              <a:rPr lang="en-IN" b="1" dirty="0" smtClean="0"/>
              <a:t>Dual GST.</a:t>
            </a:r>
          </a:p>
          <a:p>
            <a:pPr lvl="0" algn="just">
              <a:spcBef>
                <a:spcPts val="0"/>
              </a:spcBef>
              <a:spcAft>
                <a:spcPts val="600"/>
              </a:spcAft>
            </a:pPr>
            <a:r>
              <a:rPr lang="en-IN" sz="2800" b="1" dirty="0" smtClean="0"/>
              <a:t>All goods other than alcoholic liquor</a:t>
            </a:r>
          </a:p>
          <a:p>
            <a:pPr lvl="0" algn="just">
              <a:spcBef>
                <a:spcPts val="0"/>
              </a:spcBef>
              <a:spcAft>
                <a:spcPts val="600"/>
              </a:spcAft>
            </a:pPr>
            <a:endParaRPr lang="en-IN" sz="2800" b="1" dirty="0" smtClean="0"/>
          </a:p>
          <a:p>
            <a:pPr lvl="0" algn="just">
              <a:spcBef>
                <a:spcPts val="0"/>
              </a:spcBef>
              <a:spcAft>
                <a:spcPts val="600"/>
              </a:spcAft>
            </a:pPr>
            <a:r>
              <a:rPr lang="en-IN" sz="2800" b="1" dirty="0" smtClean="0"/>
              <a:t>Five petroleum products to be included later.</a:t>
            </a:r>
          </a:p>
          <a:p>
            <a:pPr lvl="0" algn="just">
              <a:spcBef>
                <a:spcPts val="0"/>
              </a:spcBef>
              <a:spcAft>
                <a:spcPts val="600"/>
              </a:spcAft>
            </a:pPr>
            <a:endParaRPr lang="en-IN" sz="2800" b="1" dirty="0" smtClean="0"/>
          </a:p>
          <a:p>
            <a:pPr lvl="0" algn="just">
              <a:spcBef>
                <a:spcPts val="0"/>
              </a:spcBef>
              <a:spcAft>
                <a:spcPts val="600"/>
              </a:spcAft>
            </a:pPr>
            <a:r>
              <a:rPr lang="en-IN" sz="2800" b="1" dirty="0" smtClean="0"/>
              <a:t>Tobacco and tobacco products  : </a:t>
            </a:r>
            <a:r>
              <a:rPr lang="en-IN" sz="2400" b="1" dirty="0" smtClean="0">
                <a:solidFill>
                  <a:srgbClr val="00B050"/>
                </a:solidFill>
              </a:rPr>
              <a:t>GST + Central Excise duty</a:t>
            </a:r>
            <a:endParaRPr lang="en-IN" sz="2800" b="1" dirty="0" smtClean="0">
              <a:solidFill>
                <a:srgbClr val="00B050"/>
              </a:solidFill>
            </a:endParaRPr>
          </a:p>
          <a:p>
            <a:pPr lvl="0" algn="just">
              <a:spcBef>
                <a:spcPts val="0"/>
              </a:spcBef>
              <a:spcAft>
                <a:spcPts val="600"/>
              </a:spcAft>
            </a:pPr>
            <a:endParaRPr lang="en-IN" sz="2800" b="1" dirty="0" smtClean="0"/>
          </a:p>
          <a:p>
            <a:pPr algn="just">
              <a:spcBef>
                <a:spcPts val="0"/>
              </a:spcBef>
              <a:spcAft>
                <a:spcPts val="600"/>
              </a:spcAft>
            </a:pPr>
            <a:r>
              <a:rPr lang="en-IN" sz="2800" b="1" dirty="0" smtClean="0"/>
              <a:t>The exemption list would be common for the Centre and the States.</a:t>
            </a:r>
          </a:p>
          <a:p>
            <a:pPr lvl="0" algn="just">
              <a:spcBef>
                <a:spcPts val="0"/>
              </a:spcBef>
              <a:spcAft>
                <a:spcPts val="600"/>
              </a:spcAft>
            </a:pPr>
            <a:endParaRPr lang="en-IN" sz="2800" b="1" dirty="0" smtClean="0"/>
          </a:p>
          <a:p>
            <a:pPr algn="just">
              <a:spcBef>
                <a:spcPts val="0"/>
              </a:spcBef>
              <a:spcAft>
                <a:spcPts val="600"/>
              </a:spcAft>
            </a:pPr>
            <a:endParaRPr lang="en-IN" sz="2800" b="1" dirty="0" smtClean="0"/>
          </a:p>
          <a:p>
            <a:pPr>
              <a:spcAft>
                <a:spcPts val="600"/>
              </a:spcAft>
            </a:pPr>
            <a:endParaRPr lang="en-IN"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Input /input services in transit </a:t>
            </a:r>
            <a:endParaRPr lang="en-US" b="1" dirty="0">
              <a:solidFill>
                <a:srgbClr val="FF0000"/>
              </a:solidFill>
            </a:endParaRPr>
          </a:p>
        </p:txBody>
      </p:sp>
      <p:sp>
        <p:nvSpPr>
          <p:cNvPr id="3" name="Content Placeholder 2"/>
          <p:cNvSpPr>
            <a:spLocks noGrp="1"/>
          </p:cNvSpPr>
          <p:nvPr>
            <p:ph idx="1"/>
          </p:nvPr>
        </p:nvSpPr>
        <p:spPr>
          <a:xfrm>
            <a:off x="152400" y="1371600"/>
            <a:ext cx="8686800" cy="5181600"/>
          </a:xfrm>
        </p:spPr>
        <p:txBody>
          <a:bodyPr>
            <a:normAutofit fontScale="92500" lnSpcReduction="20000"/>
          </a:bodyPr>
          <a:lstStyle/>
          <a:p>
            <a:r>
              <a:rPr lang="en-US" b="1" dirty="0" smtClean="0">
                <a:solidFill>
                  <a:srgbClr val="FF0000"/>
                </a:solidFill>
              </a:rPr>
              <a:t>Received  on or after the appointed day but the duty or tax  paid earlier</a:t>
            </a:r>
          </a:p>
          <a:p>
            <a:pPr>
              <a:buFont typeface="Wingdings" pitchFamily="2" charset="2"/>
              <a:buChar char="Ø"/>
            </a:pPr>
            <a:r>
              <a:rPr lang="en-US" b="1" dirty="0" smtClean="0"/>
              <a:t>RP may take credit of eligible duties and taxes </a:t>
            </a:r>
          </a:p>
          <a:p>
            <a:pPr>
              <a:buFont typeface="Wingdings" pitchFamily="2" charset="2"/>
              <a:buChar char="Ø"/>
            </a:pPr>
            <a:endParaRPr lang="en-US" b="1" dirty="0" smtClean="0"/>
          </a:p>
          <a:p>
            <a:pPr>
              <a:buFont typeface="Wingdings" pitchFamily="2" charset="2"/>
              <a:buChar char="Ø"/>
            </a:pPr>
            <a:r>
              <a:rPr lang="en-US" b="1" dirty="0" smtClean="0"/>
              <a:t>  the invoice has been recorded in the books within 30 days from the appointed day.</a:t>
            </a:r>
          </a:p>
          <a:p>
            <a:pPr>
              <a:buFont typeface="Wingdings" pitchFamily="2" charset="2"/>
              <a:buChar char="Ø"/>
            </a:pPr>
            <a:endParaRPr lang="en-US" b="1" dirty="0" smtClean="0"/>
          </a:p>
          <a:p>
            <a:pPr>
              <a:buFont typeface="Wingdings" pitchFamily="2" charset="2"/>
              <a:buChar char="Ø"/>
            </a:pPr>
            <a:r>
              <a:rPr lang="en-US" b="1" dirty="0" smtClean="0"/>
              <a:t>Extendable  by 30 days by  Commissioner </a:t>
            </a:r>
          </a:p>
          <a:p>
            <a:pPr>
              <a:buFont typeface="Wingdings" pitchFamily="2" charset="2"/>
              <a:buChar char="Ø"/>
            </a:pPr>
            <a:endParaRPr lang="en-US" b="1" dirty="0" smtClean="0"/>
          </a:p>
          <a:p>
            <a:pPr>
              <a:buFont typeface="Wingdings" pitchFamily="2" charset="2"/>
              <a:buChar char="Ø"/>
            </a:pPr>
            <a:r>
              <a:rPr lang="en-US" b="1" dirty="0" smtClean="0"/>
              <a:t>furnish a statement</a:t>
            </a:r>
          </a:p>
          <a:p>
            <a:pPr>
              <a:buFont typeface="Wingdings" pitchFamily="2" charset="2"/>
              <a:buChar char="Ø"/>
            </a:pPr>
            <a:r>
              <a:rPr lang="en-US" sz="4700" b="1" dirty="0" smtClean="0">
                <a:solidFill>
                  <a:srgbClr val="00B050"/>
                </a:solidFill>
              </a:rPr>
              <a:t>ISD can also distribute  such credit</a:t>
            </a:r>
          </a:p>
          <a:p>
            <a:pPr>
              <a:buFont typeface="Wingdings" pitchFamily="2" charset="2"/>
              <a:buChar char="Ø"/>
            </a:pPr>
            <a:endParaRPr lang="en-US" b="1"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190</a:t>
            </a:fld>
            <a:endParaRPr lang="en-US"/>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229600" cy="868362"/>
          </a:xfrm>
        </p:spPr>
        <p:txBody>
          <a:bodyPr>
            <a:noAutofit/>
          </a:bodyPr>
          <a:lstStyle/>
          <a:p>
            <a:r>
              <a:rPr lang="en-US" sz="3200" b="1" dirty="0" smtClean="0">
                <a:solidFill>
                  <a:srgbClr val="FF0000"/>
                </a:solidFill>
              </a:rPr>
              <a:t>tax at fixed rate or paying fixed amount in lieu of tax payable under the existing law</a:t>
            </a:r>
            <a:endParaRPr lang="en-US" sz="3600" b="1" dirty="0">
              <a:solidFill>
                <a:srgbClr val="FF0000"/>
              </a:solidFill>
            </a:endParaRPr>
          </a:p>
        </p:txBody>
      </p:sp>
      <p:sp>
        <p:nvSpPr>
          <p:cNvPr id="3" name="Content Placeholder 2"/>
          <p:cNvSpPr>
            <a:spLocks noGrp="1"/>
          </p:cNvSpPr>
          <p:nvPr>
            <p:ph idx="1"/>
          </p:nvPr>
        </p:nvSpPr>
        <p:spPr>
          <a:xfrm>
            <a:off x="228600" y="1371600"/>
            <a:ext cx="8763000" cy="5257800"/>
          </a:xfrm>
        </p:spPr>
        <p:txBody>
          <a:bodyPr>
            <a:normAutofit fontScale="92500" lnSpcReduction="20000"/>
          </a:bodyPr>
          <a:lstStyle/>
          <a:p>
            <a:pPr>
              <a:buFont typeface="Wingdings" pitchFamily="2" charset="2"/>
              <a:buChar char="Ø"/>
            </a:pPr>
            <a:r>
              <a:rPr lang="en-US" b="1" dirty="0" smtClean="0">
                <a:solidFill>
                  <a:srgbClr val="00B050"/>
                </a:solidFill>
              </a:rPr>
              <a:t>Earlier under Composition Scheme</a:t>
            </a:r>
          </a:p>
          <a:p>
            <a:pPr>
              <a:buFont typeface="Wingdings" pitchFamily="2" charset="2"/>
              <a:buChar char="Ø"/>
            </a:pPr>
            <a:r>
              <a:rPr lang="en-US" b="1" dirty="0" smtClean="0"/>
              <a:t>RP   is entitled to  the credit on his input stock, semi finished   and finished stock on the appointed date .</a:t>
            </a:r>
          </a:p>
          <a:p>
            <a:pPr>
              <a:buFont typeface="Wingdings" pitchFamily="2" charset="2"/>
              <a:buChar char="Ø"/>
            </a:pPr>
            <a:r>
              <a:rPr lang="en-US" b="1" dirty="0" smtClean="0">
                <a:solidFill>
                  <a:srgbClr val="00B050"/>
                </a:solidFill>
              </a:rPr>
              <a:t>subject to the following conditions;</a:t>
            </a:r>
          </a:p>
          <a:p>
            <a:pPr marL="514350" indent="-514350">
              <a:buFont typeface="+mj-lt"/>
              <a:buAutoNum type="arabicParenR"/>
            </a:pPr>
            <a:r>
              <a:rPr lang="en-US" b="1" dirty="0" smtClean="0"/>
              <a:t>Such Input stock used for taxable supply under this Act.</a:t>
            </a:r>
          </a:p>
          <a:p>
            <a:pPr marL="514350" indent="-514350">
              <a:buFont typeface="+mj-lt"/>
              <a:buAutoNum type="arabicParenR"/>
            </a:pPr>
            <a:r>
              <a:rPr lang="en-US" b="1" dirty="0" smtClean="0"/>
              <a:t>RP is not covered under section 10 of this Act.</a:t>
            </a:r>
          </a:p>
          <a:p>
            <a:pPr marL="514350" indent="-514350">
              <a:buFont typeface="+mj-lt"/>
              <a:buAutoNum type="arabicParenR"/>
            </a:pPr>
            <a:r>
              <a:rPr lang="en-US" b="1" dirty="0" smtClean="0"/>
              <a:t>RP is eligible for ITC under this Act.</a:t>
            </a:r>
          </a:p>
          <a:p>
            <a:pPr marL="514350" indent="-514350">
              <a:buFont typeface="+mj-lt"/>
              <a:buAutoNum type="arabicParenR"/>
            </a:pPr>
            <a:r>
              <a:rPr lang="en-US" b="1" dirty="0" smtClean="0"/>
              <a:t>RP is in possession of such Invoice or other duty payment documents.</a:t>
            </a:r>
          </a:p>
          <a:p>
            <a:pPr marL="514350" indent="-514350">
              <a:buFont typeface="+mj-lt"/>
              <a:buAutoNum type="arabicParenR"/>
            </a:pPr>
            <a:r>
              <a:rPr lang="en-US" b="1" dirty="0" smtClean="0"/>
              <a:t>Such Invoices are not more than twelve months old on appointed day</a:t>
            </a:r>
          </a:p>
          <a:p>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191</a:t>
            </a:fld>
            <a:endParaRPr lang="en-US"/>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Centralised</a:t>
            </a:r>
            <a:r>
              <a:rPr lang="en-US" b="1" dirty="0" smtClean="0">
                <a:solidFill>
                  <a:srgbClr val="FF0000"/>
                </a:solidFill>
              </a:rPr>
              <a:t> Registration </a:t>
            </a:r>
            <a:endParaRPr lang="en-US" b="1" dirty="0">
              <a:solidFill>
                <a:srgbClr val="FF0000"/>
              </a:solidFill>
            </a:endParaRPr>
          </a:p>
        </p:txBody>
      </p:sp>
      <p:sp>
        <p:nvSpPr>
          <p:cNvPr id="3" name="Content Placeholder 2"/>
          <p:cNvSpPr>
            <a:spLocks noGrp="1"/>
          </p:cNvSpPr>
          <p:nvPr>
            <p:ph idx="1"/>
          </p:nvPr>
        </p:nvSpPr>
        <p:spPr>
          <a:xfrm>
            <a:off x="152400" y="1371600"/>
            <a:ext cx="8839200" cy="5334000"/>
          </a:xfrm>
        </p:spPr>
        <p:txBody>
          <a:bodyPr>
            <a:normAutofit lnSpcReduction="10000"/>
          </a:bodyPr>
          <a:lstStyle/>
          <a:p>
            <a:pPr algn="just">
              <a:buFont typeface="Wingdings" pitchFamily="2" charset="2"/>
              <a:buChar char="Ø"/>
            </a:pPr>
            <a:r>
              <a:rPr lang="en-US" b="1" dirty="0" smtClean="0"/>
              <a:t>can take credit of the amount of CENVAT carry forward  in  return furnished under the existing law . </a:t>
            </a:r>
          </a:p>
          <a:p>
            <a:pPr algn="just">
              <a:buFont typeface="Wingdings" pitchFamily="2" charset="2"/>
              <a:buChar char="Ø"/>
            </a:pPr>
            <a:endParaRPr lang="en-US" b="1" dirty="0" smtClean="0"/>
          </a:p>
          <a:p>
            <a:pPr algn="just">
              <a:buFont typeface="Wingdings" pitchFamily="2" charset="2"/>
              <a:buChar char="Ø"/>
            </a:pPr>
            <a:r>
              <a:rPr lang="en-US" b="1" dirty="0" smtClean="0"/>
              <a:t>If the original / revised return under the existing law has been filed within three months . </a:t>
            </a:r>
          </a:p>
          <a:p>
            <a:pPr algn="just">
              <a:buFont typeface="Wingdings" pitchFamily="2" charset="2"/>
              <a:buChar char="Ø"/>
            </a:pPr>
            <a:endParaRPr lang="en-US" b="1" dirty="0" smtClean="0"/>
          </a:p>
          <a:p>
            <a:pPr algn="just">
              <a:buFont typeface="Wingdings" pitchFamily="2" charset="2"/>
              <a:buChar char="Ø"/>
            </a:pPr>
            <a:r>
              <a:rPr lang="en-US" b="1" dirty="0" smtClean="0"/>
              <a:t>such credit may be transferred to any of the registered persons having the same PAN for which the </a:t>
            </a:r>
            <a:r>
              <a:rPr lang="en-US" b="1" dirty="0" err="1" smtClean="0"/>
              <a:t>centralised</a:t>
            </a:r>
            <a:r>
              <a:rPr lang="en-US" b="1" dirty="0" smtClean="0"/>
              <a:t> registration was obtained.</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192</a:t>
            </a:fld>
            <a:endParaRPr lang="en-US"/>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868362"/>
          </a:xfrm>
        </p:spPr>
        <p:txBody>
          <a:bodyPr>
            <a:noAutofit/>
          </a:bodyPr>
          <a:lstStyle/>
          <a:p>
            <a:r>
              <a:rPr lang="en-US" sz="3600" b="1" dirty="0" smtClean="0">
                <a:solidFill>
                  <a:srgbClr val="FF0000"/>
                </a:solidFill>
              </a:rPr>
              <a:t>Reclaim the reversed  Input Service credit</a:t>
            </a:r>
            <a:endParaRPr lang="en-US" sz="3600" b="1" dirty="0">
              <a:solidFill>
                <a:srgbClr val="FF0000"/>
              </a:solidFill>
            </a:endParaRPr>
          </a:p>
        </p:txBody>
      </p:sp>
      <p:sp>
        <p:nvSpPr>
          <p:cNvPr id="3" name="Content Placeholder 2"/>
          <p:cNvSpPr>
            <a:spLocks noGrp="1"/>
          </p:cNvSpPr>
          <p:nvPr>
            <p:ph idx="1"/>
          </p:nvPr>
        </p:nvSpPr>
        <p:spPr>
          <a:xfrm>
            <a:off x="228600" y="1524000"/>
            <a:ext cx="8686800" cy="5029200"/>
          </a:xfrm>
        </p:spPr>
        <p:txBody>
          <a:bodyPr>
            <a:normAutofit lnSpcReduction="10000"/>
          </a:bodyPr>
          <a:lstStyle/>
          <a:p>
            <a:pPr algn="just">
              <a:buFont typeface="Wingdings" pitchFamily="2" charset="2"/>
              <a:buChar char="Ø"/>
            </a:pPr>
            <a:r>
              <a:rPr lang="en-US" sz="4400" b="1" dirty="0" smtClean="0"/>
              <a:t> </a:t>
            </a:r>
            <a:r>
              <a:rPr lang="en-US" sz="4400" b="1" dirty="0" err="1" smtClean="0"/>
              <a:t>Cenvat</a:t>
            </a:r>
            <a:r>
              <a:rPr lang="en-US" sz="4400" b="1" dirty="0" smtClean="0"/>
              <a:t> reversed on account of non payment within three months.</a:t>
            </a:r>
          </a:p>
          <a:p>
            <a:pPr algn="just">
              <a:buFont typeface="Wingdings" pitchFamily="2" charset="2"/>
              <a:buChar char="Ø"/>
            </a:pPr>
            <a:endParaRPr lang="en-US" sz="4400" b="1" dirty="0" smtClean="0"/>
          </a:p>
          <a:p>
            <a:pPr algn="just">
              <a:buFont typeface="Wingdings" pitchFamily="2" charset="2"/>
              <a:buChar char="Ø"/>
            </a:pPr>
            <a:r>
              <a:rPr lang="en-US" sz="4400" b="1" dirty="0" smtClean="0"/>
              <a:t>Can be reclaimed</a:t>
            </a:r>
          </a:p>
          <a:p>
            <a:pPr algn="just">
              <a:buFont typeface="Wingdings" pitchFamily="2" charset="2"/>
              <a:buChar char="Ø"/>
            </a:pPr>
            <a:endParaRPr lang="en-US" sz="4400" b="1" dirty="0" smtClean="0"/>
          </a:p>
          <a:p>
            <a:pPr algn="just">
              <a:buFont typeface="Wingdings" pitchFamily="2" charset="2"/>
              <a:buChar char="Ø"/>
            </a:pPr>
            <a:r>
              <a:rPr lang="en-US" sz="4400" b="1" dirty="0" smtClean="0"/>
              <a:t> If payment made in 3  months from the AD.</a:t>
            </a:r>
          </a:p>
          <a:p>
            <a:pPr algn="just">
              <a:buFont typeface="Wingdings" pitchFamily="2" charset="2"/>
              <a:buChar char="Ø"/>
            </a:pPr>
            <a:endParaRPr lang="en-US" sz="4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193</a:t>
            </a:fld>
            <a:endParaRPr lang="en-US"/>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868362"/>
          </a:xfrm>
        </p:spPr>
        <p:txBody>
          <a:bodyPr>
            <a:normAutofit/>
          </a:bodyPr>
          <a:lstStyle/>
          <a:p>
            <a:r>
              <a:rPr lang="en-US" b="1" dirty="0" smtClean="0">
                <a:solidFill>
                  <a:srgbClr val="FF0000"/>
                </a:solidFill>
              </a:rPr>
              <a:t>Transition provision for Job work </a:t>
            </a:r>
            <a:endParaRPr lang="en-US" sz="4800" dirty="0"/>
          </a:p>
        </p:txBody>
      </p:sp>
      <p:sp>
        <p:nvSpPr>
          <p:cNvPr id="3" name="Content Placeholder 2"/>
          <p:cNvSpPr>
            <a:spLocks noGrp="1"/>
          </p:cNvSpPr>
          <p:nvPr>
            <p:ph idx="1"/>
          </p:nvPr>
        </p:nvSpPr>
        <p:spPr>
          <a:xfrm>
            <a:off x="152400" y="1447800"/>
            <a:ext cx="8915400" cy="5257800"/>
          </a:xfrm>
        </p:spPr>
        <p:txBody>
          <a:bodyPr>
            <a:normAutofit fontScale="77500" lnSpcReduction="20000"/>
          </a:bodyPr>
          <a:lstStyle/>
          <a:p>
            <a:pPr algn="just"/>
            <a:endParaRPr lang="en-US" b="1" dirty="0" smtClean="0"/>
          </a:p>
          <a:p>
            <a:pPr algn="just"/>
            <a:endParaRPr lang="en-US" b="1" dirty="0" smtClean="0"/>
          </a:p>
          <a:p>
            <a:pPr algn="just"/>
            <a:endParaRPr lang="en-US" b="1" dirty="0" smtClean="0"/>
          </a:p>
          <a:p>
            <a:pPr algn="just"/>
            <a:endParaRPr lang="en-US" b="1" dirty="0" smtClean="0"/>
          </a:p>
          <a:p>
            <a:pPr algn="just"/>
            <a:endParaRPr lang="en-US" b="1" dirty="0" smtClean="0"/>
          </a:p>
          <a:p>
            <a:pPr algn="just"/>
            <a:r>
              <a:rPr lang="en-US" b="1" dirty="0" smtClean="0"/>
              <a:t>no tax shall be payable if such goods are received within six months . </a:t>
            </a:r>
          </a:p>
          <a:p>
            <a:pPr algn="just"/>
            <a:r>
              <a:rPr lang="en-US" b="1" dirty="0" smtClean="0"/>
              <a:t>Period  extendable  by  two months  by Commissioner.</a:t>
            </a:r>
          </a:p>
          <a:p>
            <a:pPr algn="just"/>
            <a:r>
              <a:rPr lang="en-US" b="1" dirty="0" smtClean="0"/>
              <a:t>Otherwise the ITC shall be recovered .</a:t>
            </a:r>
          </a:p>
          <a:p>
            <a:pPr algn="just"/>
            <a:r>
              <a:rPr lang="en-US" b="1" dirty="0" smtClean="0"/>
              <a:t>No tax shall be payable in above cases , if such goods are declared by manufacturer and job worker  as prescribed. </a:t>
            </a:r>
          </a:p>
          <a:p>
            <a:pPr algn="just"/>
            <a:endParaRPr lang="en-US" b="1" dirty="0" smtClean="0"/>
          </a:p>
          <a:p>
            <a:pPr algn="just"/>
            <a:r>
              <a:rPr lang="en-US" b="1" dirty="0" smtClean="0"/>
              <a:t>File declaration of stock in GST TRAN-1 detail of stock including capital goods specifying stock held as principal, agent or branch</a:t>
            </a:r>
          </a:p>
          <a:p>
            <a:pPr algn="just"/>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194</a:t>
            </a:fld>
            <a:endParaRPr lang="en-US"/>
          </a:p>
        </p:txBody>
      </p:sp>
      <p:sp>
        <p:nvSpPr>
          <p:cNvPr id="5" name="Right Brace 4"/>
          <p:cNvSpPr/>
          <p:nvPr/>
        </p:nvSpPr>
        <p:spPr>
          <a:xfrm>
            <a:off x="2438400" y="15240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4038600" y="1600200"/>
            <a:ext cx="4648200"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t>removed before appointed day but returned after</a:t>
            </a:r>
            <a:endParaRPr lang="en-US" sz="2800" dirty="0"/>
          </a:p>
        </p:txBody>
      </p:sp>
      <p:sp>
        <p:nvSpPr>
          <p:cNvPr id="7" name="Right Arrow 6"/>
          <p:cNvSpPr/>
          <p:nvPr/>
        </p:nvSpPr>
        <p:spPr>
          <a:xfrm>
            <a:off x="2831592" y="1725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1000" y="1371600"/>
            <a:ext cx="22098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dirty="0" smtClean="0"/>
              <a:t> inputs</a:t>
            </a:r>
          </a:p>
          <a:p>
            <a:pPr algn="just"/>
            <a:r>
              <a:rPr lang="en-US" sz="2000" b="1" dirty="0" smtClean="0"/>
              <a:t>Semi finished </a:t>
            </a:r>
          </a:p>
          <a:p>
            <a:pPr algn="just"/>
            <a:r>
              <a:rPr lang="en-US" sz="2000" b="1" dirty="0" smtClean="0"/>
              <a:t>Finished goods</a:t>
            </a:r>
          </a:p>
        </p:txBody>
      </p:sp>
    </p:spTree>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FF0000"/>
                </a:solidFill>
              </a:rPr>
              <a:t>Goods returned</a:t>
            </a:r>
            <a:endParaRPr lang="en-US" sz="5400" b="1" dirty="0">
              <a:solidFill>
                <a:srgbClr val="FF0000"/>
              </a:solidFill>
            </a:endParaRPr>
          </a:p>
        </p:txBody>
      </p:sp>
      <p:sp>
        <p:nvSpPr>
          <p:cNvPr id="3" name="Content Placeholder 2"/>
          <p:cNvSpPr>
            <a:spLocks noGrp="1"/>
          </p:cNvSpPr>
          <p:nvPr>
            <p:ph idx="1"/>
          </p:nvPr>
        </p:nvSpPr>
        <p:spPr>
          <a:xfrm>
            <a:off x="228600" y="1600200"/>
            <a:ext cx="8686800" cy="4953000"/>
          </a:xfrm>
        </p:spPr>
        <p:txBody>
          <a:bodyPr>
            <a:noAutofit/>
          </a:bodyPr>
          <a:lstStyle/>
          <a:p>
            <a:endParaRPr lang="en-US" b="1" dirty="0" smtClean="0"/>
          </a:p>
          <a:p>
            <a:endParaRPr lang="en-US" b="1" dirty="0" smtClean="0"/>
          </a:p>
          <a:p>
            <a:endParaRPr lang="en-US" b="1" dirty="0" smtClean="0"/>
          </a:p>
          <a:p>
            <a:endParaRPr lang="en-US" b="1" dirty="0" smtClean="0"/>
          </a:p>
          <a:p>
            <a:r>
              <a:rPr lang="en-US" b="1" dirty="0" smtClean="0"/>
              <a:t>Returned by a unregistered person : Refund</a:t>
            </a:r>
          </a:p>
          <a:p>
            <a:pPr>
              <a:buNone/>
            </a:pPr>
            <a:endParaRPr lang="en-US" b="1" dirty="0" smtClean="0"/>
          </a:p>
          <a:p>
            <a:r>
              <a:rPr lang="en-US" b="1" dirty="0" smtClean="0"/>
              <a:t>Returned by a  registered person : return of goods shall be treated as supply of goods</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195</a:t>
            </a:fld>
            <a:endParaRPr lang="en-US"/>
          </a:p>
        </p:txBody>
      </p:sp>
      <p:graphicFrame>
        <p:nvGraphicFramePr>
          <p:cNvPr id="5" name="Diagram 4"/>
          <p:cNvGraphicFramePr/>
          <p:nvPr/>
        </p:nvGraphicFramePr>
        <p:xfrm>
          <a:off x="609600" y="1397000"/>
          <a:ext cx="7924800" cy="233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868362"/>
          </a:xfrm>
        </p:spPr>
        <p:txBody>
          <a:bodyPr>
            <a:noAutofit/>
          </a:bodyPr>
          <a:lstStyle/>
          <a:p>
            <a:r>
              <a:rPr lang="en-US" sz="4800" b="1" dirty="0" smtClean="0">
                <a:solidFill>
                  <a:srgbClr val="FF0000"/>
                </a:solidFill>
              </a:rPr>
              <a:t>Goods sent on approval basis </a:t>
            </a:r>
            <a:endParaRPr lang="en-US" sz="4800" b="1" dirty="0">
              <a:solidFill>
                <a:srgbClr val="FF0000"/>
              </a:solidFill>
            </a:endParaRPr>
          </a:p>
        </p:txBody>
      </p:sp>
      <p:sp>
        <p:nvSpPr>
          <p:cNvPr id="3" name="Content Placeholder 2"/>
          <p:cNvSpPr>
            <a:spLocks noGrp="1"/>
          </p:cNvSpPr>
          <p:nvPr>
            <p:ph idx="1"/>
          </p:nvPr>
        </p:nvSpPr>
        <p:spPr>
          <a:xfrm>
            <a:off x="0" y="1600200"/>
            <a:ext cx="9144000" cy="4953000"/>
          </a:xfrm>
        </p:spPr>
        <p:txBody>
          <a:bodyPr>
            <a:noAutofit/>
          </a:bodyPr>
          <a:lstStyle/>
          <a:p>
            <a:endParaRPr lang="en-US" b="1" dirty="0" smtClean="0"/>
          </a:p>
          <a:p>
            <a:endParaRPr lang="en-US" b="1" dirty="0" smtClean="0"/>
          </a:p>
          <a:p>
            <a:endParaRPr lang="en-US" b="1" dirty="0" smtClean="0"/>
          </a:p>
          <a:p>
            <a:r>
              <a:rPr lang="en-US" b="1" dirty="0" smtClean="0"/>
              <a:t>No tax is payable by the returner.</a:t>
            </a:r>
          </a:p>
          <a:p>
            <a:r>
              <a:rPr lang="en-US" b="1" dirty="0" smtClean="0"/>
              <a:t>Commissioner may extend the period by 2 month.</a:t>
            </a:r>
          </a:p>
          <a:p>
            <a:r>
              <a:rPr lang="en-US" b="1" dirty="0" smtClean="0"/>
              <a:t>If returned after that,  tax is payable if taxable under GST ( by the returner)</a:t>
            </a:r>
          </a:p>
          <a:p>
            <a:r>
              <a:rPr lang="en-US" b="1" dirty="0" smtClean="0"/>
              <a:t>If not returned , tax is payable by the person who sent the goods on approval basis.</a:t>
            </a:r>
          </a:p>
        </p:txBody>
      </p:sp>
      <p:sp>
        <p:nvSpPr>
          <p:cNvPr id="4" name="Slide Number Placeholder 3"/>
          <p:cNvSpPr>
            <a:spLocks noGrp="1"/>
          </p:cNvSpPr>
          <p:nvPr>
            <p:ph type="sldNum" sz="quarter" idx="12"/>
          </p:nvPr>
        </p:nvSpPr>
        <p:spPr/>
        <p:txBody>
          <a:bodyPr/>
          <a:lstStyle/>
          <a:p>
            <a:r>
              <a:rPr lang="en-US" sz="1600" b="1" dirty="0" smtClean="0">
                <a:solidFill>
                  <a:srgbClr val="FF0000"/>
                </a:solidFill>
              </a:rPr>
              <a:t>SGST </a:t>
            </a:r>
            <a:fld id="{B6F15528-21DE-4FAA-801E-634DDDAF4B2B}" type="slidenum">
              <a:rPr lang="en-US" sz="1600" b="1" smtClean="0">
                <a:solidFill>
                  <a:srgbClr val="FF0000"/>
                </a:solidFill>
              </a:rPr>
              <a:pPr/>
              <a:t>196</a:t>
            </a:fld>
            <a:endParaRPr lang="en-US" sz="1600" b="1" dirty="0">
              <a:solidFill>
                <a:srgbClr val="FF0000"/>
              </a:solidFill>
            </a:endParaRPr>
          </a:p>
        </p:txBody>
      </p:sp>
      <p:graphicFrame>
        <p:nvGraphicFramePr>
          <p:cNvPr id="5" name="Diagram 4"/>
          <p:cNvGraphicFramePr/>
          <p:nvPr/>
        </p:nvGraphicFramePr>
        <p:xfrm>
          <a:off x="609600" y="1397000"/>
          <a:ext cx="7924800" cy="233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FF0000"/>
                </a:solidFill>
              </a:rPr>
              <a:t>TDS deduction  </a:t>
            </a:r>
            <a:endParaRPr lang="en-US" sz="6000" b="1" dirty="0">
              <a:solidFill>
                <a:srgbClr val="FF0000"/>
              </a:solidFill>
            </a:endParaRPr>
          </a:p>
        </p:txBody>
      </p:sp>
      <p:sp>
        <p:nvSpPr>
          <p:cNvPr id="3" name="Content Placeholder 2"/>
          <p:cNvSpPr>
            <a:spLocks noGrp="1"/>
          </p:cNvSpPr>
          <p:nvPr>
            <p:ph idx="1"/>
          </p:nvPr>
        </p:nvSpPr>
        <p:spPr>
          <a:xfrm>
            <a:off x="152400" y="1371600"/>
            <a:ext cx="8839200" cy="5334000"/>
          </a:xfrm>
        </p:spPr>
        <p:txBody>
          <a:bodyPr>
            <a:normAutofit/>
          </a:bodyPr>
          <a:lstStyle/>
          <a:p>
            <a:pPr algn="just">
              <a:buFont typeface="Wingdings" pitchFamily="2" charset="2"/>
              <a:buChar char="Ø"/>
            </a:pPr>
            <a:r>
              <a:rPr lang="en-US" b="1" dirty="0" smtClean="0"/>
              <a:t>Where a supplier has made any sale of goods </a:t>
            </a:r>
          </a:p>
          <a:p>
            <a:pPr algn="just">
              <a:buFont typeface="Wingdings" pitchFamily="2" charset="2"/>
              <a:buChar char="Ø"/>
            </a:pPr>
            <a:endParaRPr lang="en-US" b="1" dirty="0" smtClean="0"/>
          </a:p>
          <a:p>
            <a:pPr algn="just">
              <a:buFont typeface="Wingdings" pitchFamily="2" charset="2"/>
              <a:buChar char="Ø"/>
            </a:pPr>
            <a:r>
              <a:rPr lang="en-US" b="1" dirty="0" smtClean="0"/>
              <a:t>TDS required  under  VAT Act  and </a:t>
            </a:r>
          </a:p>
          <a:p>
            <a:pPr algn="just">
              <a:buFont typeface="Wingdings" pitchFamily="2" charset="2"/>
              <a:buChar char="Ø"/>
            </a:pPr>
            <a:endParaRPr lang="en-US" b="1" dirty="0" smtClean="0"/>
          </a:p>
          <a:p>
            <a:pPr algn="just">
              <a:buFont typeface="Wingdings" pitchFamily="2" charset="2"/>
              <a:buChar char="Ø"/>
            </a:pPr>
            <a:r>
              <a:rPr lang="en-US" b="1" dirty="0" smtClean="0"/>
              <a:t>Invoice issued  before the appointed day, </a:t>
            </a:r>
          </a:p>
          <a:p>
            <a:pPr algn="just">
              <a:buFont typeface="Wingdings" pitchFamily="2" charset="2"/>
              <a:buChar char="Ø"/>
            </a:pPr>
            <a:endParaRPr lang="en-US" b="1" dirty="0" smtClean="0"/>
          </a:p>
          <a:p>
            <a:pPr algn="just">
              <a:buFont typeface="Wingdings" pitchFamily="2" charset="2"/>
              <a:buChar char="Ø"/>
            </a:pPr>
            <a:r>
              <a:rPr lang="en-US" b="1" dirty="0" smtClean="0"/>
              <a:t>where payment made on or after  appointed day.</a:t>
            </a:r>
          </a:p>
          <a:p>
            <a:pPr algn="just">
              <a:buFont typeface="Wingdings" pitchFamily="2" charset="2"/>
              <a:buChar char="Ø"/>
            </a:pPr>
            <a:endParaRPr lang="en-US" b="1" dirty="0" smtClean="0"/>
          </a:p>
          <a:p>
            <a:pPr algn="just">
              <a:buFont typeface="Wingdings" pitchFamily="2" charset="2"/>
              <a:buChar char="Ø"/>
            </a:pPr>
            <a:r>
              <a:rPr lang="en-US" b="1" dirty="0" smtClean="0"/>
              <a:t>no  TDS under GST.</a:t>
            </a:r>
          </a:p>
          <a:p>
            <a:pPr algn="just">
              <a:buFont typeface="Wingdings" pitchFamily="2" charset="2"/>
              <a:buChar char="Ø"/>
            </a:pPr>
            <a:endParaRPr lang="en-US"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197</a:t>
            </a:fld>
            <a:endParaRPr lang="en-US"/>
          </a:p>
        </p:txBody>
      </p:sp>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solidFill>
                  <a:srgbClr val="FF0000"/>
                </a:solidFill>
              </a:rPr>
              <a:t>Price revision </a:t>
            </a:r>
            <a:endParaRPr lang="en-US" sz="6600" b="1" dirty="0">
              <a:solidFill>
                <a:srgbClr val="FF0000"/>
              </a:solidFill>
            </a:endParaRPr>
          </a:p>
        </p:txBody>
      </p:sp>
      <p:sp>
        <p:nvSpPr>
          <p:cNvPr id="3" name="Content Placeholder 2"/>
          <p:cNvSpPr>
            <a:spLocks noGrp="1"/>
          </p:cNvSpPr>
          <p:nvPr>
            <p:ph idx="1"/>
          </p:nvPr>
        </p:nvSpPr>
        <p:spPr>
          <a:xfrm>
            <a:off x="228600" y="1447800"/>
            <a:ext cx="8763000" cy="5181600"/>
          </a:xfrm>
        </p:spPr>
        <p:txBody>
          <a:bodyPr>
            <a:normAutofit fontScale="85000" lnSpcReduction="10000"/>
          </a:bodyPr>
          <a:lstStyle/>
          <a:p>
            <a:pPr algn="just"/>
            <a:r>
              <a:rPr lang="en-US" b="1" dirty="0" smtClean="0"/>
              <a:t>Contract  entered before appointed day </a:t>
            </a:r>
          </a:p>
          <a:p>
            <a:pPr algn="just">
              <a:buNone/>
            </a:pPr>
            <a:r>
              <a:rPr lang="en-US" sz="3300" b="1" dirty="0" smtClean="0">
                <a:solidFill>
                  <a:srgbClr val="C00000"/>
                </a:solidFill>
              </a:rPr>
              <a:t> </a:t>
            </a:r>
            <a:r>
              <a:rPr lang="en-US" sz="4200" b="1" dirty="0" smtClean="0">
                <a:solidFill>
                  <a:srgbClr val="C00000"/>
                </a:solidFill>
              </a:rPr>
              <a:t>  Upward price revision  </a:t>
            </a:r>
          </a:p>
          <a:p>
            <a:pPr algn="just"/>
            <a:r>
              <a:rPr lang="en-US" b="1" dirty="0" smtClean="0"/>
              <a:t> RP here will issue supplementary invoice or debit notes within 30 days from the date of revision. </a:t>
            </a:r>
          </a:p>
          <a:p>
            <a:pPr algn="just"/>
            <a:r>
              <a:rPr lang="en-US" b="1" dirty="0" smtClean="0"/>
              <a:t>Such revision shall be treated as supply under this Act. </a:t>
            </a:r>
          </a:p>
          <a:p>
            <a:pPr algn="just">
              <a:buNone/>
            </a:pPr>
            <a:r>
              <a:rPr lang="en-US" b="1" dirty="0" smtClean="0"/>
              <a:t>     </a:t>
            </a:r>
            <a:r>
              <a:rPr lang="en-US" sz="4100" b="1" dirty="0" smtClean="0">
                <a:solidFill>
                  <a:srgbClr val="C00000"/>
                </a:solidFill>
              </a:rPr>
              <a:t>Downward Revision</a:t>
            </a:r>
            <a:endParaRPr lang="en-US" b="1" dirty="0" smtClean="0">
              <a:solidFill>
                <a:srgbClr val="C00000"/>
              </a:solidFill>
            </a:endParaRPr>
          </a:p>
          <a:p>
            <a:pPr algn="just"/>
            <a:r>
              <a:rPr lang="en-US" b="1" dirty="0" smtClean="0"/>
              <a:t>RP may issue credit  note within 30 days from such revision  and </a:t>
            </a:r>
          </a:p>
          <a:p>
            <a:pPr algn="just"/>
            <a:r>
              <a:rPr lang="en-US" b="1" dirty="0" smtClean="0"/>
              <a:t>credit note shall be deemed to have been issued in respect of outward supply made under this Act. </a:t>
            </a:r>
          </a:p>
          <a:p>
            <a:pPr algn="just"/>
            <a:r>
              <a:rPr lang="en-US" b="1" dirty="0" smtClean="0"/>
              <a:t>RP will reduce his tax liability for such credit note</a:t>
            </a:r>
          </a:p>
          <a:p>
            <a:pPr algn="just"/>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198</a:t>
            </a:fld>
            <a:endParaRPr lang="en-US"/>
          </a:p>
        </p:txBody>
      </p:sp>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0000"/>
                </a:solidFill>
              </a:rPr>
              <a:t>Any claim for refund of CENVAT credit under the existing law </a:t>
            </a:r>
            <a:endParaRPr lang="en-US" sz="4800" b="1" dirty="0">
              <a:solidFill>
                <a:srgbClr val="FF0000"/>
              </a:solidFill>
            </a:endParaRPr>
          </a:p>
        </p:txBody>
      </p:sp>
      <p:sp>
        <p:nvSpPr>
          <p:cNvPr id="3" name="Content Placeholder 2"/>
          <p:cNvSpPr>
            <a:spLocks noGrp="1"/>
          </p:cNvSpPr>
          <p:nvPr>
            <p:ph idx="1"/>
          </p:nvPr>
        </p:nvSpPr>
        <p:spPr>
          <a:xfrm>
            <a:off x="228600" y="1447800"/>
            <a:ext cx="8686800" cy="5029200"/>
          </a:xfrm>
        </p:spPr>
        <p:txBody>
          <a:bodyPr>
            <a:normAutofit fontScale="92500" lnSpcReduction="10000"/>
          </a:bodyPr>
          <a:lstStyle/>
          <a:p>
            <a:pPr algn="just">
              <a:buFont typeface="Wingdings" pitchFamily="2" charset="2"/>
              <a:buChar char="Ø"/>
            </a:pPr>
            <a:r>
              <a:rPr lang="en-US" b="1" dirty="0" smtClean="0"/>
              <a:t>filed by RP before or after the appointed  date </a:t>
            </a:r>
          </a:p>
          <a:p>
            <a:pPr algn="just">
              <a:buFont typeface="Wingdings" pitchFamily="2" charset="2"/>
              <a:buChar char="Ø"/>
            </a:pPr>
            <a:r>
              <a:rPr lang="en-US" b="1" dirty="0" smtClean="0"/>
              <a:t>shall be disposed under the existing law </a:t>
            </a:r>
          </a:p>
          <a:p>
            <a:pPr algn="just">
              <a:buFont typeface="Wingdings" pitchFamily="2" charset="2"/>
              <a:buChar char="Ø"/>
            </a:pPr>
            <a:r>
              <a:rPr lang="en-US" b="1" dirty="0" smtClean="0"/>
              <a:t> </a:t>
            </a:r>
            <a:r>
              <a:rPr lang="en-US" sz="3900" b="1" dirty="0" smtClean="0">
                <a:solidFill>
                  <a:srgbClr val="00B050"/>
                </a:solidFill>
              </a:rPr>
              <a:t>to be  paid in cash</a:t>
            </a:r>
            <a:r>
              <a:rPr lang="en-US" b="1" dirty="0" smtClean="0"/>
              <a:t> </a:t>
            </a:r>
          </a:p>
          <a:p>
            <a:pPr algn="just">
              <a:buFont typeface="Wingdings" pitchFamily="2" charset="2"/>
              <a:buChar char="Ø"/>
            </a:pPr>
            <a:r>
              <a:rPr lang="en-US" b="1" dirty="0" smtClean="0"/>
              <a:t>If rejected , the credit shall lapse.</a:t>
            </a:r>
          </a:p>
          <a:p>
            <a:pPr algn="just">
              <a:buFont typeface="Wingdings" pitchFamily="2" charset="2"/>
              <a:buChar char="Ø"/>
            </a:pPr>
            <a:r>
              <a:rPr lang="en-US" b="1" dirty="0" smtClean="0"/>
              <a:t>no refund of CENVAT if  carry forwarded.</a:t>
            </a:r>
          </a:p>
          <a:p>
            <a:pPr algn="just">
              <a:buFont typeface="Wingdings" pitchFamily="2" charset="2"/>
              <a:buChar char="Ø"/>
            </a:pPr>
            <a:r>
              <a:rPr lang="en-US" b="1" dirty="0" smtClean="0"/>
              <a:t>Same in respect of any proceeding of appeal, review or reference for cenvat credit or output liability under the exiting law</a:t>
            </a:r>
          </a:p>
          <a:p>
            <a:pPr algn="just">
              <a:buFont typeface="Wingdings" pitchFamily="2" charset="2"/>
              <a:buChar char="Ø"/>
            </a:pPr>
            <a:r>
              <a:rPr lang="en-US" b="1" dirty="0" smtClean="0"/>
              <a:t>In case of any demand , the same shall be recovered as arrear of tax under this Act.</a:t>
            </a:r>
          </a:p>
          <a:p>
            <a:pPr algn="just">
              <a:buFont typeface="Wingdings" pitchFamily="2" charset="2"/>
              <a:buChar char="Ø"/>
            </a:pP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IN" sz="3200" b="1" dirty="0" smtClean="0">
                <a:solidFill>
                  <a:srgbClr val="FF0000"/>
                </a:solidFill>
                <a:ea typeface="Verdana" pitchFamily="34" charset="0"/>
                <a:cs typeface="Calibri" pitchFamily="34" charset="0"/>
              </a:rPr>
              <a:t>PRESENTATION PLAN</a:t>
            </a:r>
            <a:endParaRPr lang="en-IN" sz="3200" b="1" dirty="0">
              <a:solidFill>
                <a:srgbClr val="FF0000"/>
              </a:solidFill>
              <a:ea typeface="Verdana" pitchFamily="34" charset="0"/>
              <a:cs typeface="Calibri" pitchFamily="34" charset="0"/>
            </a:endParaRPr>
          </a:p>
        </p:txBody>
      </p:sp>
      <p:sp>
        <p:nvSpPr>
          <p:cNvPr id="3" name="Content Placeholder 2"/>
          <p:cNvSpPr>
            <a:spLocks noGrp="1"/>
          </p:cNvSpPr>
          <p:nvPr>
            <p:ph sz="half" idx="1"/>
          </p:nvPr>
        </p:nvSpPr>
        <p:spPr>
          <a:xfrm>
            <a:off x="152400" y="762000"/>
            <a:ext cx="4800600" cy="5943600"/>
          </a:xfrm>
        </p:spPr>
        <p:txBody>
          <a:bodyPr>
            <a:normAutofit fontScale="77500" lnSpcReduction="20000"/>
          </a:bodyPr>
          <a:lstStyle/>
          <a:p>
            <a:pPr marL="400050" indent="-742950">
              <a:lnSpc>
                <a:spcPct val="120000"/>
              </a:lnSpc>
              <a:spcAft>
                <a:spcPts val="600"/>
              </a:spcAft>
              <a:buFont typeface="+mj-lt"/>
              <a:buAutoNum type="arabicPeriod"/>
            </a:pPr>
            <a:r>
              <a:rPr lang="en-IN" sz="3600" b="1" dirty="0" smtClean="0">
                <a:solidFill>
                  <a:srgbClr val="002060"/>
                </a:solidFill>
                <a:latin typeface="Calibri" pitchFamily="34" charset="0"/>
                <a:ea typeface="Verdana" pitchFamily="34" charset="0"/>
                <a:cs typeface="Calibri" pitchFamily="34" charset="0"/>
              </a:rPr>
              <a:t>Introduction:  GST A Game Changer</a:t>
            </a:r>
          </a:p>
          <a:p>
            <a:pPr marL="400050" indent="-742950">
              <a:lnSpc>
                <a:spcPct val="120000"/>
              </a:lnSpc>
              <a:spcAft>
                <a:spcPts val="600"/>
              </a:spcAft>
              <a:buFont typeface="+mj-lt"/>
              <a:buAutoNum type="arabicPeriod"/>
            </a:pPr>
            <a:endParaRPr lang="en-IN" sz="3600" b="1" dirty="0" smtClean="0">
              <a:solidFill>
                <a:srgbClr val="002060"/>
              </a:solidFill>
              <a:latin typeface="Calibri" pitchFamily="34" charset="0"/>
              <a:ea typeface="Verdana" pitchFamily="34" charset="0"/>
              <a:cs typeface="Calibri" pitchFamily="34" charset="0"/>
            </a:endParaRPr>
          </a:p>
          <a:p>
            <a:pPr marL="400050" indent="-742950">
              <a:lnSpc>
                <a:spcPct val="120000"/>
              </a:lnSpc>
              <a:spcAft>
                <a:spcPts val="600"/>
              </a:spcAft>
              <a:buFont typeface="+mj-lt"/>
              <a:buAutoNum type="arabicPeriod"/>
            </a:pPr>
            <a:r>
              <a:rPr lang="en-US" sz="3600" b="1" dirty="0" smtClean="0">
                <a:solidFill>
                  <a:srgbClr val="00B050"/>
                </a:solidFill>
                <a:ea typeface="Verdana" pitchFamily="34" charset="0"/>
                <a:cs typeface="Calibri" pitchFamily="34" charset="0"/>
              </a:rPr>
              <a:t>Problems In Present Indirect Tax Structure</a:t>
            </a:r>
          </a:p>
          <a:p>
            <a:pPr marL="400050" indent="-742950">
              <a:lnSpc>
                <a:spcPct val="120000"/>
              </a:lnSpc>
              <a:spcAft>
                <a:spcPts val="600"/>
              </a:spcAft>
              <a:buFont typeface="+mj-lt"/>
              <a:buAutoNum type="arabicPeriod"/>
            </a:pPr>
            <a:endParaRPr lang="en-US" sz="3600" b="1" dirty="0" smtClean="0">
              <a:solidFill>
                <a:srgbClr val="002060"/>
              </a:solidFill>
              <a:ea typeface="Verdana" pitchFamily="34" charset="0"/>
              <a:cs typeface="Calibri" pitchFamily="34" charset="0"/>
            </a:endParaRPr>
          </a:p>
          <a:p>
            <a:pPr marL="400050" indent="-742950">
              <a:lnSpc>
                <a:spcPct val="120000"/>
              </a:lnSpc>
              <a:spcAft>
                <a:spcPts val="600"/>
              </a:spcAft>
              <a:buFont typeface="+mj-lt"/>
              <a:buAutoNum type="arabicPeriod"/>
            </a:pPr>
            <a:r>
              <a:rPr lang="en-IN" sz="3600" b="1" dirty="0" smtClean="0">
                <a:solidFill>
                  <a:srgbClr val="002060"/>
                </a:solidFill>
                <a:latin typeface="Calibri" pitchFamily="34" charset="0"/>
                <a:ea typeface="Verdana" pitchFamily="34" charset="0"/>
                <a:cs typeface="Calibri" pitchFamily="34" charset="0"/>
              </a:rPr>
              <a:t>Salient Features of GST</a:t>
            </a:r>
          </a:p>
          <a:p>
            <a:pPr marL="400050" indent="-742950">
              <a:lnSpc>
                <a:spcPct val="120000"/>
              </a:lnSpc>
              <a:spcAft>
                <a:spcPts val="600"/>
              </a:spcAft>
              <a:buFont typeface="+mj-lt"/>
              <a:buAutoNum type="arabicPeriod"/>
            </a:pPr>
            <a:endParaRPr lang="en-IN" sz="3600" b="1" dirty="0" smtClean="0">
              <a:solidFill>
                <a:srgbClr val="002060"/>
              </a:solidFill>
              <a:latin typeface="Calibri" pitchFamily="34" charset="0"/>
              <a:ea typeface="Verdana" pitchFamily="34" charset="0"/>
              <a:cs typeface="Calibri" pitchFamily="34" charset="0"/>
            </a:endParaRPr>
          </a:p>
          <a:p>
            <a:pPr marL="400050" indent="-742950">
              <a:lnSpc>
                <a:spcPct val="120000"/>
              </a:lnSpc>
              <a:spcAft>
                <a:spcPts val="600"/>
              </a:spcAft>
              <a:buFont typeface="+mj-lt"/>
              <a:buAutoNum type="arabicPeriod"/>
            </a:pPr>
            <a:r>
              <a:rPr lang="en-IN" sz="3600" b="1" dirty="0" smtClean="0">
                <a:solidFill>
                  <a:srgbClr val="00B050"/>
                </a:solidFill>
                <a:latin typeface="Calibri" pitchFamily="34" charset="0"/>
                <a:ea typeface="Verdana" pitchFamily="34" charset="0"/>
                <a:cs typeface="Calibri" pitchFamily="34" charset="0"/>
              </a:rPr>
              <a:t>The </a:t>
            </a:r>
            <a:r>
              <a:rPr lang="en-IN" sz="3600" b="1" dirty="0" smtClean="0">
                <a:solidFill>
                  <a:srgbClr val="00B050"/>
                </a:solidFill>
                <a:ea typeface="Verdana" pitchFamily="34" charset="0"/>
                <a:cs typeface="Calibri" pitchFamily="34" charset="0"/>
              </a:rPr>
              <a:t>T</a:t>
            </a:r>
            <a:r>
              <a:rPr lang="en-IN" sz="3600" b="1" dirty="0" smtClean="0">
                <a:solidFill>
                  <a:srgbClr val="00B050"/>
                </a:solidFill>
                <a:latin typeface="Calibri" pitchFamily="34" charset="0"/>
                <a:ea typeface="Verdana" pitchFamily="34" charset="0"/>
                <a:cs typeface="Calibri" pitchFamily="34" charset="0"/>
              </a:rPr>
              <a:t>axable event , Time &amp; place  of Supply and Valuation</a:t>
            </a:r>
          </a:p>
          <a:p>
            <a:pPr>
              <a:lnSpc>
                <a:spcPct val="200000"/>
              </a:lnSpc>
              <a:spcAft>
                <a:spcPts val="600"/>
              </a:spcAft>
              <a:buNone/>
            </a:pPr>
            <a:endParaRPr lang="en-IN" sz="2400" b="1" dirty="0" smtClean="0">
              <a:solidFill>
                <a:srgbClr val="002060"/>
              </a:solidFill>
              <a:ea typeface="Verdana" pitchFamily="34" charset="0"/>
              <a:cs typeface="Calibri" pitchFamily="34" charset="0"/>
            </a:endParaRPr>
          </a:p>
          <a:p>
            <a:pPr>
              <a:lnSpc>
                <a:spcPct val="200000"/>
              </a:lnSpc>
              <a:spcAft>
                <a:spcPts val="600"/>
              </a:spcAft>
            </a:pPr>
            <a:endParaRPr lang="en-IN" sz="2400" b="1" dirty="0" smtClean="0">
              <a:solidFill>
                <a:srgbClr val="002060"/>
              </a:solidFill>
              <a:latin typeface="Calibri" pitchFamily="34" charset="0"/>
              <a:ea typeface="Verdana" pitchFamily="34" charset="0"/>
              <a:cs typeface="Calibri" pitchFamily="34" charset="0"/>
            </a:endParaRPr>
          </a:p>
          <a:p>
            <a:pPr>
              <a:lnSpc>
                <a:spcPct val="200000"/>
              </a:lnSpc>
              <a:spcAft>
                <a:spcPts val="600"/>
              </a:spcAft>
            </a:pPr>
            <a:endParaRPr lang="en-IN" b="1" baseline="30000" dirty="0" smtClean="0">
              <a:solidFill>
                <a:srgbClr val="002060"/>
              </a:solidFill>
            </a:endParaRPr>
          </a:p>
          <a:p>
            <a:pPr>
              <a:spcAft>
                <a:spcPts val="600"/>
              </a:spcAft>
              <a:buNone/>
            </a:pPr>
            <a:endParaRPr lang="en-IN" b="1" dirty="0">
              <a:solidFill>
                <a:srgbClr val="002060"/>
              </a:solidFill>
            </a:endParaRPr>
          </a:p>
        </p:txBody>
      </p:sp>
      <p:sp>
        <p:nvSpPr>
          <p:cNvPr id="5" name="Content Placeholder 4"/>
          <p:cNvSpPr>
            <a:spLocks noGrp="1"/>
          </p:cNvSpPr>
          <p:nvPr>
            <p:ph sz="half" idx="2"/>
          </p:nvPr>
        </p:nvSpPr>
        <p:spPr>
          <a:xfrm>
            <a:off x="4953000" y="990600"/>
            <a:ext cx="4038600" cy="5486400"/>
          </a:xfrm>
        </p:spPr>
        <p:txBody>
          <a:bodyPr>
            <a:normAutofit fontScale="77500" lnSpcReduction="20000"/>
          </a:bodyPr>
          <a:lstStyle/>
          <a:p>
            <a:pPr marL="0" indent="-514350">
              <a:lnSpc>
                <a:spcPct val="110000"/>
              </a:lnSpc>
              <a:spcAft>
                <a:spcPts val="600"/>
              </a:spcAft>
              <a:buFont typeface="+mj-lt"/>
              <a:buAutoNum type="arabicPeriod" startAt="5"/>
            </a:pPr>
            <a:r>
              <a:rPr lang="en-IN" sz="3600" b="1" dirty="0" smtClean="0">
                <a:solidFill>
                  <a:srgbClr val="7030A0"/>
                </a:solidFill>
                <a:ea typeface="Verdana" pitchFamily="34" charset="0"/>
                <a:cs typeface="Calibri" pitchFamily="34" charset="0"/>
              </a:rPr>
              <a:t>Input Tax Credit</a:t>
            </a:r>
          </a:p>
          <a:p>
            <a:pPr marL="0" indent="-514350">
              <a:lnSpc>
                <a:spcPct val="110000"/>
              </a:lnSpc>
              <a:spcAft>
                <a:spcPts val="600"/>
              </a:spcAft>
              <a:buFont typeface="+mj-lt"/>
              <a:buAutoNum type="arabicPeriod" startAt="5"/>
            </a:pPr>
            <a:endParaRPr lang="en-IN" sz="3600" b="1" dirty="0" smtClean="0">
              <a:solidFill>
                <a:srgbClr val="7030A0"/>
              </a:solidFill>
              <a:ea typeface="Verdana" pitchFamily="34" charset="0"/>
              <a:cs typeface="Calibri" pitchFamily="34" charset="0"/>
            </a:endParaRPr>
          </a:p>
          <a:p>
            <a:pPr marL="0" indent="-514350">
              <a:lnSpc>
                <a:spcPct val="110000"/>
              </a:lnSpc>
              <a:spcAft>
                <a:spcPts val="600"/>
              </a:spcAft>
              <a:buFont typeface="+mj-lt"/>
              <a:buAutoNum type="arabicPeriod" startAt="5"/>
            </a:pPr>
            <a:r>
              <a:rPr lang="en-IN" sz="3600" b="1" dirty="0" smtClean="0">
                <a:solidFill>
                  <a:srgbClr val="7030A0"/>
                </a:solidFill>
                <a:ea typeface="Verdana" pitchFamily="34" charset="0"/>
                <a:cs typeface="Calibri" pitchFamily="34" charset="0"/>
              </a:rPr>
              <a:t>Registration, Returns,</a:t>
            </a:r>
          </a:p>
          <a:p>
            <a:pPr marL="0" indent="-514350">
              <a:lnSpc>
                <a:spcPct val="110000"/>
              </a:lnSpc>
              <a:spcAft>
                <a:spcPts val="600"/>
              </a:spcAft>
              <a:buFont typeface="+mj-lt"/>
              <a:buAutoNum type="arabicPeriod" startAt="5"/>
            </a:pPr>
            <a:endParaRPr lang="en-IN" sz="3600" b="1" dirty="0" smtClean="0">
              <a:solidFill>
                <a:srgbClr val="7030A0"/>
              </a:solidFill>
              <a:ea typeface="Verdana" pitchFamily="34" charset="0"/>
              <a:cs typeface="Calibri" pitchFamily="34" charset="0"/>
            </a:endParaRPr>
          </a:p>
          <a:p>
            <a:pPr marL="0" indent="-514350">
              <a:lnSpc>
                <a:spcPct val="110000"/>
              </a:lnSpc>
              <a:spcAft>
                <a:spcPts val="600"/>
              </a:spcAft>
              <a:buFont typeface="+mj-lt"/>
              <a:buAutoNum type="arabicPeriod" startAt="5"/>
            </a:pPr>
            <a:r>
              <a:rPr lang="en-IN" sz="3600" b="1" dirty="0" smtClean="0">
                <a:solidFill>
                  <a:srgbClr val="002060"/>
                </a:solidFill>
                <a:ea typeface="Verdana" pitchFamily="34" charset="0"/>
                <a:cs typeface="Calibri" pitchFamily="34" charset="0"/>
              </a:rPr>
              <a:t>Payment of tax, refund , Job work</a:t>
            </a:r>
          </a:p>
          <a:p>
            <a:pPr marL="0" indent="-514350">
              <a:lnSpc>
                <a:spcPct val="110000"/>
              </a:lnSpc>
              <a:spcAft>
                <a:spcPts val="600"/>
              </a:spcAft>
              <a:buFont typeface="+mj-lt"/>
              <a:buAutoNum type="arabicPeriod" startAt="5"/>
            </a:pPr>
            <a:r>
              <a:rPr lang="en-IN" sz="3600" b="1" dirty="0" smtClean="0">
                <a:solidFill>
                  <a:srgbClr val="C00000"/>
                </a:solidFill>
                <a:ea typeface="Verdana" pitchFamily="34" charset="0"/>
                <a:cs typeface="Calibri" pitchFamily="34" charset="0"/>
              </a:rPr>
              <a:t> Transition provision</a:t>
            </a:r>
          </a:p>
          <a:p>
            <a:pPr marL="0" indent="-514350">
              <a:lnSpc>
                <a:spcPct val="110000"/>
              </a:lnSpc>
              <a:spcAft>
                <a:spcPts val="600"/>
              </a:spcAft>
              <a:buFont typeface="+mj-lt"/>
              <a:buAutoNum type="arabicPeriod" startAt="5"/>
            </a:pPr>
            <a:endParaRPr lang="en-IN" sz="3600" b="1" dirty="0" smtClean="0">
              <a:solidFill>
                <a:srgbClr val="C00000"/>
              </a:solidFill>
              <a:ea typeface="Verdana" pitchFamily="34" charset="0"/>
              <a:cs typeface="Calibri" pitchFamily="34" charset="0"/>
            </a:endParaRPr>
          </a:p>
          <a:p>
            <a:pPr marL="0" indent="-514350">
              <a:lnSpc>
                <a:spcPct val="110000"/>
              </a:lnSpc>
              <a:spcAft>
                <a:spcPts val="600"/>
              </a:spcAft>
              <a:buFont typeface="+mj-lt"/>
              <a:buAutoNum type="arabicPeriod" startAt="5"/>
            </a:pPr>
            <a:r>
              <a:rPr lang="en-IN" sz="3600" b="1" dirty="0" smtClean="0">
                <a:solidFill>
                  <a:srgbClr val="C00000"/>
                </a:solidFill>
                <a:ea typeface="Verdana" pitchFamily="34" charset="0"/>
                <a:cs typeface="Calibri" pitchFamily="34" charset="0"/>
              </a:rPr>
              <a:t>Migration</a:t>
            </a:r>
          </a:p>
          <a:p>
            <a:pPr marL="0" indent="-514350">
              <a:lnSpc>
                <a:spcPct val="110000"/>
              </a:lnSpc>
              <a:spcAft>
                <a:spcPts val="600"/>
              </a:spcAft>
              <a:buFont typeface="+mj-lt"/>
              <a:buAutoNum type="arabicPeriod" startAt="5"/>
            </a:pPr>
            <a:r>
              <a:rPr lang="en-IN" sz="3600" b="1" dirty="0" smtClean="0">
                <a:solidFill>
                  <a:srgbClr val="0070C0"/>
                </a:solidFill>
                <a:ea typeface="Verdana" pitchFamily="34" charset="0"/>
                <a:cs typeface="Calibri" pitchFamily="34" charset="0"/>
              </a:rPr>
              <a:t>Way forward</a:t>
            </a:r>
            <a:endParaRPr lang="en-US" sz="3600"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lvl="0"/>
            <a:r>
              <a:rPr lang="en-IN" b="1" dirty="0" smtClean="0">
                <a:solidFill>
                  <a:srgbClr val="FF0000"/>
                </a:solidFill>
              </a:rPr>
              <a:t> </a:t>
            </a:r>
            <a:br>
              <a:rPr lang="en-IN" b="1" dirty="0" smtClean="0">
                <a:solidFill>
                  <a:srgbClr val="FF0000"/>
                </a:solidFill>
              </a:rPr>
            </a:br>
            <a:r>
              <a:rPr lang="en-IN" b="1" dirty="0" smtClean="0">
                <a:solidFill>
                  <a:srgbClr val="FF0000"/>
                </a:solidFill>
              </a:rPr>
              <a:t>Threshold exemption under GST </a:t>
            </a:r>
            <a:r>
              <a:rPr lang="en-IN" sz="3600" b="1" dirty="0" smtClean="0">
                <a:solidFill>
                  <a:srgbClr val="FF0000"/>
                </a:solidFill>
              </a:rPr>
              <a:t>:</a:t>
            </a:r>
            <a:br>
              <a:rPr lang="en-IN" sz="3600" b="1" dirty="0" smtClean="0">
                <a:solidFill>
                  <a:srgbClr val="FF0000"/>
                </a:solidFill>
              </a:rPr>
            </a:br>
            <a:endParaRPr lang="en-IN" dirty="0">
              <a:solidFill>
                <a:srgbClr val="FF0000"/>
              </a:solidFill>
              <a:ea typeface="Verdana" pitchFamily="34" charset="0"/>
              <a:cs typeface="Calibri" pitchFamily="34" charset="0"/>
            </a:endParaRPr>
          </a:p>
        </p:txBody>
      </p:sp>
      <p:sp>
        <p:nvSpPr>
          <p:cNvPr id="3" name="Content Placeholder 2"/>
          <p:cNvSpPr>
            <a:spLocks noGrp="1"/>
          </p:cNvSpPr>
          <p:nvPr>
            <p:ph idx="1"/>
          </p:nvPr>
        </p:nvSpPr>
        <p:spPr>
          <a:xfrm>
            <a:off x="152400" y="1219200"/>
            <a:ext cx="8839200" cy="5562600"/>
          </a:xfrm>
        </p:spPr>
        <p:txBody>
          <a:bodyPr>
            <a:normAutofit/>
          </a:bodyPr>
          <a:lstStyle/>
          <a:p>
            <a:pPr lvl="0" algn="just">
              <a:spcBef>
                <a:spcPts val="0"/>
              </a:spcBef>
            </a:pPr>
            <a:endParaRPr lang="en-IN" sz="2800" b="1" dirty="0" smtClean="0"/>
          </a:p>
          <a:p>
            <a:pPr lvl="0" algn="just">
              <a:spcBef>
                <a:spcPts val="0"/>
              </a:spcBef>
              <a:buNone/>
            </a:pPr>
            <a:r>
              <a:rPr lang="en-IN" b="1" dirty="0" smtClean="0"/>
              <a:t>Aggregate turnover*           :         Rs.20 </a:t>
            </a:r>
            <a:r>
              <a:rPr lang="en-IN" b="1" dirty="0" err="1" smtClean="0"/>
              <a:t>lakhs</a:t>
            </a:r>
            <a:r>
              <a:rPr lang="en-IN" b="1" dirty="0" smtClean="0"/>
              <a:t>. </a:t>
            </a:r>
          </a:p>
          <a:p>
            <a:pPr lvl="0" algn="just">
              <a:spcBef>
                <a:spcPts val="0"/>
              </a:spcBef>
              <a:buNone/>
            </a:pPr>
            <a:r>
              <a:rPr lang="en-IN" b="1" dirty="0" smtClean="0"/>
              <a:t>For NE States and Sikkim  :        Rs. 10 </a:t>
            </a:r>
            <a:r>
              <a:rPr lang="en-IN" b="1" dirty="0" err="1" smtClean="0"/>
              <a:t>lakhs</a:t>
            </a:r>
            <a:r>
              <a:rPr lang="en-IN" b="1" dirty="0" smtClean="0"/>
              <a:t>. </a:t>
            </a:r>
          </a:p>
          <a:p>
            <a:pPr lvl="0" algn="just">
              <a:spcBef>
                <a:spcPts val="0"/>
              </a:spcBef>
            </a:pPr>
            <a:endParaRPr lang="en-IN" b="1" dirty="0" smtClean="0"/>
          </a:p>
          <a:p>
            <a:pPr lvl="0" algn="just">
              <a:spcBef>
                <a:spcPts val="0"/>
              </a:spcBef>
              <a:buNone/>
            </a:pPr>
            <a:r>
              <a:rPr lang="en-IN" sz="2400" b="1" dirty="0" smtClean="0">
                <a:solidFill>
                  <a:srgbClr val="00B050"/>
                </a:solidFill>
              </a:rPr>
              <a:t>* To be calculated at all India level (same PAN)</a:t>
            </a:r>
          </a:p>
          <a:p>
            <a:pPr lvl="0" algn="just">
              <a:spcBef>
                <a:spcPts val="0"/>
              </a:spcBef>
              <a:buNone/>
            </a:pPr>
            <a:r>
              <a:rPr lang="en-IN" b="1" dirty="0" smtClean="0"/>
              <a:t>inter-State supplies                    </a:t>
            </a:r>
          </a:p>
          <a:p>
            <a:pPr lvl="0" algn="just">
              <a:spcBef>
                <a:spcPts val="0"/>
              </a:spcBef>
              <a:buNone/>
            </a:pPr>
            <a:r>
              <a:rPr lang="en-IN" b="1" dirty="0" smtClean="0"/>
              <a:t>                                                      Not Eligible       </a:t>
            </a:r>
          </a:p>
          <a:p>
            <a:pPr lvl="0" algn="just">
              <a:spcBef>
                <a:spcPts val="0"/>
              </a:spcBef>
              <a:buNone/>
            </a:pPr>
            <a:r>
              <a:rPr lang="en-IN" b="1" dirty="0" smtClean="0"/>
              <a:t>reverse charge </a:t>
            </a:r>
          </a:p>
          <a:p>
            <a:pPr lvl="0" algn="just">
              <a:spcBef>
                <a:spcPts val="0"/>
              </a:spcBef>
              <a:buNone/>
            </a:pPr>
            <a:endParaRPr lang="en-IN" b="1" dirty="0" smtClean="0"/>
          </a:p>
          <a:p>
            <a:pPr>
              <a:buNone/>
            </a:pPr>
            <a:r>
              <a:rPr lang="en-IN" sz="2800" b="1" dirty="0" smtClean="0">
                <a:solidFill>
                  <a:srgbClr val="002060"/>
                </a:solidFill>
              </a:rPr>
              <a:t>Supply by unregistered person to registered person  under reverse charge</a:t>
            </a:r>
          </a:p>
          <a:p>
            <a:pPr lvl="0" algn="just">
              <a:spcBef>
                <a:spcPts val="0"/>
              </a:spcBef>
            </a:pPr>
            <a:endParaRPr lang="en-IN" sz="2800" b="1" dirty="0" smtClean="0"/>
          </a:p>
          <a:p>
            <a:pPr lvl="0"/>
            <a:endParaRPr lang="en-IN" sz="2800" b="1" dirty="0" smtClean="0"/>
          </a:p>
          <a:p>
            <a:endParaRPr lang="en-IN"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8" name="Right Brace 7"/>
          <p:cNvSpPr/>
          <p:nvPr/>
        </p:nvSpPr>
        <p:spPr>
          <a:xfrm>
            <a:off x="4191000" y="3733800"/>
            <a:ext cx="3810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FF0000"/>
                </a:solidFill>
              </a:rPr>
              <a:pPr/>
              <a:t>200</a:t>
            </a:fld>
            <a:endParaRPr lang="en-US">
              <a:solidFill>
                <a:srgbClr val="FF0000"/>
              </a:solidFill>
            </a:endParaRPr>
          </a:p>
        </p:txBody>
      </p:sp>
      <p:graphicFrame>
        <p:nvGraphicFramePr>
          <p:cNvPr id="5" name="Diagram 4"/>
          <p:cNvGraphicFramePr/>
          <p:nvPr/>
        </p:nvGraphicFramePr>
        <p:xfrm>
          <a:off x="533400" y="76200"/>
          <a:ext cx="8001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90600" y="5715000"/>
            <a:ext cx="2743200"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FF0000"/>
                </a:solidFill>
              </a:rPr>
              <a:t>RECOVERED AS ARREARS OF TAX</a:t>
            </a:r>
            <a:endParaRPr lang="en-US" sz="2400" b="1" dirty="0">
              <a:solidFill>
                <a:srgbClr val="FF0000"/>
              </a:solidFill>
            </a:endParaRPr>
          </a:p>
        </p:txBody>
      </p:sp>
      <p:sp>
        <p:nvSpPr>
          <p:cNvPr id="7" name="Rectangle 6"/>
          <p:cNvSpPr/>
          <p:nvPr/>
        </p:nvSpPr>
        <p:spPr>
          <a:xfrm>
            <a:off x="5105400" y="5486400"/>
            <a:ext cx="3276600" cy="1066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Ø"/>
            </a:pPr>
            <a:r>
              <a:rPr lang="en-US" sz="2400" b="1" dirty="0" smtClean="0">
                <a:solidFill>
                  <a:srgbClr val="0070C0"/>
                </a:solidFill>
              </a:rPr>
              <a:t>IF REVISED IN  TIME</a:t>
            </a:r>
          </a:p>
          <a:p>
            <a:pPr>
              <a:buFont typeface="Wingdings" pitchFamily="2" charset="2"/>
              <a:buChar char="Ø"/>
            </a:pPr>
            <a:r>
              <a:rPr lang="en-US" sz="2400" b="1" dirty="0" smtClean="0">
                <a:solidFill>
                  <a:srgbClr val="0070C0"/>
                </a:solidFill>
              </a:rPr>
              <a:t>IN CASH</a:t>
            </a:r>
            <a:endParaRPr lang="en-US" sz="2400" b="1" dirty="0">
              <a:solidFill>
                <a:srgbClr val="0070C0"/>
              </a:solidFill>
            </a:endParaRPr>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295400"/>
            <a:ext cx="8229600" cy="4572000"/>
          </a:xfrm>
        </p:spPr>
        <p:txBody>
          <a:bodyPr>
            <a:noAutofit/>
          </a:bodyPr>
          <a:lstStyle/>
          <a:p>
            <a:r>
              <a:rPr lang="en-US" sz="7200" dirty="0" smtClean="0">
                <a:solidFill>
                  <a:srgbClr val="FF0000"/>
                </a:solidFill>
              </a:rPr>
              <a:t>E-WAY BILL</a:t>
            </a:r>
            <a:endParaRPr lang="en-US" sz="7200" dirty="0">
              <a:solidFill>
                <a:srgbClr val="FF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201</a:t>
            </a:fld>
            <a:endParaRPr lang="en-US"/>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8229600" cy="868362"/>
          </a:xfrm>
        </p:spPr>
        <p:txBody>
          <a:bodyPr>
            <a:noAutofit/>
          </a:bodyPr>
          <a:lstStyle/>
          <a:p>
            <a:r>
              <a:rPr lang="en-US" sz="3200" b="1" dirty="0" smtClean="0">
                <a:solidFill>
                  <a:srgbClr val="FF0000"/>
                </a:solidFill>
              </a:rPr>
              <a:t>Section 68 :Inspection of goods in movement.</a:t>
            </a:r>
            <a:endParaRPr lang="en-US" sz="3200" b="1" dirty="0">
              <a:solidFill>
                <a:srgbClr val="FF0000"/>
              </a:solidFill>
            </a:endParaRPr>
          </a:p>
        </p:txBody>
      </p:sp>
      <p:sp>
        <p:nvSpPr>
          <p:cNvPr id="5" name="Content Placeholder 4"/>
          <p:cNvSpPr>
            <a:spLocks noGrp="1"/>
          </p:cNvSpPr>
          <p:nvPr>
            <p:ph idx="1"/>
          </p:nvPr>
        </p:nvSpPr>
        <p:spPr>
          <a:xfrm>
            <a:off x="152400" y="1371600"/>
            <a:ext cx="8839200" cy="5334000"/>
          </a:xfrm>
        </p:spPr>
        <p:txBody>
          <a:bodyPr>
            <a:normAutofit fontScale="85000" lnSpcReduction="10000"/>
          </a:bodyPr>
          <a:lstStyle/>
          <a:p>
            <a:pPr marL="514350" indent="-514350" algn="just">
              <a:buAutoNum type="arabicParenBoth"/>
            </a:pPr>
            <a:r>
              <a:rPr lang="en-US" sz="2800" b="1" dirty="0" smtClean="0"/>
              <a:t>The Government may require the person in charge of a conveyance carrying any consignment of goods of value exceeding such amount as may be specified to carry with him such documents and such devices as may be prescribed.</a:t>
            </a:r>
          </a:p>
          <a:p>
            <a:pPr marL="514350" indent="-514350" algn="just">
              <a:buAutoNum type="arabicParenBoth"/>
            </a:pPr>
            <a:endParaRPr lang="en-US" sz="2800" b="1" dirty="0" smtClean="0"/>
          </a:p>
          <a:p>
            <a:pPr algn="just">
              <a:buNone/>
            </a:pPr>
            <a:r>
              <a:rPr lang="en-US" sz="2800" b="1" dirty="0" smtClean="0"/>
              <a:t>(2) The details of documents required to be carried under sub-section (1) shall be validated in such manner as may be prescribed.</a:t>
            </a:r>
          </a:p>
          <a:p>
            <a:pPr algn="just">
              <a:buNone/>
            </a:pPr>
            <a:endParaRPr lang="en-US" sz="2800" b="1" dirty="0" smtClean="0"/>
          </a:p>
          <a:p>
            <a:pPr algn="just">
              <a:buNone/>
            </a:pPr>
            <a:r>
              <a:rPr lang="en-US" sz="2800" b="1" dirty="0" smtClean="0"/>
              <a:t>(3) Where any conveyance referred to in sub-section (1) is intercepted by the proper officer at any place, he may require the person in charge of the said conveyance to produce the documents prescribed under the said sub-section and devices for verification, and the said person shall be liable to produce the documents and devices and also allow the inspection of goods</a:t>
            </a:r>
            <a:endParaRPr lang="en-US" sz="28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202</a:t>
            </a:fld>
            <a:endParaRPr lang="en-US"/>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just"/>
            <a:r>
              <a:rPr lang="en-US" b="1" dirty="0" smtClean="0">
                <a:solidFill>
                  <a:srgbClr val="FF0000"/>
                </a:solidFill>
              </a:rPr>
              <a:t>Draft Electronic Way Bill Rules</a:t>
            </a:r>
            <a:endParaRPr lang="en-US" b="1" dirty="0">
              <a:solidFill>
                <a:srgbClr val="FF0000"/>
              </a:solidFill>
            </a:endParaRPr>
          </a:p>
        </p:txBody>
      </p:sp>
      <p:sp>
        <p:nvSpPr>
          <p:cNvPr id="5" name="Content Placeholder 4"/>
          <p:cNvSpPr>
            <a:spLocks noGrp="1"/>
          </p:cNvSpPr>
          <p:nvPr>
            <p:ph sz="half" idx="1"/>
          </p:nvPr>
        </p:nvSpPr>
        <p:spPr>
          <a:xfrm>
            <a:off x="457200" y="1600200"/>
            <a:ext cx="1295400" cy="5029200"/>
          </a:xfrm>
        </p:spPr>
        <p:txBody>
          <a:bodyPr>
            <a:normAutofit fontScale="92500" lnSpcReduction="20000"/>
          </a:bodyPr>
          <a:lstStyle/>
          <a:p>
            <a:pPr algn="just">
              <a:buNone/>
            </a:pPr>
            <a:r>
              <a:rPr lang="en-US" b="1" dirty="0" smtClean="0"/>
              <a:t>Rule 1.</a:t>
            </a:r>
          </a:p>
          <a:p>
            <a:pPr algn="just">
              <a:buNone/>
            </a:pPr>
            <a:endParaRPr lang="en-US" b="1" dirty="0" smtClean="0"/>
          </a:p>
          <a:p>
            <a:pPr algn="just">
              <a:buNone/>
            </a:pPr>
            <a:endParaRPr lang="en-US" b="1" dirty="0" smtClean="0"/>
          </a:p>
          <a:p>
            <a:pPr algn="just">
              <a:buNone/>
            </a:pPr>
            <a:endParaRPr lang="en-US" b="1" dirty="0" smtClean="0"/>
          </a:p>
          <a:p>
            <a:pPr algn="just">
              <a:buNone/>
            </a:pPr>
            <a:r>
              <a:rPr lang="en-US" b="1" dirty="0" smtClean="0"/>
              <a:t>Rule 2. </a:t>
            </a:r>
          </a:p>
          <a:p>
            <a:pPr algn="just">
              <a:buNone/>
            </a:pPr>
            <a:endParaRPr lang="en-US" b="1" dirty="0" smtClean="0"/>
          </a:p>
          <a:p>
            <a:pPr algn="just">
              <a:buNone/>
            </a:pPr>
            <a:r>
              <a:rPr lang="en-US" b="1" dirty="0" smtClean="0"/>
              <a:t>Rule 3.</a:t>
            </a:r>
          </a:p>
          <a:p>
            <a:pPr algn="just">
              <a:buNone/>
            </a:pPr>
            <a:r>
              <a:rPr lang="en-US" b="1" dirty="0" smtClean="0"/>
              <a:t> </a:t>
            </a:r>
          </a:p>
          <a:p>
            <a:pPr algn="just">
              <a:buNone/>
            </a:pPr>
            <a:r>
              <a:rPr lang="en-US" b="1" dirty="0" smtClean="0"/>
              <a:t>Rule 4. </a:t>
            </a:r>
          </a:p>
          <a:p>
            <a:pPr algn="just">
              <a:buNone/>
            </a:pPr>
            <a:endParaRPr lang="en-US" b="1" dirty="0" smtClean="0"/>
          </a:p>
          <a:p>
            <a:pPr algn="just">
              <a:buNone/>
            </a:pPr>
            <a:r>
              <a:rPr lang="en-US" b="1" dirty="0" smtClean="0"/>
              <a:t>Rule 5. </a:t>
            </a:r>
          </a:p>
          <a:p>
            <a:pPr algn="just">
              <a:buNone/>
            </a:pPr>
            <a:endParaRPr lang="en-US" b="1" dirty="0"/>
          </a:p>
        </p:txBody>
      </p:sp>
      <p:sp>
        <p:nvSpPr>
          <p:cNvPr id="8" name="Content Placeholder 7"/>
          <p:cNvSpPr>
            <a:spLocks noGrp="1"/>
          </p:cNvSpPr>
          <p:nvPr>
            <p:ph sz="half" idx="2"/>
          </p:nvPr>
        </p:nvSpPr>
        <p:spPr>
          <a:xfrm>
            <a:off x="1981200" y="1600200"/>
            <a:ext cx="6934200" cy="4953000"/>
          </a:xfrm>
        </p:spPr>
        <p:txBody>
          <a:bodyPr>
            <a:normAutofit fontScale="92500" lnSpcReduction="20000"/>
          </a:bodyPr>
          <a:lstStyle/>
          <a:p>
            <a:pPr marL="0" algn="just">
              <a:buNone/>
            </a:pPr>
            <a:r>
              <a:rPr lang="en-US" b="1" dirty="0" smtClean="0"/>
              <a:t>Information to be furnished prior to commencement of movement of goods and generation of e-way bill</a:t>
            </a:r>
          </a:p>
          <a:p>
            <a:pPr marL="0" algn="just">
              <a:buNone/>
            </a:pPr>
            <a:endParaRPr lang="en-US" b="1" dirty="0" smtClean="0"/>
          </a:p>
          <a:p>
            <a:pPr marL="0" algn="just">
              <a:buNone/>
            </a:pPr>
            <a:r>
              <a:rPr lang="en-US" b="1" dirty="0" smtClean="0"/>
              <a:t>Documents and devices to be carried by a person-in-charge of a conveyance</a:t>
            </a:r>
          </a:p>
          <a:p>
            <a:pPr marL="0" algn="just">
              <a:buNone/>
            </a:pPr>
            <a:endParaRPr lang="en-US" b="1" dirty="0" smtClean="0"/>
          </a:p>
          <a:p>
            <a:pPr marL="0" algn="just">
              <a:buNone/>
            </a:pPr>
            <a:r>
              <a:rPr lang="en-US" b="1" dirty="0" smtClean="0"/>
              <a:t>Verification of documents and conveyances</a:t>
            </a:r>
          </a:p>
          <a:p>
            <a:pPr marL="0" algn="just">
              <a:buNone/>
            </a:pPr>
            <a:endParaRPr lang="en-US" b="1" dirty="0" smtClean="0"/>
          </a:p>
          <a:p>
            <a:pPr marL="0" algn="just">
              <a:buNone/>
            </a:pPr>
            <a:r>
              <a:rPr lang="en-US" b="1" dirty="0" smtClean="0"/>
              <a:t>Inspection and verification of goods</a:t>
            </a:r>
          </a:p>
          <a:p>
            <a:pPr marL="0" algn="just">
              <a:buNone/>
            </a:pPr>
            <a:endParaRPr lang="en-US" b="1" dirty="0" smtClean="0"/>
          </a:p>
          <a:p>
            <a:pPr marL="0" algn="just">
              <a:buNone/>
            </a:pPr>
            <a:r>
              <a:rPr lang="en-US" b="1" dirty="0" smtClean="0"/>
              <a:t>Facility for uploading information regarding detention of vehicle</a:t>
            </a:r>
          </a:p>
          <a:p>
            <a:pPr algn="just"/>
            <a:endParaRPr lang="en-US" dirty="0"/>
          </a:p>
        </p:txBody>
      </p:sp>
      <p:sp>
        <p:nvSpPr>
          <p:cNvPr id="3" name="Slide Number Placeholder 2"/>
          <p:cNvSpPr>
            <a:spLocks noGrp="1"/>
          </p:cNvSpPr>
          <p:nvPr>
            <p:ph type="sldNum" sz="quarter" idx="12"/>
          </p:nvPr>
        </p:nvSpPr>
        <p:spPr/>
        <p:txBody>
          <a:bodyPr/>
          <a:lstStyle/>
          <a:p>
            <a:pPr algn="just"/>
            <a:fld id="{B6F15528-21DE-4FAA-801E-634DDDAF4B2B}" type="slidenum">
              <a:rPr lang="en-US" smtClean="0"/>
              <a:pPr algn="just"/>
              <a:t>203</a:t>
            </a:fld>
            <a:endParaRPr lang="en-US"/>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458200" cy="838200"/>
          </a:xfrm>
        </p:spPr>
        <p:txBody>
          <a:bodyPr>
            <a:noAutofit/>
          </a:bodyPr>
          <a:lstStyle/>
          <a:p>
            <a:pPr algn="l"/>
            <a:r>
              <a:rPr lang="en-US" sz="2800" b="1" dirty="0" smtClean="0"/>
              <a:t> </a:t>
            </a:r>
            <a:r>
              <a:rPr lang="en-US" sz="3200" b="1" dirty="0" smtClean="0">
                <a:solidFill>
                  <a:srgbClr val="FF0000"/>
                </a:solidFill>
              </a:rPr>
              <a:t>Furnishing of Information to generate e- way bill</a:t>
            </a:r>
            <a:endParaRPr lang="en-US" sz="2800" b="1"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204</a:t>
            </a:fld>
            <a:endParaRPr lang="en-US"/>
          </a:p>
        </p:txBody>
      </p:sp>
      <p:sp>
        <p:nvSpPr>
          <p:cNvPr id="5" name="Content Placeholder 4"/>
          <p:cNvSpPr>
            <a:spLocks noGrp="1"/>
          </p:cNvSpPr>
          <p:nvPr>
            <p:ph idx="4294967295"/>
          </p:nvPr>
        </p:nvSpPr>
        <p:spPr>
          <a:xfrm>
            <a:off x="152400" y="762000"/>
            <a:ext cx="8763000" cy="5638800"/>
          </a:xfrm>
        </p:spPr>
        <p:txBody>
          <a:bodyPr>
            <a:normAutofit/>
          </a:bodyPr>
          <a:lstStyle/>
          <a:p>
            <a:r>
              <a:rPr lang="en-US" b="1" dirty="0" smtClean="0"/>
              <a:t>Before commencement of movement of goods </a:t>
            </a:r>
          </a:p>
          <a:p>
            <a:pPr marL="0" indent="0">
              <a:spcBef>
                <a:spcPts val="0"/>
              </a:spcBef>
              <a:buNone/>
            </a:pPr>
            <a:r>
              <a:rPr lang="en-US" sz="2800" dirty="0" smtClean="0"/>
              <a:t>In relation to a ‘supply .Other than a supply. inward ‘supply’ from an unregistered person</a:t>
            </a:r>
            <a:r>
              <a:rPr lang="en-US" sz="4000" dirty="0" smtClean="0"/>
              <a:t>.</a:t>
            </a:r>
          </a:p>
          <a:p>
            <a:r>
              <a:rPr lang="en-US" b="1" dirty="0" smtClean="0"/>
              <a:t>Where consignment value &gt; Rs. 50,000. </a:t>
            </a:r>
          </a:p>
          <a:p>
            <a:r>
              <a:rPr lang="en-US" b="1" dirty="0" smtClean="0"/>
              <a:t>FORM GST INS-01        Part A                   Part B </a:t>
            </a:r>
          </a:p>
          <a:p>
            <a:pPr>
              <a:buNone/>
            </a:pPr>
            <a:r>
              <a:rPr lang="en-US" b="1" dirty="0" smtClean="0"/>
              <a:t>                                           Goods                 Carriage</a:t>
            </a:r>
          </a:p>
          <a:p>
            <a:r>
              <a:rPr lang="en-US" b="1" dirty="0" smtClean="0"/>
              <a:t> Who will generate</a:t>
            </a:r>
          </a:p>
          <a:p>
            <a:endParaRPr lang="en-US" b="1" dirty="0"/>
          </a:p>
        </p:txBody>
      </p:sp>
      <p:pic>
        <p:nvPicPr>
          <p:cNvPr id="1027" name="Picture 3" descr="C:\Users\Admin\AppData\Local\Microsoft\Windows\INetCache\IE\CQ8L7KHP\Red_truck_USA[1].jpg"/>
          <p:cNvPicPr>
            <a:picLocks noChangeAspect="1" noChangeArrowheads="1"/>
          </p:cNvPicPr>
          <p:nvPr/>
        </p:nvPicPr>
        <p:blipFill>
          <a:blip r:embed="rId2" cstate="print"/>
          <a:srcRect/>
          <a:stretch>
            <a:fillRect/>
          </a:stretch>
        </p:blipFill>
        <p:spPr bwMode="auto">
          <a:xfrm>
            <a:off x="3200400" y="5257800"/>
            <a:ext cx="2743200" cy="1600200"/>
          </a:xfrm>
          <a:prstGeom prst="rect">
            <a:avLst/>
          </a:prstGeom>
          <a:noFill/>
        </p:spPr>
      </p:pic>
      <p:graphicFrame>
        <p:nvGraphicFramePr>
          <p:cNvPr id="6" name="Diagram 5"/>
          <p:cNvGraphicFramePr/>
          <p:nvPr/>
        </p:nvGraphicFramePr>
        <p:xfrm>
          <a:off x="152400" y="4876800"/>
          <a:ext cx="89916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400" b="1" dirty="0" smtClean="0">
                <a:solidFill>
                  <a:srgbClr val="FF0000"/>
                </a:solidFill>
              </a:rPr>
              <a:t>Period of validity</a:t>
            </a:r>
            <a:endParaRPr lang="en-US" sz="5400" b="1" dirty="0"/>
          </a:p>
        </p:txBody>
      </p:sp>
      <p:sp>
        <p:nvSpPr>
          <p:cNvPr id="5" name="Content Placeholder 4"/>
          <p:cNvSpPr>
            <a:spLocks noGrp="1"/>
          </p:cNvSpPr>
          <p:nvPr>
            <p:ph idx="1"/>
          </p:nvPr>
        </p:nvSpPr>
        <p:spPr>
          <a:xfrm>
            <a:off x="228600" y="1371600"/>
            <a:ext cx="8686800" cy="5334000"/>
          </a:xfrm>
        </p:spPr>
        <p:txBody>
          <a:bodyPr>
            <a:normAutofit fontScale="92500" lnSpcReduction="20000"/>
          </a:bodyPr>
          <a:lstStyle/>
          <a:p>
            <a:r>
              <a:rPr lang="en-US" b="1" dirty="0" smtClean="0"/>
              <a:t>1 day to 15 days -    100KM to 1000 KM</a:t>
            </a:r>
          </a:p>
          <a:p>
            <a:endParaRPr lang="en-US" b="1" dirty="0" smtClean="0"/>
          </a:p>
          <a:p>
            <a:r>
              <a:rPr lang="en-US" b="1" dirty="0" smtClean="0"/>
              <a:t>Unique E-Way bill Number (EBN)</a:t>
            </a:r>
          </a:p>
          <a:p>
            <a:endParaRPr lang="en-US" b="1" dirty="0" smtClean="0"/>
          </a:p>
          <a:p>
            <a:r>
              <a:rPr lang="en-US" b="1" dirty="0" smtClean="0"/>
              <a:t>Generation and cancellation through SMS.</a:t>
            </a:r>
          </a:p>
          <a:p>
            <a:endParaRPr lang="en-US" b="1" dirty="0" smtClean="0"/>
          </a:p>
          <a:p>
            <a:pPr algn="just"/>
            <a:r>
              <a:rPr lang="en-US" b="1" dirty="0" smtClean="0"/>
              <a:t>Communication of details of E-Way bill to recipient, if he is registered </a:t>
            </a:r>
            <a:r>
              <a:rPr lang="en-US" b="1" dirty="0" smtClean="0">
                <a:solidFill>
                  <a:srgbClr val="C00000"/>
                </a:solidFill>
              </a:rPr>
              <a:t>.     72 hours   </a:t>
            </a:r>
          </a:p>
          <a:p>
            <a:pPr>
              <a:buNone/>
            </a:pPr>
            <a:endParaRPr lang="en-US" b="1" dirty="0" smtClean="0"/>
          </a:p>
          <a:p>
            <a:pPr algn="just"/>
            <a:r>
              <a:rPr lang="en-US" b="1" dirty="0" smtClean="0"/>
              <a:t>Transfer of goods from one conveyance to another during transit- </a:t>
            </a:r>
            <a:r>
              <a:rPr lang="en-US" b="1" dirty="0" smtClean="0">
                <a:solidFill>
                  <a:srgbClr val="C00000"/>
                </a:solidFill>
              </a:rPr>
              <a:t>a new e-way bill </a:t>
            </a:r>
          </a:p>
          <a:p>
            <a:endParaRPr lang="en-US" b="1"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205</a:t>
            </a:fld>
            <a:endParaRPr lang="en-US"/>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just">
              <a:buFont typeface="Wingdings" pitchFamily="2" charset="2"/>
              <a:buChar char="Ø"/>
            </a:pPr>
            <a:r>
              <a:rPr lang="en-US" sz="4000" b="1" dirty="0" smtClean="0">
                <a:solidFill>
                  <a:srgbClr val="FF0000"/>
                </a:solidFill>
              </a:rPr>
              <a:t>Transportation of multiple consignments in one conveyance </a:t>
            </a:r>
            <a:r>
              <a:rPr lang="en-US" sz="3600" b="1" dirty="0" smtClean="0">
                <a:solidFill>
                  <a:srgbClr val="FF0000"/>
                </a:solidFill>
              </a:rPr>
              <a:t>.</a:t>
            </a:r>
            <a:endParaRPr lang="en-US" sz="5400" b="1"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206</a:t>
            </a:fld>
            <a:endParaRPr lang="en-US" dirty="0"/>
          </a:p>
        </p:txBody>
      </p:sp>
      <p:sp>
        <p:nvSpPr>
          <p:cNvPr id="5" name="Content Placeholder 4"/>
          <p:cNvSpPr>
            <a:spLocks noGrp="1"/>
          </p:cNvSpPr>
          <p:nvPr>
            <p:ph idx="4294967295"/>
          </p:nvPr>
        </p:nvSpPr>
        <p:spPr>
          <a:xfrm>
            <a:off x="0" y="1371600"/>
            <a:ext cx="8686800" cy="5334000"/>
          </a:xfrm>
        </p:spPr>
        <p:txBody>
          <a:bodyPr>
            <a:normAutofit fontScale="92500" lnSpcReduction="20000"/>
          </a:bodyPr>
          <a:lstStyle/>
          <a:p>
            <a:endParaRPr lang="en-US" sz="3500" dirty="0" smtClean="0"/>
          </a:p>
          <a:p>
            <a:r>
              <a:rPr lang="en-US" sz="3500" b="1" dirty="0" smtClean="0"/>
              <a:t>Consolidated e-way bill in FORM GST INS-2</a:t>
            </a:r>
          </a:p>
          <a:p>
            <a:endParaRPr lang="en-US" sz="3500" b="1" dirty="0" smtClean="0"/>
          </a:p>
          <a:p>
            <a:r>
              <a:rPr lang="en-US" sz="3500" b="1" dirty="0" smtClean="0"/>
              <a:t>FORM GST INS-1</a:t>
            </a:r>
          </a:p>
          <a:p>
            <a:endParaRPr lang="en-US" sz="3500" b="1" dirty="0" smtClean="0"/>
          </a:p>
          <a:p>
            <a:pPr>
              <a:buFont typeface="Wingdings" pitchFamily="2" charset="2"/>
              <a:buChar char="Ø"/>
            </a:pPr>
            <a:r>
              <a:rPr lang="en-US" sz="4800" b="1" dirty="0" smtClean="0">
                <a:solidFill>
                  <a:srgbClr val="FF0000"/>
                </a:solidFill>
              </a:rPr>
              <a:t>Cancellation of E-Way Bill</a:t>
            </a:r>
          </a:p>
          <a:p>
            <a:pPr>
              <a:buNone/>
            </a:pPr>
            <a:endParaRPr lang="en-US" sz="4800" b="1" dirty="0" smtClean="0">
              <a:solidFill>
                <a:srgbClr val="FF0000"/>
              </a:solidFill>
            </a:endParaRPr>
          </a:p>
          <a:p>
            <a:r>
              <a:rPr lang="en-US" sz="3500" b="1" dirty="0" smtClean="0"/>
              <a:t>within 24 hours of its generation. </a:t>
            </a:r>
          </a:p>
          <a:p>
            <a:endParaRPr lang="en-US" sz="3500" b="1" dirty="0" smtClean="0"/>
          </a:p>
          <a:p>
            <a:r>
              <a:rPr lang="en-US" sz="3500" b="1" dirty="0" smtClean="0"/>
              <a:t>Can’t  be cancelled if verified in transit</a:t>
            </a:r>
          </a:p>
          <a:p>
            <a:endParaRPr lang="en-US" b="1" dirty="0" smtClean="0"/>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FF0000"/>
                </a:solidFill>
              </a:rPr>
              <a:t>Documents &amp; Devices to be carried by a  person In Charge of Conveyance</a:t>
            </a:r>
            <a:r>
              <a:rPr lang="en-US" sz="4000" b="1" dirty="0" smtClean="0">
                <a:solidFill>
                  <a:srgbClr val="FF0000"/>
                </a:solidFill>
              </a:rPr>
              <a:t>.</a:t>
            </a:r>
            <a:endParaRPr lang="en-US" sz="5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207</a:t>
            </a:fld>
            <a:endParaRPr lang="en-US"/>
          </a:p>
        </p:txBody>
      </p:sp>
      <p:sp>
        <p:nvSpPr>
          <p:cNvPr id="3" name="Content Placeholder 2"/>
          <p:cNvSpPr>
            <a:spLocks noGrp="1"/>
          </p:cNvSpPr>
          <p:nvPr>
            <p:ph idx="4294967295"/>
          </p:nvPr>
        </p:nvSpPr>
        <p:spPr>
          <a:xfrm>
            <a:off x="381000" y="1295400"/>
            <a:ext cx="8534400" cy="5562600"/>
          </a:xfrm>
        </p:spPr>
        <p:txBody>
          <a:bodyPr>
            <a:normAutofit fontScale="70000" lnSpcReduction="20000"/>
          </a:bodyPr>
          <a:lstStyle/>
          <a:p>
            <a:pPr algn="just">
              <a:buNone/>
            </a:pPr>
            <a:endParaRPr lang="en-US" sz="4000" dirty="0" smtClean="0">
              <a:solidFill>
                <a:srgbClr val="0070C0"/>
              </a:solidFill>
            </a:endParaRPr>
          </a:p>
          <a:p>
            <a:pPr marL="742950" indent="-742950" algn="just">
              <a:buFont typeface="+mj-lt"/>
              <a:buAutoNum type="alphaLcParenR"/>
            </a:pPr>
            <a:r>
              <a:rPr lang="en-US" sz="4000" b="1" dirty="0" smtClean="0"/>
              <a:t>The invoice or bill of supply or delivery </a:t>
            </a:r>
            <a:r>
              <a:rPr lang="en-US" sz="4000" b="1" dirty="0" err="1" smtClean="0"/>
              <a:t>challan</a:t>
            </a:r>
            <a:r>
              <a:rPr lang="en-US" sz="4000" b="1" dirty="0" smtClean="0"/>
              <a:t>, as the case may be; and </a:t>
            </a:r>
          </a:p>
          <a:p>
            <a:pPr marL="742950" indent="-742950" algn="just">
              <a:buFont typeface="+mj-lt"/>
              <a:buAutoNum type="alphaLcParenR"/>
            </a:pPr>
            <a:endParaRPr lang="en-US" sz="4000" b="1" dirty="0" smtClean="0"/>
          </a:p>
          <a:p>
            <a:pPr marL="742950" indent="-742950" algn="just">
              <a:buFont typeface="+mj-lt"/>
              <a:buAutoNum type="alphaLcParenR"/>
            </a:pPr>
            <a:r>
              <a:rPr lang="en-US" sz="4000" b="1" dirty="0" smtClean="0"/>
              <a:t>A copy of e-way bill: either physically or mapped to embedded  RFID</a:t>
            </a:r>
          </a:p>
          <a:p>
            <a:pPr marL="742950" indent="-742950" algn="just">
              <a:buFont typeface="+mj-lt"/>
              <a:buAutoNum type="alphaLcParenR"/>
            </a:pPr>
            <a:endParaRPr lang="en-US" sz="4000" b="1" dirty="0" smtClean="0"/>
          </a:p>
          <a:p>
            <a:pPr marL="742950" indent="-742950" algn="just">
              <a:buNone/>
            </a:pPr>
            <a:r>
              <a:rPr lang="en-US" sz="4600" b="1" dirty="0" smtClean="0">
                <a:solidFill>
                  <a:srgbClr val="00B050"/>
                </a:solidFill>
              </a:rPr>
              <a:t>Embedded RFID with conveyance necessary for certain transporters</a:t>
            </a:r>
          </a:p>
          <a:p>
            <a:pPr marL="742950" indent="-742950" algn="just">
              <a:buNone/>
            </a:pPr>
            <a:endParaRPr lang="en-US" sz="4000" b="1" dirty="0" smtClean="0"/>
          </a:p>
          <a:p>
            <a:pPr marL="742950" indent="-742950" algn="just">
              <a:buNone/>
            </a:pPr>
            <a:r>
              <a:rPr lang="en-US" sz="4000" b="1" dirty="0" smtClean="0">
                <a:solidFill>
                  <a:srgbClr val="7030A0"/>
                </a:solidFill>
              </a:rPr>
              <a:t>Invoice Reference Number  </a:t>
            </a:r>
            <a:r>
              <a:rPr lang="en-US" sz="3600" b="1" dirty="0" smtClean="0">
                <a:solidFill>
                  <a:srgbClr val="7030A0"/>
                </a:solidFill>
              </a:rPr>
              <a:t>in lieu of the tax invoice</a:t>
            </a:r>
            <a:r>
              <a:rPr lang="en-US" sz="3600" b="1" dirty="0" smtClean="0"/>
              <a:t> </a:t>
            </a:r>
          </a:p>
          <a:p>
            <a:pPr marL="742950" indent="-742950" algn="just">
              <a:buNone/>
            </a:pPr>
            <a:r>
              <a:rPr lang="en-US" sz="4000" b="1" dirty="0" smtClean="0"/>
              <a:t> Upload tax invoice in FORM GST INV-1</a:t>
            </a:r>
          </a:p>
          <a:p>
            <a:pPr marL="742950" indent="-742950" algn="just">
              <a:buNone/>
            </a:pPr>
            <a:r>
              <a:rPr lang="en-US" sz="4000" b="1" dirty="0" smtClean="0"/>
              <a:t> IRN valid for 30 days</a:t>
            </a:r>
          </a:p>
          <a:p>
            <a:pPr marL="742950" indent="-742950" algn="just">
              <a:buFont typeface="+mj-lt"/>
              <a:buAutoNum type="alphaLcParenR"/>
            </a:pPr>
            <a:endParaRPr lang="en-US" sz="4000" b="1" dirty="0" smtClean="0"/>
          </a:p>
          <a:p>
            <a:endParaRPr lang="en-US" dirty="0"/>
          </a:p>
        </p:txBody>
      </p:sp>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b="1" dirty="0" smtClean="0">
                <a:solidFill>
                  <a:srgbClr val="FF0000"/>
                </a:solidFill>
              </a:rPr>
              <a:t>Verification of documents and conveyance</a:t>
            </a:r>
            <a:br>
              <a:rPr lang="en-US" sz="3600" b="1" dirty="0" smtClean="0">
                <a:solidFill>
                  <a:srgbClr val="FF0000"/>
                </a:solidFill>
              </a:rPr>
            </a:br>
            <a:endParaRPr lang="en-US" sz="36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208</a:t>
            </a:fld>
            <a:endParaRPr lang="en-US"/>
          </a:p>
        </p:txBody>
      </p:sp>
      <p:sp>
        <p:nvSpPr>
          <p:cNvPr id="3" name="Content Placeholder 2"/>
          <p:cNvSpPr>
            <a:spLocks noGrp="1"/>
          </p:cNvSpPr>
          <p:nvPr>
            <p:ph idx="4294967295"/>
          </p:nvPr>
        </p:nvSpPr>
        <p:spPr>
          <a:xfrm>
            <a:off x="76200" y="914400"/>
            <a:ext cx="8915400" cy="5715000"/>
          </a:xfrm>
        </p:spPr>
        <p:txBody>
          <a:bodyPr>
            <a:normAutofit fontScale="85000" lnSpcReduction="10000"/>
          </a:bodyPr>
          <a:lstStyle/>
          <a:p>
            <a:pPr>
              <a:buFont typeface="Wingdings" pitchFamily="2" charset="2"/>
              <a:buChar char="Ø"/>
            </a:pPr>
            <a:r>
              <a:rPr lang="en-US" sz="2800" b="1" dirty="0" smtClean="0"/>
              <a:t>Proper officer to intercept and verify the e way bill . </a:t>
            </a:r>
          </a:p>
          <a:p>
            <a:pPr>
              <a:buFont typeface="Wingdings" pitchFamily="2" charset="2"/>
              <a:buChar char="Ø"/>
            </a:pPr>
            <a:r>
              <a:rPr lang="en-US" sz="2800" b="1" dirty="0" smtClean="0"/>
              <a:t>RFID reader would be installed.</a:t>
            </a:r>
          </a:p>
          <a:p>
            <a:pPr>
              <a:buFont typeface="Wingdings" pitchFamily="2" charset="2"/>
              <a:buChar char="Ø"/>
            </a:pPr>
            <a:endParaRPr lang="en-US" sz="2400" b="1" dirty="0" smtClean="0">
              <a:solidFill>
                <a:srgbClr val="FF0000"/>
              </a:solidFill>
            </a:endParaRPr>
          </a:p>
          <a:p>
            <a:pPr>
              <a:buFont typeface="Wingdings" pitchFamily="2" charset="2"/>
              <a:buChar char="Ø"/>
            </a:pPr>
            <a:r>
              <a:rPr lang="en-US" sz="4100" b="1" dirty="0" smtClean="0">
                <a:solidFill>
                  <a:srgbClr val="FF0000"/>
                </a:solidFill>
              </a:rPr>
              <a:t>Inspection and verification of goods in transit</a:t>
            </a:r>
            <a:r>
              <a:rPr lang="en-US" sz="2400" b="1" dirty="0" smtClean="0">
                <a:solidFill>
                  <a:srgbClr val="FF0000"/>
                </a:solidFill>
              </a:rPr>
              <a:t/>
            </a:r>
            <a:br>
              <a:rPr lang="en-US" sz="2400" b="1" dirty="0" smtClean="0">
                <a:solidFill>
                  <a:srgbClr val="FF0000"/>
                </a:solidFill>
              </a:rPr>
            </a:br>
            <a:endParaRPr lang="en-US" sz="2400" b="1" dirty="0" smtClean="0">
              <a:solidFill>
                <a:srgbClr val="FF0000"/>
              </a:solidFill>
            </a:endParaRPr>
          </a:p>
          <a:p>
            <a:pPr>
              <a:buFont typeface="Wingdings" pitchFamily="2" charset="2"/>
              <a:buChar char="Ø"/>
            </a:pPr>
            <a:r>
              <a:rPr lang="en-US" sz="2400" b="1" dirty="0" smtClean="0">
                <a:solidFill>
                  <a:srgbClr val="00B050"/>
                </a:solidFill>
              </a:rPr>
              <a:t> </a:t>
            </a:r>
            <a:r>
              <a:rPr lang="en-US" sz="3100" b="1" dirty="0" smtClean="0"/>
              <a:t>Only with permission from Commissioner</a:t>
            </a:r>
          </a:p>
          <a:p>
            <a:pPr>
              <a:buFont typeface="Wingdings" pitchFamily="2" charset="2"/>
              <a:buChar char="Ø"/>
            </a:pPr>
            <a:r>
              <a:rPr lang="en-US" sz="3100" b="1" dirty="0" smtClean="0"/>
              <a:t>Physical verification only once</a:t>
            </a:r>
          </a:p>
          <a:p>
            <a:pPr>
              <a:buFont typeface="Wingdings" pitchFamily="2" charset="2"/>
              <a:buChar char="Ø"/>
            </a:pPr>
            <a:r>
              <a:rPr lang="en-US" sz="3100" b="1" dirty="0" smtClean="0"/>
              <a:t>Summary Report within 24 hours of inspection- Part A of FORM  GST INS-03.</a:t>
            </a:r>
          </a:p>
          <a:p>
            <a:pPr>
              <a:buFont typeface="Wingdings" pitchFamily="2" charset="2"/>
              <a:buChar char="Ø"/>
            </a:pPr>
            <a:r>
              <a:rPr lang="en-US" sz="3100" b="1" dirty="0" smtClean="0"/>
              <a:t>Final Report shall within 3 days of inspection- Part B              of FORM  GST INS-03</a:t>
            </a:r>
            <a:r>
              <a:rPr lang="en-US" sz="3100" dirty="0" smtClean="0"/>
              <a:t>.</a:t>
            </a:r>
          </a:p>
          <a:p>
            <a:pPr algn="just"/>
            <a:endParaRPr lang="en-US" sz="2400" b="1" dirty="0" smtClean="0">
              <a:solidFill>
                <a:srgbClr val="00B050"/>
              </a:solidFill>
            </a:endParaRPr>
          </a:p>
          <a:p>
            <a:pPr algn="just"/>
            <a:r>
              <a:rPr lang="en-US" sz="3300" b="1" dirty="0" smtClean="0">
                <a:solidFill>
                  <a:srgbClr val="FF0000"/>
                </a:solidFill>
              </a:rPr>
              <a:t>Detention of Vehicle  : exceeding 30 minutes</a:t>
            </a:r>
          </a:p>
          <a:p>
            <a:pPr algn="just"/>
            <a:r>
              <a:rPr lang="en-US" sz="2400" b="1" dirty="0" smtClean="0"/>
              <a:t>The transporter may upload the said information in FORM GST INS-04. </a:t>
            </a:r>
            <a:endParaRPr lang="en-US" sz="2800" b="1" dirty="0" smtClean="0">
              <a:solidFill>
                <a:srgbClr val="00B050"/>
              </a:solidFill>
            </a:endParaRPr>
          </a:p>
        </p:txBody>
      </p:sp>
    </p:spTree>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0000"/>
                </a:solidFill>
              </a:rPr>
              <a:t/>
            </a:r>
            <a:br>
              <a:rPr lang="en-US" sz="4000" b="1" dirty="0" smtClean="0">
                <a:solidFill>
                  <a:srgbClr val="FF0000"/>
                </a:solidFill>
              </a:rPr>
            </a:br>
            <a:r>
              <a:rPr lang="en-US" sz="4000" b="1" dirty="0" smtClean="0">
                <a:solidFill>
                  <a:srgbClr val="FF0000"/>
                </a:solidFill>
              </a:rPr>
              <a:t>Summary of various FORMS prescribed in e way bill  rule</a:t>
            </a:r>
            <a:r>
              <a:rPr lang="en-US" sz="4000" dirty="0" smtClean="0">
                <a:solidFill>
                  <a:srgbClr val="FF0000"/>
                </a:solidFill>
              </a:rPr>
              <a:t/>
            </a:r>
            <a:br>
              <a:rPr lang="en-US" sz="4000" dirty="0" smtClean="0">
                <a:solidFill>
                  <a:srgbClr val="FF0000"/>
                </a:solidFill>
              </a:rPr>
            </a:br>
            <a:endParaRPr lang="en-US" sz="4800" dirty="0">
              <a:solidFill>
                <a:srgbClr val="FF0000"/>
              </a:solidFill>
            </a:endParaRPr>
          </a:p>
        </p:txBody>
      </p:sp>
      <p:sp>
        <p:nvSpPr>
          <p:cNvPr id="3" name="Content Placeholder 2"/>
          <p:cNvSpPr>
            <a:spLocks noGrp="1"/>
          </p:cNvSpPr>
          <p:nvPr>
            <p:ph sz="half" idx="1"/>
          </p:nvPr>
        </p:nvSpPr>
        <p:spPr>
          <a:xfrm>
            <a:off x="457200" y="1600200"/>
            <a:ext cx="2743200" cy="5029200"/>
          </a:xfrm>
        </p:spPr>
        <p:txBody>
          <a:bodyPr>
            <a:normAutofit fontScale="92500" lnSpcReduction="10000"/>
          </a:bodyPr>
          <a:lstStyle/>
          <a:p>
            <a:pPr>
              <a:buNone/>
            </a:pPr>
            <a:r>
              <a:rPr lang="en-US" b="1" dirty="0" smtClean="0"/>
              <a:t>GST INS – 01 </a:t>
            </a:r>
            <a:r>
              <a:rPr lang="en-US" dirty="0" smtClean="0"/>
              <a:t>      -      </a:t>
            </a:r>
          </a:p>
          <a:p>
            <a:pPr>
              <a:buNone/>
            </a:pPr>
            <a:r>
              <a:rPr lang="en-US" dirty="0" smtClean="0"/>
              <a:t>   </a:t>
            </a:r>
          </a:p>
          <a:p>
            <a:pPr>
              <a:buNone/>
            </a:pPr>
            <a:r>
              <a:rPr lang="en-US" b="1" dirty="0" smtClean="0"/>
              <a:t>GST INS – 02</a:t>
            </a:r>
            <a:r>
              <a:rPr lang="en-US" dirty="0" smtClean="0"/>
              <a:t>      -        </a:t>
            </a:r>
          </a:p>
          <a:p>
            <a:pPr>
              <a:buNone/>
            </a:pPr>
            <a:endParaRPr lang="en-US" dirty="0" smtClean="0"/>
          </a:p>
          <a:p>
            <a:pPr>
              <a:buNone/>
            </a:pPr>
            <a:r>
              <a:rPr lang="en-US" dirty="0" smtClean="0"/>
              <a:t> </a:t>
            </a:r>
            <a:r>
              <a:rPr lang="en-US" b="1" dirty="0" smtClean="0"/>
              <a:t>GST INS – 03 </a:t>
            </a:r>
            <a:r>
              <a:rPr lang="en-US" dirty="0" smtClean="0"/>
              <a:t>     -      </a:t>
            </a:r>
          </a:p>
          <a:p>
            <a:pPr>
              <a:buNone/>
            </a:pPr>
            <a:r>
              <a:rPr lang="en-US" dirty="0" smtClean="0"/>
              <a:t>  </a:t>
            </a:r>
          </a:p>
          <a:p>
            <a:pPr>
              <a:buNone/>
            </a:pPr>
            <a:endParaRPr lang="en-US" dirty="0" smtClean="0"/>
          </a:p>
          <a:p>
            <a:pPr>
              <a:buNone/>
            </a:pPr>
            <a:r>
              <a:rPr lang="en-US" b="1" dirty="0" smtClean="0"/>
              <a:t>GST INS – 04 </a:t>
            </a:r>
            <a:r>
              <a:rPr lang="en-US" dirty="0" smtClean="0"/>
              <a:t>     -         </a:t>
            </a:r>
          </a:p>
          <a:p>
            <a:pPr>
              <a:buNone/>
            </a:pPr>
            <a:endParaRPr lang="en-US" dirty="0"/>
          </a:p>
        </p:txBody>
      </p:sp>
      <p:sp>
        <p:nvSpPr>
          <p:cNvPr id="5" name="Content Placeholder 4"/>
          <p:cNvSpPr>
            <a:spLocks noGrp="1"/>
          </p:cNvSpPr>
          <p:nvPr>
            <p:ph sz="half" idx="2"/>
          </p:nvPr>
        </p:nvSpPr>
        <p:spPr>
          <a:xfrm>
            <a:off x="3276600" y="1600200"/>
            <a:ext cx="5562600" cy="5105400"/>
          </a:xfrm>
        </p:spPr>
        <p:txBody>
          <a:bodyPr>
            <a:normAutofit fontScale="92500" lnSpcReduction="10000"/>
          </a:bodyPr>
          <a:lstStyle/>
          <a:p>
            <a:pPr marL="0" algn="just">
              <a:buNone/>
            </a:pPr>
            <a:r>
              <a:rPr lang="en-US" b="1" dirty="0" smtClean="0"/>
              <a:t>Information relating to movement of goods in Part A and part B </a:t>
            </a:r>
          </a:p>
          <a:p>
            <a:pPr marL="0" algn="just">
              <a:buNone/>
            </a:pPr>
            <a:endParaRPr lang="en-US" b="1" dirty="0" smtClean="0"/>
          </a:p>
          <a:p>
            <a:pPr marL="0" algn="just">
              <a:buNone/>
            </a:pPr>
            <a:r>
              <a:rPr lang="en-US" b="1" dirty="0" smtClean="0"/>
              <a:t>Consolidated e-way bill information  </a:t>
            </a:r>
          </a:p>
          <a:p>
            <a:pPr marL="0" algn="just">
              <a:buNone/>
            </a:pPr>
            <a:endParaRPr lang="en-US" b="1" dirty="0" smtClean="0"/>
          </a:p>
          <a:p>
            <a:pPr marL="0" algn="just">
              <a:buNone/>
            </a:pPr>
            <a:endParaRPr lang="en-US" b="1" dirty="0" smtClean="0"/>
          </a:p>
          <a:p>
            <a:pPr marL="0" algn="just">
              <a:buNone/>
            </a:pPr>
            <a:r>
              <a:rPr lang="en-US" b="1" dirty="0" smtClean="0"/>
              <a:t>Summary report of Inspection in part A and final report in part B</a:t>
            </a:r>
          </a:p>
          <a:p>
            <a:pPr marL="0" algn="just">
              <a:buNone/>
            </a:pPr>
            <a:endParaRPr lang="en-US" b="1" dirty="0" smtClean="0"/>
          </a:p>
          <a:p>
            <a:pPr marL="0" algn="just">
              <a:buNone/>
            </a:pPr>
            <a:r>
              <a:rPr lang="en-US" b="1" dirty="0" smtClean="0"/>
              <a:t> Information by transporter on common portal of any detention of conveyance exceeding 30 minutes </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209</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IN" sz="5400" b="1" dirty="0" smtClean="0">
                <a:solidFill>
                  <a:srgbClr val="FF0000"/>
                </a:solidFill>
              </a:rPr>
              <a:t>Composition  Scheme</a:t>
            </a:r>
            <a:endParaRPr lang="en-IN" sz="5400" dirty="0">
              <a:solidFill>
                <a:srgbClr val="FF0000"/>
              </a:solidFill>
              <a:ea typeface="Verdana" pitchFamily="34" charset="0"/>
              <a:cs typeface="Calibri" pitchFamily="34" charset="0"/>
            </a:endParaRPr>
          </a:p>
        </p:txBody>
      </p:sp>
      <p:sp>
        <p:nvSpPr>
          <p:cNvPr id="3" name="Content Placeholder 2"/>
          <p:cNvSpPr>
            <a:spLocks noGrp="1"/>
          </p:cNvSpPr>
          <p:nvPr>
            <p:ph idx="1"/>
          </p:nvPr>
        </p:nvSpPr>
        <p:spPr>
          <a:xfrm>
            <a:off x="152400" y="1143000"/>
            <a:ext cx="8839200" cy="5562600"/>
          </a:xfrm>
        </p:spPr>
        <p:txBody>
          <a:bodyPr>
            <a:normAutofit fontScale="55000" lnSpcReduction="20000"/>
          </a:bodyPr>
          <a:lstStyle/>
          <a:p>
            <a:pPr lvl="0" algn="just">
              <a:spcBef>
                <a:spcPts val="0"/>
              </a:spcBef>
              <a:buNone/>
            </a:pPr>
            <a:endParaRPr lang="en-IN" sz="1800" b="1" dirty="0" smtClean="0"/>
          </a:p>
          <a:p>
            <a:pPr lvl="0" algn="just">
              <a:spcBef>
                <a:spcPts val="0"/>
              </a:spcBef>
              <a:buNone/>
            </a:pPr>
            <a:r>
              <a:rPr lang="en-IN" sz="4400" b="1" dirty="0" smtClean="0"/>
              <a:t>Small taxpayers with an aggregate turnover up to Rs. 50 </a:t>
            </a:r>
            <a:r>
              <a:rPr lang="en-IN" sz="4400" b="1" dirty="0" err="1" smtClean="0"/>
              <a:t>lakhs</a:t>
            </a:r>
            <a:r>
              <a:rPr lang="en-IN" sz="4400" b="1" dirty="0" smtClean="0"/>
              <a:t> </a:t>
            </a:r>
            <a:r>
              <a:rPr lang="en-IN" sz="4400" b="1" dirty="0" smtClean="0">
                <a:solidFill>
                  <a:srgbClr val="7030A0"/>
                </a:solidFill>
              </a:rPr>
              <a:t> </a:t>
            </a:r>
          </a:p>
          <a:p>
            <a:pPr lvl="0" algn="just">
              <a:spcBef>
                <a:spcPts val="0"/>
              </a:spcBef>
              <a:buNone/>
            </a:pPr>
            <a:endParaRPr lang="en-IN" sz="4400" b="1" dirty="0" smtClean="0">
              <a:solidFill>
                <a:srgbClr val="7030A0"/>
              </a:solidFill>
            </a:endParaRPr>
          </a:p>
          <a:p>
            <a:pPr lvl="0" algn="just">
              <a:spcBef>
                <a:spcPts val="0"/>
              </a:spcBef>
              <a:buNone/>
            </a:pPr>
            <a:r>
              <a:rPr lang="en-US" sz="4400" b="1" dirty="0" smtClean="0"/>
              <a:t> For all traders , select manufacturing sectors  , Restaurants, </a:t>
            </a:r>
          </a:p>
          <a:p>
            <a:pPr algn="just">
              <a:spcBef>
                <a:spcPts val="0"/>
              </a:spcBef>
              <a:buNone/>
            </a:pPr>
            <a:endParaRPr lang="en-US" sz="4400" b="1" dirty="0" smtClean="0"/>
          </a:p>
          <a:p>
            <a:pPr>
              <a:buNone/>
            </a:pPr>
            <a:r>
              <a:rPr lang="en-US" sz="4400" b="1" dirty="0" smtClean="0"/>
              <a:t>All the registered taxable persons, having the same PAN have to opt.</a:t>
            </a:r>
          </a:p>
          <a:p>
            <a:pPr>
              <a:buNone/>
            </a:pPr>
            <a:endParaRPr lang="en-US" sz="4400" b="1" dirty="0" smtClean="0"/>
          </a:p>
          <a:p>
            <a:pPr marL="457200" indent="-457200">
              <a:buNone/>
            </a:pPr>
            <a:endParaRPr lang="en-US" sz="4400" b="1" dirty="0" smtClean="0"/>
          </a:p>
          <a:p>
            <a:pPr marL="457200" indent="-457200">
              <a:buNone/>
            </a:pPr>
            <a:r>
              <a:rPr lang="en-US" sz="4400" b="1" dirty="0" smtClean="0"/>
              <a:t>who makes inter-State  supplies                                                                                                       							</a:t>
            </a:r>
          </a:p>
          <a:p>
            <a:pPr marL="2628900" lvl="5" indent="-457200">
              <a:buNone/>
            </a:pPr>
            <a:r>
              <a:rPr lang="en-US" sz="2500" b="1" dirty="0" smtClean="0"/>
              <a:t>				           </a:t>
            </a:r>
            <a:r>
              <a:rPr lang="en-US" sz="4400" b="1" dirty="0" smtClean="0"/>
              <a:t>NOT ELIGIBLE </a:t>
            </a:r>
            <a:r>
              <a:rPr lang="en-US" sz="2500" b="1" dirty="0" smtClean="0"/>
              <a:t>: </a:t>
            </a:r>
          </a:p>
          <a:p>
            <a:pPr marL="457200" indent="-457200">
              <a:buNone/>
            </a:pPr>
            <a:r>
              <a:rPr lang="en-US" sz="4400" b="1" dirty="0" smtClean="0"/>
              <a:t>through an E commerce Operator</a:t>
            </a:r>
          </a:p>
          <a:p>
            <a:pPr algn="just">
              <a:spcBef>
                <a:spcPts val="0"/>
              </a:spcBef>
              <a:buNone/>
            </a:pPr>
            <a:endParaRPr lang="en-US" sz="4400" b="1" dirty="0" smtClean="0"/>
          </a:p>
          <a:p>
            <a:pPr algn="just">
              <a:spcBef>
                <a:spcPts val="0"/>
              </a:spcBef>
              <a:buNone/>
            </a:pPr>
            <a:endParaRPr lang="en-US" sz="4400" b="1" dirty="0" smtClean="0"/>
          </a:p>
          <a:p>
            <a:pPr algn="just">
              <a:spcBef>
                <a:spcPts val="0"/>
              </a:spcBef>
              <a:buNone/>
            </a:pPr>
            <a:endParaRPr lang="en-US" sz="4400" b="1" dirty="0" smtClean="0"/>
          </a:p>
          <a:p>
            <a:pPr algn="just">
              <a:spcBef>
                <a:spcPts val="0"/>
              </a:spcBef>
              <a:buNone/>
            </a:pPr>
            <a:r>
              <a:rPr lang="en-US" sz="4400" b="1" dirty="0" smtClean="0"/>
              <a:t>Manufacturers - 1% CGST and 1% SGST – </a:t>
            </a:r>
          </a:p>
          <a:p>
            <a:pPr algn="just">
              <a:spcBef>
                <a:spcPts val="0"/>
              </a:spcBef>
              <a:buNone/>
            </a:pPr>
            <a:r>
              <a:rPr lang="en-US" sz="4400" b="1" dirty="0" smtClean="0"/>
              <a:t>Restaurants - 2.5% each        Other supplies - 0.5% each </a:t>
            </a:r>
          </a:p>
          <a:p>
            <a:pPr lvl="0" algn="just">
              <a:spcBef>
                <a:spcPts val="0"/>
              </a:spcBef>
              <a:buNone/>
            </a:pPr>
            <a:endParaRPr lang="en-IN" sz="2400" b="1" dirty="0" smtClean="0"/>
          </a:p>
          <a:p>
            <a:pPr lvl="0" algn="just">
              <a:spcBef>
                <a:spcPts val="0"/>
              </a:spcBef>
              <a:buNone/>
            </a:pPr>
            <a:endParaRPr lang="en-IN" sz="1800" b="1" dirty="0" smtClean="0"/>
          </a:p>
          <a:p>
            <a:pPr lvl="0" algn="just">
              <a:buNone/>
            </a:pPr>
            <a:endParaRPr lang="en-IN" sz="1800" b="1" dirty="0" smtClean="0"/>
          </a:p>
          <a:p>
            <a:pPr>
              <a:buNone/>
            </a:pPr>
            <a:endParaRPr lang="en-IN" sz="1800" b="1" dirty="0" smtClean="0"/>
          </a:p>
          <a:p>
            <a:pPr lvl="0" algn="just">
              <a:spcBef>
                <a:spcPts val="0"/>
              </a:spcBef>
              <a:buNone/>
            </a:pPr>
            <a:endParaRPr lang="en-IN" sz="1800" b="1" dirty="0" smtClean="0"/>
          </a:p>
          <a:p>
            <a:pPr lvl="0">
              <a:buNone/>
            </a:pPr>
            <a:endParaRPr lang="en-IN" sz="1800" b="1" dirty="0" smtClean="0"/>
          </a:p>
          <a:p>
            <a:pPr>
              <a:buNone/>
            </a:pPr>
            <a:endParaRPr lang="en-IN" sz="1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Chevron 7"/>
          <p:cNvSpPr/>
          <p:nvPr/>
        </p:nvSpPr>
        <p:spPr>
          <a:xfrm>
            <a:off x="4495800" y="3505200"/>
            <a:ext cx="484632" cy="1524000"/>
          </a:xfrm>
          <a:prstGeom prst="chevron">
            <a:avLst>
              <a:gd name="adj" fmla="val 69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
            <a:ext cx="8229600" cy="6324600"/>
          </a:xfrm>
        </p:spPr>
        <p:txBody>
          <a:bodyPr/>
          <a:lstStyle/>
          <a:p>
            <a:pPr algn="ctr">
              <a:buNone/>
            </a:pPr>
            <a:r>
              <a:rPr lang="en-US" sz="13800" b="1" dirty="0" smtClean="0">
                <a:solidFill>
                  <a:srgbClr val="FF0000"/>
                </a:solidFill>
              </a:rPr>
              <a:t>            GSTN</a:t>
            </a:r>
            <a:endParaRPr lang="en-US" sz="13800" dirty="0"/>
          </a:p>
        </p:txBody>
      </p:sp>
      <p:sp>
        <p:nvSpPr>
          <p:cNvPr id="2" name="Slide Number Placeholder 1"/>
          <p:cNvSpPr>
            <a:spLocks noGrp="1"/>
          </p:cNvSpPr>
          <p:nvPr>
            <p:ph type="sldNum" sz="quarter" idx="12"/>
          </p:nvPr>
        </p:nvSpPr>
        <p:spPr/>
        <p:txBody>
          <a:bodyPr/>
          <a:lstStyle/>
          <a:p>
            <a:pPr>
              <a:defRPr/>
            </a:pPr>
            <a:fld id="{3B685DBA-E9BE-4243-9ACE-98C908D9DCC1}" type="slidenum">
              <a:rPr lang="en-US" smtClean="0">
                <a:solidFill>
                  <a:prstClr val="black">
                    <a:tint val="75000"/>
                  </a:prstClr>
                </a:solidFill>
              </a:rPr>
              <a:pPr>
                <a:defRPr/>
              </a:pPr>
              <a:t>210</a:t>
            </a:fld>
            <a:endParaRPr lang="en-US" dirty="0">
              <a:solidFill>
                <a:prstClr val="black">
                  <a:tint val="75000"/>
                </a:prstClr>
              </a:solidFill>
            </a:endParaRPr>
          </a:p>
        </p:txBody>
      </p:sp>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211</a:t>
            </a:fld>
            <a:endParaRPr lang="en-US" dirty="0"/>
          </a:p>
        </p:txBody>
      </p:sp>
      <p:sp>
        <p:nvSpPr>
          <p:cNvPr id="2" name="Title 1"/>
          <p:cNvSpPr>
            <a:spLocks noGrp="1"/>
          </p:cNvSpPr>
          <p:nvPr>
            <p:ph type="title" idx="4294967295"/>
          </p:nvPr>
        </p:nvSpPr>
        <p:spPr>
          <a:xfrm>
            <a:off x="0" y="0"/>
            <a:ext cx="8229600" cy="685800"/>
          </a:xfrm>
        </p:spPr>
        <p:txBody>
          <a:bodyPr>
            <a:noAutofit/>
          </a:bodyPr>
          <a:lstStyle/>
          <a:p>
            <a:r>
              <a:rPr lang="en-US" sz="5400" b="1" dirty="0" smtClean="0">
                <a:solidFill>
                  <a:srgbClr val="FF0000"/>
                </a:solidFill>
              </a:rPr>
              <a:t>GST Network (GSTN)</a:t>
            </a:r>
            <a:endParaRPr lang="en-US" sz="5400" b="1" dirty="0">
              <a:solidFill>
                <a:srgbClr val="FF0000"/>
              </a:solidFill>
            </a:endParaRPr>
          </a:p>
        </p:txBody>
      </p:sp>
      <p:sp>
        <p:nvSpPr>
          <p:cNvPr id="3" name="Content Placeholder 2"/>
          <p:cNvSpPr>
            <a:spLocks noGrp="1"/>
          </p:cNvSpPr>
          <p:nvPr>
            <p:ph idx="4294967295"/>
          </p:nvPr>
        </p:nvSpPr>
        <p:spPr>
          <a:xfrm>
            <a:off x="0" y="685800"/>
            <a:ext cx="8991600" cy="6019800"/>
          </a:xfrm>
        </p:spPr>
        <p:txBody>
          <a:bodyPr>
            <a:normAutofit fontScale="85000" lnSpcReduction="20000"/>
          </a:bodyPr>
          <a:lstStyle/>
          <a:p>
            <a:endParaRPr lang="en-US" sz="2400" b="1" dirty="0" smtClean="0"/>
          </a:p>
          <a:p>
            <a:pPr>
              <a:buFont typeface="Wingdings" pitchFamily="2" charset="2"/>
              <a:buChar char="Ø"/>
            </a:pPr>
            <a:r>
              <a:rPr lang="en-US" sz="2400" b="1" dirty="0" smtClean="0"/>
              <a:t>Incorporated on 28.03.2013 as Section 25 private limited company with authorized equity of Rs. 10 </a:t>
            </a:r>
            <a:r>
              <a:rPr lang="en-US" sz="2400" b="1" dirty="0" err="1" smtClean="0"/>
              <a:t>crore</a:t>
            </a:r>
            <a:r>
              <a:rPr lang="en-US" sz="2400" b="1" dirty="0" smtClean="0"/>
              <a:t> .</a:t>
            </a:r>
          </a:p>
          <a:p>
            <a:pPr>
              <a:buFont typeface="Wingdings" pitchFamily="2" charset="2"/>
              <a:buChar char="Ø"/>
            </a:pPr>
            <a:endParaRPr lang="en-US" sz="2400" b="1" dirty="0" smtClean="0"/>
          </a:p>
          <a:p>
            <a:pPr>
              <a:buFont typeface="Wingdings" pitchFamily="2" charset="2"/>
              <a:buChar char="Ø"/>
            </a:pPr>
            <a:r>
              <a:rPr lang="en-US" sz="2400" b="1" dirty="0" smtClean="0"/>
              <a:t>Strategic control to remain with Government.</a:t>
            </a:r>
          </a:p>
          <a:p>
            <a:pPr>
              <a:buFont typeface="Wingdings" pitchFamily="2" charset="2"/>
              <a:buChar char="Ø"/>
            </a:pPr>
            <a:r>
              <a:rPr lang="en-US" sz="2400" b="1" dirty="0" smtClean="0"/>
              <a:t> </a:t>
            </a:r>
          </a:p>
          <a:p>
            <a:pPr>
              <a:buFont typeface="Wingdings" pitchFamily="2" charset="2"/>
              <a:buChar char="Ø"/>
            </a:pPr>
            <a:r>
              <a:rPr lang="en-US" sz="2400" b="1" dirty="0" smtClean="0"/>
              <a:t>Equity Holders </a:t>
            </a:r>
          </a:p>
          <a:p>
            <a:pPr lvl="2"/>
            <a:r>
              <a:rPr lang="en-US" b="1" dirty="0" smtClean="0"/>
              <a:t> Central Government - 24.5% </a:t>
            </a:r>
          </a:p>
          <a:p>
            <a:pPr lvl="2"/>
            <a:r>
              <a:rPr lang="en-US" b="1" dirty="0" smtClean="0"/>
              <a:t> EC and all States together - 24.5% </a:t>
            </a:r>
          </a:p>
          <a:p>
            <a:pPr lvl="2"/>
            <a:r>
              <a:rPr lang="en-US" b="1" dirty="0" smtClean="0"/>
              <a:t>Financial Institutions – 51% </a:t>
            </a:r>
          </a:p>
          <a:p>
            <a:pPr>
              <a:buFont typeface="Wingdings" pitchFamily="2" charset="2"/>
              <a:buChar char="Ø"/>
            </a:pPr>
            <a:endParaRPr lang="en-US" sz="2400" b="1" dirty="0" smtClean="0"/>
          </a:p>
          <a:p>
            <a:pPr>
              <a:buFont typeface="Wingdings" pitchFamily="2" charset="2"/>
              <a:buChar char="Ø"/>
            </a:pPr>
            <a:r>
              <a:rPr lang="en-US" sz="2400" b="1" dirty="0" smtClean="0"/>
              <a:t> GSTN would provide three front end services, namely registration, payment and return to taxpayers. </a:t>
            </a:r>
          </a:p>
          <a:p>
            <a:pPr>
              <a:buFont typeface="Wingdings" pitchFamily="2" charset="2"/>
              <a:buChar char="Ø"/>
            </a:pPr>
            <a:endParaRPr lang="en-US" sz="2400" b="1" dirty="0" smtClean="0"/>
          </a:p>
          <a:p>
            <a:pPr>
              <a:buFont typeface="Wingdings" pitchFamily="2" charset="2"/>
              <a:buChar char="Ø"/>
            </a:pPr>
            <a:r>
              <a:rPr lang="en-US" sz="2400" b="1" dirty="0" smtClean="0"/>
              <a:t>It will also assist some States with the development of back end modules. </a:t>
            </a:r>
          </a:p>
          <a:p>
            <a:pPr>
              <a:buFont typeface="Wingdings" pitchFamily="2" charset="2"/>
              <a:buChar char="Ø"/>
            </a:pPr>
            <a:endParaRPr lang="en-US" sz="2400" b="1" dirty="0" smtClean="0"/>
          </a:p>
          <a:p>
            <a:pPr>
              <a:buFont typeface="Wingdings" pitchFamily="2" charset="2"/>
              <a:buChar char="Ø"/>
            </a:pPr>
            <a:r>
              <a:rPr lang="en-US" sz="2400" b="1" dirty="0" smtClean="0"/>
              <a:t>GSTN has already appointed M/s Infosys as Managed Service Provider at a total project cost of around Rs 1380 </a:t>
            </a:r>
            <a:r>
              <a:rPr lang="en-US" sz="2400" b="1" dirty="0" err="1" smtClean="0"/>
              <a:t>crores</a:t>
            </a:r>
            <a:r>
              <a:rPr lang="en-US" sz="2400" b="1" dirty="0" smtClean="0"/>
              <a:t> for a period of five years.</a:t>
            </a:r>
          </a:p>
          <a:p>
            <a:pPr>
              <a:buFont typeface="Wingdings" pitchFamily="2" charset="2"/>
              <a:buChar char="Ø"/>
            </a:pPr>
            <a:endParaRPr lang="en-US" sz="2400" b="1" dirty="0" smtClean="0"/>
          </a:p>
          <a:p>
            <a:pPr algn="just">
              <a:buFont typeface="Wingdings" pitchFamily="2" charset="2"/>
              <a:buChar char="Ø"/>
            </a:pPr>
            <a:r>
              <a:rPr lang="en-US" sz="2400" b="1" dirty="0" smtClean="0"/>
              <a:t>60 per cent of the software development has been completed;.</a:t>
            </a:r>
          </a:p>
          <a:p>
            <a:pPr algn="just">
              <a:buFont typeface="Wingdings" pitchFamily="2" charset="2"/>
              <a:buChar char="Ø"/>
            </a:pPr>
            <a:endParaRPr lang="en-US" sz="2400" b="1" dirty="0" smtClean="0"/>
          </a:p>
          <a:p>
            <a:pPr>
              <a:buFont typeface="Wingdings" pitchFamily="2" charset="2"/>
              <a:buChar char="Ø"/>
            </a:pPr>
            <a:endParaRPr lang="en-US" sz="2400" b="1" dirty="0"/>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WAY FORWARD….</a:t>
            </a:r>
            <a:endParaRPr lang="en-US" b="1" dirty="0">
              <a:solidFill>
                <a:srgbClr val="FF0000"/>
              </a:solidFill>
            </a:endParaRPr>
          </a:p>
        </p:txBody>
      </p:sp>
      <p:sp>
        <p:nvSpPr>
          <p:cNvPr id="3" name="Content Placeholder 2"/>
          <p:cNvSpPr>
            <a:spLocks noGrp="1"/>
          </p:cNvSpPr>
          <p:nvPr>
            <p:ph idx="1"/>
          </p:nvPr>
        </p:nvSpPr>
        <p:spPr>
          <a:xfrm>
            <a:off x="228600" y="1371600"/>
            <a:ext cx="8686800" cy="5257800"/>
          </a:xfrm>
        </p:spPr>
        <p:txBody>
          <a:bodyPr>
            <a:normAutofit fontScale="92500" lnSpcReduction="20000"/>
          </a:bodyPr>
          <a:lstStyle/>
          <a:p>
            <a:pPr>
              <a:lnSpc>
                <a:spcPct val="150000"/>
              </a:lnSpc>
              <a:spcAft>
                <a:spcPts val="600"/>
              </a:spcAft>
              <a:buFont typeface="Wingdings" pitchFamily="2" charset="2"/>
              <a:buChar char="Ø"/>
            </a:pPr>
            <a:r>
              <a:rPr lang="en-US" b="1" dirty="0" smtClean="0"/>
              <a:t>Constitution (101</a:t>
            </a:r>
            <a:r>
              <a:rPr lang="en-US" b="1" baseline="30000" dirty="0" smtClean="0"/>
              <a:t>st</a:t>
            </a:r>
            <a:r>
              <a:rPr lang="en-US" b="1" dirty="0" smtClean="0"/>
              <a:t> ) Amendment Act,2016.</a:t>
            </a:r>
          </a:p>
          <a:p>
            <a:pPr>
              <a:lnSpc>
                <a:spcPct val="150000"/>
              </a:lnSpc>
              <a:spcAft>
                <a:spcPts val="600"/>
              </a:spcAft>
              <a:buFont typeface="Wingdings" pitchFamily="2" charset="2"/>
              <a:buChar char="Ø"/>
            </a:pPr>
            <a:r>
              <a:rPr lang="en-US" b="1" dirty="0" smtClean="0"/>
              <a:t>GST Council held 13 meetings so far. </a:t>
            </a:r>
          </a:p>
          <a:p>
            <a:pPr>
              <a:lnSpc>
                <a:spcPct val="150000"/>
              </a:lnSpc>
              <a:spcAft>
                <a:spcPts val="600"/>
              </a:spcAft>
              <a:buFont typeface="Wingdings" pitchFamily="2" charset="2"/>
              <a:buChar char="Ø"/>
            </a:pPr>
            <a:r>
              <a:rPr lang="en-US" b="1" dirty="0" smtClean="0"/>
              <a:t>CGST/IGST/UTGST ACTS  passed by Parliament .</a:t>
            </a:r>
          </a:p>
          <a:p>
            <a:pPr>
              <a:lnSpc>
                <a:spcPct val="150000"/>
              </a:lnSpc>
              <a:spcAft>
                <a:spcPts val="600"/>
              </a:spcAft>
              <a:buFont typeface="Wingdings" pitchFamily="2" charset="2"/>
              <a:buChar char="Ø"/>
            </a:pPr>
            <a:r>
              <a:rPr lang="en-US" b="1" dirty="0" smtClean="0"/>
              <a:t>SGST Act also passed by many states </a:t>
            </a:r>
          </a:p>
          <a:p>
            <a:pPr>
              <a:lnSpc>
                <a:spcPct val="150000"/>
              </a:lnSpc>
              <a:spcAft>
                <a:spcPts val="600"/>
              </a:spcAft>
              <a:buFont typeface="Wingdings" pitchFamily="2" charset="2"/>
              <a:buChar char="Ø"/>
            </a:pPr>
            <a:r>
              <a:rPr lang="en-US" b="1" dirty="0" smtClean="0"/>
              <a:t>Out of  nine sets of rules, five are finally  approved  and four are tentatively approved.</a:t>
            </a:r>
          </a:p>
          <a:p>
            <a:pPr>
              <a:lnSpc>
                <a:spcPct val="150000"/>
              </a:lnSpc>
              <a:spcAft>
                <a:spcPts val="600"/>
              </a:spcAft>
              <a:buFont typeface="Wingdings" pitchFamily="2" charset="2"/>
              <a:buChar char="Ø"/>
            </a:pPr>
            <a:r>
              <a:rPr lang="en-US" b="1" dirty="0" smtClean="0"/>
              <a:t>14th meet on May 18-19 in Srinagar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212</a:t>
            </a:fld>
            <a:endParaRPr lang="en-US"/>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213</a:t>
            </a:fld>
            <a:endParaRPr lang="en-US"/>
          </a:p>
        </p:txBody>
      </p:sp>
      <p:sp>
        <p:nvSpPr>
          <p:cNvPr id="2" name="Title 1"/>
          <p:cNvSpPr>
            <a:spLocks noGrp="1"/>
          </p:cNvSpPr>
          <p:nvPr>
            <p:ph type="title" idx="4294967295"/>
          </p:nvPr>
        </p:nvSpPr>
        <p:spPr>
          <a:xfrm>
            <a:off x="0" y="274638"/>
            <a:ext cx="8229600" cy="868362"/>
          </a:xfrm>
        </p:spPr>
        <p:txBody>
          <a:bodyPr/>
          <a:lstStyle/>
          <a:p>
            <a:r>
              <a:rPr lang="en-US" b="1" dirty="0" smtClean="0">
                <a:solidFill>
                  <a:srgbClr val="FF0000"/>
                </a:solidFill>
              </a:rPr>
              <a:t>WAY FORWARD….</a:t>
            </a:r>
            <a:endParaRPr lang="en-US" b="1" dirty="0">
              <a:solidFill>
                <a:srgbClr val="FF0000"/>
              </a:solidFill>
            </a:endParaRPr>
          </a:p>
        </p:txBody>
      </p:sp>
      <p:sp>
        <p:nvSpPr>
          <p:cNvPr id="3" name="Content Placeholder 2"/>
          <p:cNvSpPr>
            <a:spLocks noGrp="1"/>
          </p:cNvSpPr>
          <p:nvPr>
            <p:ph idx="4294967295"/>
          </p:nvPr>
        </p:nvSpPr>
        <p:spPr>
          <a:xfrm>
            <a:off x="0" y="1371600"/>
            <a:ext cx="8686800" cy="5257800"/>
          </a:xfrm>
        </p:spPr>
        <p:txBody>
          <a:bodyPr>
            <a:normAutofit fontScale="92500" lnSpcReduction="10000"/>
          </a:bodyPr>
          <a:lstStyle/>
          <a:p>
            <a:pPr>
              <a:spcAft>
                <a:spcPts val="600"/>
              </a:spcAft>
              <a:buFont typeface="Wingdings" pitchFamily="2" charset="2"/>
              <a:buChar char="Ø"/>
            </a:pPr>
            <a:r>
              <a:rPr lang="en-US" b="1" dirty="0" smtClean="0"/>
              <a:t>Fitment of goods &amp; services  in four slabs. </a:t>
            </a:r>
          </a:p>
          <a:p>
            <a:pPr>
              <a:spcAft>
                <a:spcPts val="600"/>
              </a:spcAft>
              <a:buFont typeface="Wingdings" pitchFamily="2" charset="2"/>
              <a:buChar char="Ø"/>
            </a:pPr>
            <a:endParaRPr lang="en-US" b="1" dirty="0" smtClean="0"/>
          </a:p>
          <a:p>
            <a:pPr>
              <a:spcAft>
                <a:spcPts val="600"/>
              </a:spcAft>
              <a:buFont typeface="Wingdings" pitchFamily="2" charset="2"/>
              <a:buChar char="Ø"/>
            </a:pPr>
            <a:r>
              <a:rPr lang="en-US" b="1" dirty="0" smtClean="0"/>
              <a:t>Establishment and </a:t>
            </a:r>
            <a:r>
              <a:rPr lang="en-US" b="1" dirty="0" err="1" smtClean="0"/>
              <a:t>upgradation</a:t>
            </a:r>
            <a:r>
              <a:rPr lang="en-US" b="1" dirty="0" smtClean="0"/>
              <a:t> of IT framework.</a:t>
            </a:r>
          </a:p>
          <a:p>
            <a:pPr>
              <a:spcAft>
                <a:spcPts val="600"/>
              </a:spcAft>
              <a:buFont typeface="Wingdings" pitchFamily="2" charset="2"/>
              <a:buChar char="Ø"/>
            </a:pPr>
            <a:endParaRPr lang="en-US" b="1" dirty="0" smtClean="0"/>
          </a:p>
          <a:p>
            <a:pPr>
              <a:spcAft>
                <a:spcPts val="600"/>
              </a:spcAft>
              <a:buFont typeface="Wingdings" pitchFamily="2" charset="2"/>
              <a:buChar char="Ø"/>
            </a:pPr>
            <a:r>
              <a:rPr lang="en-US" b="1" dirty="0" smtClean="0"/>
              <a:t>Training of Officials and Trade &amp; Industry </a:t>
            </a:r>
          </a:p>
          <a:p>
            <a:pPr>
              <a:spcAft>
                <a:spcPts val="600"/>
              </a:spcAft>
              <a:buFont typeface="Wingdings" pitchFamily="2" charset="2"/>
              <a:buChar char="Ø"/>
            </a:pPr>
            <a:endParaRPr lang="en-US" b="1" dirty="0" smtClean="0"/>
          </a:p>
          <a:p>
            <a:pPr>
              <a:spcAft>
                <a:spcPts val="600"/>
              </a:spcAft>
              <a:buFont typeface="Wingdings" pitchFamily="2" charset="2"/>
              <a:buChar char="Ø"/>
            </a:pPr>
            <a:r>
              <a:rPr lang="en-US" b="1" dirty="0" smtClean="0"/>
              <a:t>  GST outreach </a:t>
            </a:r>
            <a:r>
              <a:rPr lang="en-US" b="1" dirty="0" err="1" smtClean="0"/>
              <a:t>programme</a:t>
            </a:r>
            <a:r>
              <a:rPr lang="en-US" b="1" dirty="0" smtClean="0"/>
              <a:t>.</a:t>
            </a:r>
          </a:p>
          <a:p>
            <a:pPr>
              <a:spcAft>
                <a:spcPts val="600"/>
              </a:spcAft>
              <a:buFont typeface="Wingdings" pitchFamily="2" charset="2"/>
              <a:buChar char="Ø"/>
            </a:pPr>
            <a:endParaRPr lang="en-US" b="1" dirty="0" smtClean="0"/>
          </a:p>
          <a:p>
            <a:pPr>
              <a:spcAft>
                <a:spcPts val="600"/>
              </a:spcAft>
              <a:buFont typeface="Wingdings" pitchFamily="2" charset="2"/>
              <a:buChar char="Ø"/>
            </a:pPr>
            <a:r>
              <a:rPr lang="en-US" b="1" dirty="0" smtClean="0"/>
              <a:t>  Reorganization of field formations </a:t>
            </a: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214</a:t>
            </a:fld>
            <a:endParaRPr lang="en-US"/>
          </a:p>
        </p:txBody>
      </p:sp>
      <p:pic>
        <p:nvPicPr>
          <p:cNvPr id="1474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5"/>
          <p:cNvSpPr>
            <a:spLocks noGrp="1" noChangeArrowheads="1"/>
          </p:cNvSpPr>
          <p:nvPr>
            <p:ph type="sldNum" sz="quarter" idx="4294967295"/>
          </p:nvPr>
        </p:nvSpPr>
        <p:spPr>
          <a:xfrm>
            <a:off x="6400800" y="6245225"/>
            <a:ext cx="1600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04A100E-8FD4-461C-97CF-0B9850886419}" type="slidenum">
              <a:rPr lang="en-US" altLang="en-US" sz="1400">
                <a:solidFill>
                  <a:srgbClr val="808080"/>
                </a:solidFill>
              </a:rPr>
              <a:pPr>
                <a:spcBef>
                  <a:spcPct val="0"/>
                </a:spcBef>
                <a:buFontTx/>
                <a:buNone/>
              </a:pPr>
              <a:t>215</a:t>
            </a:fld>
            <a:endParaRPr lang="en-US" altLang="en-US" sz="1400">
              <a:solidFill>
                <a:srgbClr val="808080"/>
              </a:solidFill>
            </a:endParaRPr>
          </a:p>
        </p:txBody>
      </p:sp>
      <p:grpSp>
        <p:nvGrpSpPr>
          <p:cNvPr id="2" name="Group 2"/>
          <p:cNvGrpSpPr/>
          <p:nvPr/>
        </p:nvGrpSpPr>
        <p:grpSpPr>
          <a:xfrm>
            <a:off x="492829" y="772537"/>
            <a:ext cx="8542314" cy="1786740"/>
            <a:chOff x="657105" y="772537"/>
            <a:chExt cx="11389752" cy="1786740"/>
          </a:xfrm>
        </p:grpSpPr>
        <p:sp>
          <p:nvSpPr>
            <p:cNvPr id="4" name="Parallelogram 3"/>
            <p:cNvSpPr/>
            <p:nvPr/>
          </p:nvSpPr>
          <p:spPr bwMode="auto">
            <a:xfrm rot="1599578">
              <a:off x="657105" y="772537"/>
              <a:ext cx="2724174" cy="1786740"/>
            </a:xfrm>
            <a:prstGeom prst="parallelogram">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4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3512457" y="1465942"/>
              <a:ext cx="853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IN" sz="2800" dirty="0" smtClean="0">
                  <a:solidFill>
                    <a:schemeClr val="bg1"/>
                  </a:solidFill>
                  <a:latin typeface="Lucida Calligraphy" panose="03010101010101010101" pitchFamily="66" charset="0"/>
                </a:rPr>
                <a:t>                       </a:t>
              </a:r>
              <a:r>
                <a:rPr lang="en-IN" sz="4000" dirty="0" smtClean="0">
                  <a:solidFill>
                    <a:schemeClr val="bg1"/>
                  </a:solidFill>
                  <a:latin typeface="Lucida Handwriting" panose="03010101010101010101" pitchFamily="66" charset="0"/>
                </a:rPr>
                <a:t>It is time…………</a:t>
              </a:r>
              <a:endParaRPr kumimoji="0" lang="en-IN" sz="4000" i="0" u="none" strike="noStrike" cap="none" normalizeH="0" baseline="0" dirty="0" smtClean="0">
                <a:ln>
                  <a:noFill/>
                </a:ln>
                <a:solidFill>
                  <a:schemeClr val="accent6">
                    <a:lumMod val="60000"/>
                    <a:lumOff val="40000"/>
                  </a:schemeClr>
                </a:solidFill>
                <a:effectLst/>
                <a:latin typeface="Lucida Handwriting" panose="03010101010101010101" pitchFamily="66" charset="0"/>
              </a:endParaRPr>
            </a:p>
          </p:txBody>
        </p:sp>
      </p:grpSp>
      <p:grpSp>
        <p:nvGrpSpPr>
          <p:cNvPr id="3" name="Group 6"/>
          <p:cNvGrpSpPr/>
          <p:nvPr/>
        </p:nvGrpSpPr>
        <p:grpSpPr>
          <a:xfrm>
            <a:off x="36871" y="3589926"/>
            <a:ext cx="9107129" cy="4021538"/>
            <a:chOff x="49161" y="3589925"/>
            <a:chExt cx="8018753" cy="4021538"/>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9161" y="3589925"/>
              <a:ext cx="8018753" cy="2810874"/>
            </a:xfrm>
            <a:prstGeom prst="rect">
              <a:avLst/>
            </a:prstGeom>
            <a:noFill/>
          </p:spPr>
        </p:pic>
        <p:sp>
          <p:nvSpPr>
            <p:cNvPr id="9" name="TextBox 8"/>
            <p:cNvSpPr txBox="1"/>
            <p:nvPr/>
          </p:nvSpPr>
          <p:spPr>
            <a:xfrm>
              <a:off x="2251805" y="4995362"/>
              <a:ext cx="5720261" cy="2616101"/>
            </a:xfrm>
            <a:prstGeom prst="rect">
              <a:avLst/>
            </a:prstGeom>
            <a:noFill/>
          </p:spPr>
          <p:txBody>
            <a:bodyPr wrap="square" rtlCol="0">
              <a:spAutoFit/>
            </a:bodyPr>
            <a:lstStyle/>
            <a:p>
              <a:pPr algn="r"/>
              <a:r>
                <a:rPr lang="en-US" sz="3600" dirty="0" smtClean="0">
                  <a:solidFill>
                    <a:prstClr val="black"/>
                  </a:solidFill>
                  <a:latin typeface="Lucida Handwriting" panose="03010101010101010101" pitchFamily="66" charset="0"/>
                </a:rPr>
                <a:t>Thank you…….</a:t>
              </a:r>
            </a:p>
            <a:p>
              <a:pPr algn="r"/>
              <a:r>
                <a:rPr lang="en-US" sz="2000" dirty="0" smtClean="0">
                  <a:solidFill>
                    <a:prstClr val="black"/>
                  </a:solidFill>
                  <a:latin typeface="Lucida Handwriting" panose="03010101010101010101" pitchFamily="66" charset="0"/>
                  <a:hlinkClick r:id="rId4"/>
                </a:rPr>
                <a:t>maheshwarirs@yahoo.com</a:t>
              </a:r>
              <a:endParaRPr lang="en-US" sz="2000" dirty="0" smtClean="0">
                <a:solidFill>
                  <a:prstClr val="black"/>
                </a:solidFill>
                <a:latin typeface="Lucida Handwriting" panose="03010101010101010101" pitchFamily="66" charset="0"/>
              </a:endParaRPr>
            </a:p>
            <a:p>
              <a:pPr algn="r"/>
              <a:r>
                <a:rPr lang="en-US" sz="2000" dirty="0" smtClean="0">
                  <a:solidFill>
                    <a:prstClr val="black"/>
                  </a:solidFill>
                  <a:latin typeface="Lucida Handwriting" panose="03010101010101010101" pitchFamily="66" charset="0"/>
                </a:rPr>
                <a:t>8989743422</a:t>
              </a:r>
            </a:p>
            <a:p>
              <a:r>
                <a:rPr lang="en-US" sz="2800" dirty="0" smtClean="0">
                  <a:solidFill>
                    <a:prstClr val="black"/>
                  </a:solidFill>
                  <a:latin typeface="Lucida Handwriting" panose="03010101010101010101" pitchFamily="66" charset="0"/>
                </a:rPr>
                <a:t>                                               </a:t>
              </a:r>
              <a:r>
                <a:rPr lang="en-US" sz="2000" dirty="0" smtClean="0">
                  <a:solidFill>
                    <a:prstClr val="black"/>
                  </a:solidFill>
                  <a:latin typeface="Lucida Handwriting" panose="03010101010101010101" pitchFamily="66" charset="0"/>
                </a:rPr>
                <a:t>     </a:t>
              </a:r>
            </a:p>
            <a:p>
              <a:endParaRPr lang="en-US" sz="2800" dirty="0" smtClean="0">
                <a:solidFill>
                  <a:prstClr val="black"/>
                </a:solidFill>
                <a:latin typeface="Lucida Handwriting" panose="03010101010101010101" pitchFamily="66" charset="0"/>
              </a:endParaRPr>
            </a:p>
            <a:p>
              <a:pPr algn="r"/>
              <a:endParaRPr lang="en-US" sz="3200" dirty="0">
                <a:solidFill>
                  <a:prstClr val="black"/>
                </a:solidFill>
                <a:latin typeface="Lucida Handwriting" panose="03010101010101010101" pitchFamily="66" charset="0"/>
              </a:endParaRPr>
            </a:p>
          </p:txBody>
        </p:sp>
      </p:grpSp>
    </p:spTree>
    <p:extLst>
      <p:ext uri="{BB962C8B-B14F-4D97-AF65-F5344CB8AC3E}">
        <p14:creationId xmlns:p14="http://schemas.microsoft.com/office/powerpoint/2010/main" xmlns="" val="7711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IN" sz="4000" b="1" dirty="0" smtClean="0">
                <a:solidFill>
                  <a:srgbClr val="FF0000"/>
                </a:solidFill>
                <a:ea typeface="Verdana" pitchFamily="34" charset="0"/>
                <a:cs typeface="Calibri" pitchFamily="34" charset="0"/>
              </a:rPr>
              <a:t>HSN /SAC code for classification.</a:t>
            </a:r>
            <a:endParaRPr lang="en-IN" sz="4000" dirty="0">
              <a:solidFill>
                <a:srgbClr val="FF0000"/>
              </a:solidFill>
              <a:ea typeface="Verdana" pitchFamily="34" charset="0"/>
              <a:cs typeface="Calibri" pitchFamily="34" charset="0"/>
            </a:endParaRPr>
          </a:p>
        </p:txBody>
      </p:sp>
      <p:sp>
        <p:nvSpPr>
          <p:cNvPr id="3" name="Content Placeholder 2"/>
          <p:cNvSpPr>
            <a:spLocks noGrp="1"/>
          </p:cNvSpPr>
          <p:nvPr>
            <p:ph idx="1"/>
          </p:nvPr>
        </p:nvSpPr>
        <p:spPr>
          <a:xfrm>
            <a:off x="381000" y="1219200"/>
            <a:ext cx="8534400" cy="5410200"/>
          </a:xfrm>
        </p:spPr>
        <p:txBody>
          <a:bodyPr>
            <a:normAutofit/>
          </a:bodyPr>
          <a:lstStyle/>
          <a:p>
            <a:pPr lvl="0" algn="just">
              <a:spcBef>
                <a:spcPts val="0"/>
              </a:spcBef>
            </a:pPr>
            <a:endParaRPr lang="en-IN" sz="2800" b="1" dirty="0" smtClean="0"/>
          </a:p>
          <a:p>
            <a:pPr lvl="0" algn="just">
              <a:spcBef>
                <a:spcPts val="0"/>
              </a:spcBef>
              <a:buNone/>
            </a:pPr>
            <a:r>
              <a:rPr lang="en-IN" b="1" dirty="0" smtClean="0"/>
              <a:t>HSN code shall be used for classifying the goods . </a:t>
            </a:r>
          </a:p>
          <a:p>
            <a:pPr lvl="0" algn="just">
              <a:spcBef>
                <a:spcPts val="0"/>
              </a:spcBef>
            </a:pPr>
            <a:endParaRPr lang="en-IN" b="1" dirty="0" smtClean="0"/>
          </a:p>
          <a:p>
            <a:pPr lvl="0" algn="just">
              <a:lnSpc>
                <a:spcPct val="150000"/>
              </a:lnSpc>
              <a:spcBef>
                <a:spcPts val="0"/>
              </a:spcBef>
            </a:pPr>
            <a:r>
              <a:rPr lang="en-IN" b="1" dirty="0" smtClean="0"/>
              <a:t>Turnover (Rs. 1.5 </a:t>
            </a:r>
            <a:r>
              <a:rPr lang="en-IN" b="1" dirty="0" err="1" smtClean="0"/>
              <a:t>cr</a:t>
            </a:r>
            <a:r>
              <a:rPr lang="en-IN" b="1" dirty="0" smtClean="0"/>
              <a:t>- Rs. 5 </a:t>
            </a:r>
            <a:r>
              <a:rPr lang="en-IN" b="1" dirty="0" err="1" smtClean="0"/>
              <a:t>cr</a:t>
            </a:r>
            <a:r>
              <a:rPr lang="en-IN" b="1" dirty="0" smtClean="0"/>
              <a:t>)   :        2-digit</a:t>
            </a:r>
          </a:p>
          <a:p>
            <a:pPr lvl="0" algn="just">
              <a:lnSpc>
                <a:spcPct val="150000"/>
              </a:lnSpc>
              <a:spcBef>
                <a:spcPts val="0"/>
              </a:spcBef>
            </a:pPr>
            <a:r>
              <a:rPr lang="en-IN" b="1" dirty="0" smtClean="0"/>
              <a:t> Above Rs. 5 </a:t>
            </a:r>
            <a:r>
              <a:rPr lang="en-IN" b="1" dirty="0" err="1" smtClean="0"/>
              <a:t>crores</a:t>
            </a:r>
            <a:r>
              <a:rPr lang="en-IN" b="1" dirty="0" smtClean="0"/>
              <a:t>                     :       4-digit</a:t>
            </a:r>
          </a:p>
          <a:p>
            <a:pPr lvl="0" algn="just">
              <a:lnSpc>
                <a:spcPct val="150000"/>
              </a:lnSpc>
              <a:spcBef>
                <a:spcPts val="0"/>
              </a:spcBef>
            </a:pPr>
            <a:r>
              <a:rPr lang="en-IN" b="1" dirty="0" smtClean="0"/>
              <a:t>Export                                            :       8-digit</a:t>
            </a:r>
          </a:p>
          <a:p>
            <a:pPr lvl="0" algn="just">
              <a:spcBef>
                <a:spcPts val="0"/>
              </a:spcBef>
            </a:pPr>
            <a:endParaRPr lang="en-IN" b="1" dirty="0" smtClean="0"/>
          </a:p>
          <a:p>
            <a:pPr lvl="0" algn="just">
              <a:spcBef>
                <a:spcPts val="0"/>
              </a:spcBef>
            </a:pPr>
            <a:endParaRPr lang="en-IN" b="1" dirty="0" smtClean="0"/>
          </a:p>
          <a:p>
            <a:pPr lvl="0" algn="just">
              <a:spcBef>
                <a:spcPts val="0"/>
              </a:spcBef>
            </a:pPr>
            <a:r>
              <a:rPr lang="en-IN" b="1" dirty="0" smtClean="0"/>
              <a:t>Service Accounting Code for services</a:t>
            </a:r>
          </a:p>
          <a:p>
            <a:pPr lvl="0" algn="just">
              <a:spcBef>
                <a:spcPts val="0"/>
              </a:spcBef>
            </a:pPr>
            <a:endParaRPr lang="en-IN" b="1" dirty="0" smtClean="0"/>
          </a:p>
          <a:p>
            <a:pPr lvl="0" algn="just">
              <a:spcBef>
                <a:spcPts val="0"/>
              </a:spcBef>
            </a:pPr>
            <a:endParaRPr lang="en-IN" sz="2800" b="1" dirty="0" smtClean="0"/>
          </a:p>
          <a:p>
            <a:pPr lvl="0" algn="just">
              <a:spcBef>
                <a:spcPts val="0"/>
              </a:spcBef>
            </a:pPr>
            <a:endParaRPr lang="en-IN" sz="2800" b="1" dirty="0" smtClean="0"/>
          </a:p>
          <a:p>
            <a:endParaRPr lang="en-IN"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382000" cy="7010400"/>
          </a:xfrm>
        </p:spPr>
        <p:txBody>
          <a:bodyPr>
            <a:noAutofit/>
          </a:bodyPr>
          <a:lstStyle/>
          <a:p>
            <a:pPr algn="ctr">
              <a:buNone/>
            </a:pPr>
            <a:endParaRPr lang="en-US" sz="9600" b="1" dirty="0" smtClean="0">
              <a:solidFill>
                <a:srgbClr val="FF0000"/>
              </a:solidFill>
            </a:endParaRPr>
          </a:p>
          <a:p>
            <a:pPr algn="ctr">
              <a:buNone/>
            </a:pPr>
            <a:endParaRPr lang="en-US" sz="5400" b="1" dirty="0" smtClean="0">
              <a:solidFill>
                <a:srgbClr val="FF0000"/>
              </a:solidFill>
            </a:endParaRPr>
          </a:p>
          <a:p>
            <a:pPr algn="ctr">
              <a:buNone/>
            </a:pPr>
            <a:r>
              <a:rPr lang="en-US" sz="5400" b="1" dirty="0" smtClean="0">
                <a:solidFill>
                  <a:srgbClr val="FF0000"/>
                </a:solidFill>
              </a:rPr>
              <a:t>The meaning and scope of </a:t>
            </a:r>
            <a:r>
              <a:rPr lang="en-US" sz="9600" b="1" dirty="0" smtClean="0">
                <a:solidFill>
                  <a:srgbClr val="FF0000"/>
                </a:solidFill>
              </a:rPr>
              <a:t>“Supply”</a:t>
            </a:r>
          </a:p>
          <a:p>
            <a:pPr algn="ctr">
              <a:buNone/>
            </a:pPr>
            <a:endParaRPr lang="en-US" sz="4000" b="1" dirty="0" smtClean="0">
              <a:solidFill>
                <a:srgbClr val="7030A0"/>
              </a:solidFill>
            </a:endParaRPr>
          </a:p>
          <a:p>
            <a:pPr algn="ctr">
              <a:buNone/>
            </a:pPr>
            <a:r>
              <a:rPr lang="en-US" sz="4000" b="1" dirty="0" smtClean="0">
                <a:solidFill>
                  <a:srgbClr val="7030A0"/>
                </a:solidFill>
              </a:rPr>
              <a:t>Section 3 read with  three schedules</a:t>
            </a:r>
            <a:endParaRPr lang="en-US" sz="5400" b="1" dirty="0" smtClean="0">
              <a:solidFill>
                <a:srgbClr val="7030A0"/>
              </a:solidFill>
            </a:endParaRPr>
          </a:p>
          <a:p>
            <a:pPr algn="ctr">
              <a:buNone/>
            </a:pPr>
            <a:endParaRPr lang="en-US" sz="4000" b="1" dirty="0">
              <a:solidFill>
                <a:srgbClr val="FF0000"/>
              </a:solidFill>
            </a:endParaRPr>
          </a:p>
        </p:txBody>
      </p:sp>
      <p:sp>
        <p:nvSpPr>
          <p:cNvPr id="4" name="Slide Number Placeholder 3"/>
          <p:cNvSpPr>
            <a:spLocks noGrp="1"/>
          </p:cNvSpPr>
          <p:nvPr>
            <p:ph type="sldNum" sz="quarter" idx="4294967295"/>
          </p:nvPr>
        </p:nvSpPr>
        <p:spPr>
          <a:xfrm>
            <a:off x="7010400" y="6356350"/>
            <a:ext cx="2133600" cy="365125"/>
          </a:xfrm>
        </p:spPr>
        <p:txBody>
          <a:bodyPr/>
          <a:lstStyle/>
          <a:p>
            <a:fld id="{24E46BEC-6E5E-479C-8D24-A4952787BCBF}" type="slidenum">
              <a:rPr lang="en-GB" smtClean="0">
                <a:solidFill>
                  <a:prstClr val="black">
                    <a:tint val="75000"/>
                  </a:prstClr>
                </a:solidFill>
              </a:rPr>
              <a:pPr/>
              <a:t>23</a:t>
            </a:fld>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28600" y="147079"/>
          <a:ext cx="8763000" cy="6632061"/>
        </p:xfrm>
        <a:graphic>
          <a:graphicData uri="http://schemas.openxmlformats.org/drawingml/2006/table">
            <a:tbl>
              <a:tblPr firstRow="1" bandRow="1">
                <a:tableStyleId>{5C22544A-7EE6-4342-B048-85BDC9FD1C3A}</a:tableStyleId>
              </a:tblPr>
              <a:tblGrid>
                <a:gridCol w="3962400"/>
                <a:gridCol w="4800600"/>
              </a:tblGrid>
              <a:tr h="708839">
                <a:tc gridSpan="2">
                  <a:txBody>
                    <a:bodyPr/>
                    <a:lstStyle/>
                    <a:p>
                      <a:pPr algn="ctr"/>
                      <a:r>
                        <a:rPr lang="en-US" sz="3600" b="1" baseline="0" dirty="0" smtClean="0">
                          <a:solidFill>
                            <a:srgbClr val="FF0000"/>
                          </a:solidFill>
                        </a:rPr>
                        <a:t>Taxable Event under Various laws</a:t>
                      </a:r>
                      <a:endParaRPr lang="en-US" sz="3600" b="1" dirty="0">
                        <a:solidFill>
                          <a:srgbClr val="FF0000"/>
                        </a:solidFill>
                      </a:endParaRPr>
                    </a:p>
                  </a:txBody>
                  <a:tcPr>
                    <a:noFill/>
                  </a:tcPr>
                </a:tc>
                <a:tc hMerge="1">
                  <a:txBody>
                    <a:bodyPr/>
                    <a:lstStyle/>
                    <a:p>
                      <a:endParaRPr lang="en-US" dirty="0"/>
                    </a:p>
                  </a:txBody>
                  <a:tcPr>
                    <a:noFill/>
                  </a:tcPr>
                </a:tc>
              </a:tr>
              <a:tr h="964374">
                <a:tc>
                  <a:txBody>
                    <a:bodyPr/>
                    <a:lstStyle/>
                    <a:p>
                      <a:pPr algn="ctr"/>
                      <a:r>
                        <a:rPr lang="en-US" sz="4800" b="1" dirty="0" smtClean="0">
                          <a:solidFill>
                            <a:srgbClr val="00B050"/>
                          </a:solidFill>
                        </a:rPr>
                        <a:t>LEVY</a:t>
                      </a:r>
                      <a:endParaRPr lang="en-US" sz="4800" b="1" dirty="0">
                        <a:solidFill>
                          <a:srgbClr val="00B050"/>
                        </a:solidFill>
                      </a:endParaRPr>
                    </a:p>
                  </a:txBody>
                  <a:tcPr>
                    <a:noFill/>
                  </a:tcPr>
                </a:tc>
                <a:tc>
                  <a:txBody>
                    <a:bodyPr/>
                    <a:lstStyle/>
                    <a:p>
                      <a:pPr algn="ctr"/>
                      <a:r>
                        <a:rPr lang="en-US" sz="4800" b="1" dirty="0" smtClean="0">
                          <a:solidFill>
                            <a:srgbClr val="00B050"/>
                          </a:solidFill>
                        </a:rPr>
                        <a:t>TAXABLE EVENT</a:t>
                      </a:r>
                      <a:endParaRPr lang="en-US" sz="4800" b="1" dirty="0">
                        <a:solidFill>
                          <a:srgbClr val="00B050"/>
                        </a:solidFill>
                      </a:endParaRPr>
                    </a:p>
                  </a:txBody>
                  <a:tcPr>
                    <a:noFill/>
                  </a:tcPr>
                </a:tc>
              </a:tr>
              <a:tr h="1475620">
                <a:tc>
                  <a:txBody>
                    <a:bodyPr/>
                    <a:lstStyle/>
                    <a:p>
                      <a:pPr algn="ctr"/>
                      <a:r>
                        <a:rPr lang="en-US" sz="4800" b="1" dirty="0" smtClean="0">
                          <a:solidFill>
                            <a:schemeClr val="tx1"/>
                          </a:solidFill>
                        </a:rPr>
                        <a:t>Excise Duty</a:t>
                      </a:r>
                      <a:r>
                        <a:rPr lang="en-US" sz="4800" b="1" baseline="0" dirty="0" smtClean="0">
                          <a:solidFill>
                            <a:schemeClr val="tx1"/>
                          </a:solidFill>
                        </a:rPr>
                        <a:t> </a:t>
                      </a:r>
                      <a:endParaRPr lang="en-US" sz="4800" b="1" dirty="0">
                        <a:solidFill>
                          <a:schemeClr val="tx1"/>
                        </a:solidFill>
                      </a:endParaRPr>
                    </a:p>
                  </a:txBody>
                  <a:tcPr>
                    <a:noFill/>
                  </a:tcPr>
                </a:tc>
                <a:tc>
                  <a:txBody>
                    <a:bodyPr/>
                    <a:lstStyle/>
                    <a:p>
                      <a:pPr algn="ctr"/>
                      <a:r>
                        <a:rPr lang="en-US" sz="4800" b="1" dirty="0" smtClean="0">
                          <a:solidFill>
                            <a:schemeClr val="tx1"/>
                          </a:solidFill>
                        </a:rPr>
                        <a:t>Manufacture</a:t>
                      </a:r>
                      <a:endParaRPr lang="en-US" sz="4800" b="1" dirty="0">
                        <a:solidFill>
                          <a:schemeClr val="tx1"/>
                        </a:solidFill>
                      </a:endParaRPr>
                    </a:p>
                  </a:txBody>
                  <a:tcPr>
                    <a:noFill/>
                  </a:tcPr>
                </a:tc>
              </a:tr>
              <a:tr h="1475620">
                <a:tc>
                  <a:txBody>
                    <a:bodyPr/>
                    <a:lstStyle/>
                    <a:p>
                      <a:pPr algn="ctr"/>
                      <a:r>
                        <a:rPr lang="en-US" sz="4800" b="1" dirty="0" smtClean="0">
                          <a:solidFill>
                            <a:schemeClr val="tx1"/>
                          </a:solidFill>
                        </a:rPr>
                        <a:t>Service tax</a:t>
                      </a:r>
                      <a:endParaRPr lang="en-US" sz="4800" b="1" dirty="0">
                        <a:solidFill>
                          <a:schemeClr val="tx1"/>
                        </a:solidFill>
                      </a:endParaRPr>
                    </a:p>
                  </a:txBody>
                  <a:tcPr>
                    <a:noFill/>
                  </a:tcPr>
                </a:tc>
                <a:tc>
                  <a:txBody>
                    <a:bodyPr/>
                    <a:lstStyle/>
                    <a:p>
                      <a:pPr algn="ctr"/>
                      <a:r>
                        <a:rPr lang="en-US" sz="4800" b="1" dirty="0" smtClean="0">
                          <a:solidFill>
                            <a:schemeClr val="tx1"/>
                          </a:solidFill>
                        </a:rPr>
                        <a:t>Provision of Service</a:t>
                      </a:r>
                      <a:endParaRPr lang="en-US" sz="4800" b="1" dirty="0">
                        <a:solidFill>
                          <a:schemeClr val="tx1"/>
                        </a:solidFill>
                      </a:endParaRPr>
                    </a:p>
                  </a:txBody>
                  <a:tcPr>
                    <a:noFill/>
                  </a:tcPr>
                </a:tc>
              </a:tr>
              <a:tr h="964374">
                <a:tc>
                  <a:txBody>
                    <a:bodyPr/>
                    <a:lstStyle/>
                    <a:p>
                      <a:pPr algn="ctr"/>
                      <a:r>
                        <a:rPr lang="en-US" sz="4800" b="1" dirty="0" smtClean="0">
                          <a:solidFill>
                            <a:schemeClr val="tx1"/>
                          </a:solidFill>
                        </a:rPr>
                        <a:t>Sales</a:t>
                      </a:r>
                      <a:r>
                        <a:rPr lang="en-US" sz="4800" b="1" baseline="0" dirty="0" smtClean="0">
                          <a:solidFill>
                            <a:schemeClr val="tx1"/>
                          </a:solidFill>
                        </a:rPr>
                        <a:t> tax</a:t>
                      </a:r>
                      <a:endParaRPr lang="en-US" sz="4800" b="1" dirty="0">
                        <a:solidFill>
                          <a:schemeClr val="tx1"/>
                        </a:solidFill>
                      </a:endParaRPr>
                    </a:p>
                  </a:txBody>
                  <a:tcPr>
                    <a:noFill/>
                  </a:tcPr>
                </a:tc>
                <a:tc>
                  <a:txBody>
                    <a:bodyPr/>
                    <a:lstStyle/>
                    <a:p>
                      <a:pPr algn="ctr"/>
                      <a:r>
                        <a:rPr lang="en-US" sz="4800" b="1" dirty="0" smtClean="0">
                          <a:solidFill>
                            <a:schemeClr val="tx1"/>
                          </a:solidFill>
                        </a:rPr>
                        <a:t>Sale of goods</a:t>
                      </a:r>
                      <a:endParaRPr lang="en-US" sz="4800" b="1" dirty="0">
                        <a:solidFill>
                          <a:schemeClr val="tx1"/>
                        </a:solidFill>
                      </a:endParaRPr>
                    </a:p>
                  </a:txBody>
                  <a:tcPr>
                    <a:noFill/>
                  </a:tcPr>
                </a:tc>
              </a:tr>
              <a:tr h="964374">
                <a:tc>
                  <a:txBody>
                    <a:bodyPr/>
                    <a:lstStyle/>
                    <a:p>
                      <a:pPr algn="ctr"/>
                      <a:r>
                        <a:rPr lang="en-US" sz="4800" b="1" dirty="0" smtClean="0">
                          <a:solidFill>
                            <a:schemeClr val="tx1"/>
                          </a:solidFill>
                        </a:rPr>
                        <a:t>GST</a:t>
                      </a:r>
                      <a:endParaRPr lang="en-US" sz="4800" b="1" dirty="0">
                        <a:solidFill>
                          <a:schemeClr val="tx1"/>
                        </a:solidFill>
                      </a:endParaRPr>
                    </a:p>
                  </a:txBody>
                  <a:tcPr>
                    <a:noFill/>
                  </a:tcPr>
                </a:tc>
                <a:tc>
                  <a:txBody>
                    <a:bodyPr/>
                    <a:lstStyle/>
                    <a:p>
                      <a:pPr algn="ctr"/>
                      <a:r>
                        <a:rPr lang="en-US" sz="4800" b="1" dirty="0" smtClean="0">
                          <a:solidFill>
                            <a:schemeClr val="tx1"/>
                          </a:solidFill>
                        </a:rPr>
                        <a:t>Supply</a:t>
                      </a:r>
                      <a:endParaRPr lang="en-US" sz="4800" b="1" dirty="0">
                        <a:solidFill>
                          <a:schemeClr val="tx1"/>
                        </a:solidFill>
                      </a:endParaRPr>
                    </a:p>
                  </a:txBody>
                  <a:tcPr>
                    <a:noFill/>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5300" b="1" dirty="0" smtClean="0">
                <a:solidFill>
                  <a:srgbClr val="FF0000"/>
                </a:solidFill>
              </a:rPr>
              <a:t>Meaning &amp; Scope of Supply</a:t>
            </a:r>
            <a:r>
              <a:rPr lang="en-US" dirty="0" smtClean="0"/>
              <a:t/>
            </a:r>
            <a:br>
              <a:rPr lang="en-US" dirty="0" smtClean="0"/>
            </a:br>
            <a:endParaRPr lang="en-US" dirty="0"/>
          </a:p>
        </p:txBody>
      </p:sp>
      <p:sp>
        <p:nvSpPr>
          <p:cNvPr id="4" name="Content Placeholder 3"/>
          <p:cNvSpPr>
            <a:spLocks noGrp="1"/>
          </p:cNvSpPr>
          <p:nvPr>
            <p:ph idx="1"/>
          </p:nvPr>
        </p:nvSpPr>
        <p:spPr>
          <a:xfrm>
            <a:off x="76200" y="1524000"/>
            <a:ext cx="8915400" cy="5105400"/>
          </a:xfrm>
        </p:spPr>
        <p:txBody>
          <a:bodyPr>
            <a:normAutofit fontScale="92500" lnSpcReduction="20000"/>
          </a:bodyPr>
          <a:lstStyle/>
          <a:p>
            <a:pPr marL="0" lvl="8" defTabSz="1244600">
              <a:lnSpc>
                <a:spcPct val="90000"/>
              </a:lnSpc>
              <a:spcBef>
                <a:spcPct val="0"/>
              </a:spcBef>
              <a:spcAft>
                <a:spcPct val="35000"/>
              </a:spcAft>
              <a:buFont typeface="Wingdings" pitchFamily="2" charset="2"/>
              <a:buChar char="Ø"/>
            </a:pPr>
            <a:r>
              <a:rPr lang="en-US" sz="5800" b="1" dirty="0" smtClean="0">
                <a:latin typeface="Arial" pitchFamily="34" charset="0"/>
                <a:cs typeface="Arial" pitchFamily="34" charset="0"/>
              </a:rPr>
              <a:t>All forms of supply</a:t>
            </a:r>
          </a:p>
          <a:p>
            <a:pPr marL="0" lvl="8" defTabSz="1244600">
              <a:lnSpc>
                <a:spcPct val="90000"/>
              </a:lnSpc>
              <a:spcBef>
                <a:spcPct val="0"/>
              </a:spcBef>
              <a:spcAft>
                <a:spcPct val="35000"/>
              </a:spcAft>
              <a:buFont typeface="Wingdings" pitchFamily="2" charset="2"/>
              <a:buChar char="Ø"/>
            </a:pPr>
            <a:endParaRPr lang="en-US" sz="5800" b="1" dirty="0" smtClean="0">
              <a:latin typeface="Arial" pitchFamily="34" charset="0"/>
              <a:cs typeface="Arial" pitchFamily="34" charset="0"/>
            </a:endParaRPr>
          </a:p>
          <a:p>
            <a:pPr lvl="0" defTabSz="1244600">
              <a:lnSpc>
                <a:spcPct val="90000"/>
              </a:lnSpc>
              <a:spcBef>
                <a:spcPct val="0"/>
              </a:spcBef>
              <a:spcAft>
                <a:spcPct val="35000"/>
              </a:spcAft>
              <a:buFont typeface="Wingdings" pitchFamily="2" charset="2"/>
              <a:buChar char="Ø"/>
            </a:pPr>
            <a:r>
              <a:rPr lang="en-US" sz="5800" b="1" dirty="0" smtClean="0">
                <a:latin typeface="Arial" pitchFamily="34" charset="0"/>
                <a:cs typeface="Arial" pitchFamily="34" charset="0"/>
              </a:rPr>
              <a:t>for a Consideration</a:t>
            </a:r>
          </a:p>
          <a:p>
            <a:pPr lvl="0" defTabSz="1244600">
              <a:lnSpc>
                <a:spcPct val="90000"/>
              </a:lnSpc>
              <a:spcBef>
                <a:spcPct val="0"/>
              </a:spcBef>
              <a:spcAft>
                <a:spcPct val="35000"/>
              </a:spcAft>
              <a:buFont typeface="Wingdings" pitchFamily="2" charset="2"/>
              <a:buChar char="Ø"/>
            </a:pPr>
            <a:endParaRPr lang="en-US" sz="5800" b="1" dirty="0" smtClean="0">
              <a:latin typeface="Arial" pitchFamily="34" charset="0"/>
              <a:cs typeface="Arial" pitchFamily="34" charset="0"/>
            </a:endParaRPr>
          </a:p>
          <a:p>
            <a:pPr lvl="0" defTabSz="1244600">
              <a:lnSpc>
                <a:spcPct val="90000"/>
              </a:lnSpc>
              <a:spcBef>
                <a:spcPct val="0"/>
              </a:spcBef>
              <a:spcAft>
                <a:spcPct val="35000"/>
              </a:spcAft>
              <a:buFont typeface="Wingdings" pitchFamily="2" charset="2"/>
              <a:buChar char="Ø"/>
            </a:pPr>
            <a:r>
              <a:rPr lang="en-US" sz="5200" b="1" dirty="0" smtClean="0">
                <a:latin typeface="Arial" pitchFamily="34" charset="0"/>
                <a:cs typeface="Arial" pitchFamily="34" charset="0"/>
              </a:rPr>
              <a:t>in the course or furtherance of Business</a:t>
            </a:r>
          </a:p>
          <a:p>
            <a:endParaRPr lang="en-US" sz="4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Business Includes</a:t>
            </a:r>
            <a:endParaRPr lang="en-US" b="1" dirty="0">
              <a:solidFill>
                <a:srgbClr val="FF0000"/>
              </a:solidFill>
            </a:endParaRPr>
          </a:p>
        </p:txBody>
      </p:sp>
      <p:sp>
        <p:nvSpPr>
          <p:cNvPr id="3" name="Content Placeholder 2"/>
          <p:cNvSpPr>
            <a:spLocks noGrp="1"/>
          </p:cNvSpPr>
          <p:nvPr>
            <p:ph idx="1"/>
          </p:nvPr>
        </p:nvSpPr>
        <p:spPr>
          <a:xfrm>
            <a:off x="152400" y="1371600"/>
            <a:ext cx="8839200" cy="5257800"/>
          </a:xfrm>
        </p:spPr>
        <p:txBody>
          <a:bodyPr>
            <a:normAutofit fontScale="92500" lnSpcReduction="20000"/>
          </a:bodyPr>
          <a:lstStyle/>
          <a:p>
            <a:pPr marL="514350" indent="-514350" algn="just">
              <a:buAutoNum type="alphaLcParenR"/>
            </a:pPr>
            <a:r>
              <a:rPr lang="en-US" sz="1700" b="1" dirty="0" smtClean="0"/>
              <a:t>any trade, commerce, manufacture, profession, vocation or any other similar activity, whether or not it is for a pecuniary benefit;</a:t>
            </a:r>
          </a:p>
          <a:p>
            <a:pPr marL="514350" indent="-514350" algn="just">
              <a:buAutoNum type="alphaLcParenR"/>
            </a:pPr>
            <a:endParaRPr lang="en-US" sz="1700" b="1" dirty="0" smtClean="0"/>
          </a:p>
          <a:p>
            <a:pPr algn="just">
              <a:buNone/>
            </a:pPr>
            <a:r>
              <a:rPr lang="en-US" sz="1700" b="1" dirty="0" smtClean="0"/>
              <a:t>(b) any activity or transaction in connection with or incidental or ancillary to (a) above;</a:t>
            </a:r>
          </a:p>
          <a:p>
            <a:pPr algn="just">
              <a:buNone/>
            </a:pPr>
            <a:endParaRPr lang="en-US" sz="1700" b="1" dirty="0" smtClean="0"/>
          </a:p>
          <a:p>
            <a:pPr algn="just">
              <a:buNone/>
            </a:pPr>
            <a:r>
              <a:rPr lang="en-US" sz="1700" b="1" dirty="0" smtClean="0"/>
              <a:t>(c) any activity or transaction in the nature of (a) above, whether or not there is volume, frequency, continuity or regularity of such transaction;</a:t>
            </a:r>
          </a:p>
          <a:p>
            <a:pPr marL="0" algn="just">
              <a:buNone/>
            </a:pPr>
            <a:r>
              <a:rPr lang="en-US" sz="1700" b="1" dirty="0" smtClean="0"/>
              <a:t>(d) supply or acquisition of goods including capital assets and services in connection with commencement or closure of business;</a:t>
            </a:r>
          </a:p>
          <a:p>
            <a:pPr marL="0" algn="just">
              <a:buNone/>
            </a:pPr>
            <a:endParaRPr lang="en-US" sz="1700" b="1" dirty="0" smtClean="0"/>
          </a:p>
          <a:p>
            <a:pPr marL="0" algn="just">
              <a:buNone/>
            </a:pPr>
            <a:r>
              <a:rPr lang="en-US" sz="1700" b="1" dirty="0" smtClean="0"/>
              <a:t>(e) provision by a club, association, society, or any such body (for a subscription or any other consideration) of the facilities or benefits to its members, as the case may be;</a:t>
            </a:r>
          </a:p>
          <a:p>
            <a:pPr algn="just">
              <a:buNone/>
            </a:pPr>
            <a:r>
              <a:rPr lang="en-US" sz="1700" b="1" dirty="0" smtClean="0"/>
              <a:t> </a:t>
            </a:r>
            <a:endParaRPr lang="en-US" sz="1700" b="1" dirty="0" smtClean="0">
              <a:solidFill>
                <a:srgbClr val="00B050"/>
              </a:solidFill>
            </a:endParaRPr>
          </a:p>
          <a:p>
            <a:pPr algn="just">
              <a:buNone/>
            </a:pPr>
            <a:r>
              <a:rPr lang="en-US" sz="1700" b="1" dirty="0" smtClean="0"/>
              <a:t>(f) admission, for a consideration, of person</a:t>
            </a:r>
            <a:r>
              <a:rPr lang="en-US" sz="1700" b="1" i="1" dirty="0" smtClean="0"/>
              <a:t>s to any premises; and</a:t>
            </a:r>
          </a:p>
          <a:p>
            <a:pPr algn="just">
              <a:buNone/>
            </a:pPr>
            <a:endParaRPr lang="en-US" sz="1700" b="1" i="1" dirty="0" smtClean="0"/>
          </a:p>
          <a:p>
            <a:pPr algn="just">
              <a:buNone/>
            </a:pPr>
            <a:r>
              <a:rPr lang="en-US" sz="1700" b="1" dirty="0" smtClean="0"/>
              <a:t>(g) services supplied by a person as the holder of an office which has been accepted by him in the course or furtherance of his trade, profession or vocation;</a:t>
            </a:r>
          </a:p>
          <a:p>
            <a:pPr algn="just">
              <a:buNone/>
            </a:pPr>
            <a:endParaRPr lang="en-US" sz="1700" b="1" dirty="0" smtClean="0"/>
          </a:p>
          <a:p>
            <a:pPr algn="just">
              <a:buNone/>
            </a:pPr>
            <a:r>
              <a:rPr lang="en-US" sz="1700" b="1" dirty="0" smtClean="0"/>
              <a:t>(h) services provided by a race club by way of </a:t>
            </a:r>
            <a:r>
              <a:rPr lang="en-US" sz="1700" b="1" dirty="0" err="1" smtClean="0"/>
              <a:t>totalisator</a:t>
            </a:r>
            <a:r>
              <a:rPr lang="en-US" sz="1700" b="1" dirty="0" smtClean="0"/>
              <a:t> or a </a:t>
            </a:r>
            <a:r>
              <a:rPr lang="en-US" sz="1700" b="1" dirty="0" err="1" smtClean="0"/>
              <a:t>licence</a:t>
            </a:r>
            <a:r>
              <a:rPr lang="en-US" sz="1700" b="1" dirty="0" smtClean="0"/>
              <a:t> to book maker in such club;</a:t>
            </a:r>
          </a:p>
          <a:p>
            <a:pPr algn="just">
              <a:buNone/>
            </a:pPr>
            <a:endParaRPr lang="en-US" sz="1700" b="1" dirty="0" smtClean="0"/>
          </a:p>
          <a:p>
            <a:pPr algn="just">
              <a:buNone/>
            </a:pPr>
            <a:r>
              <a:rPr lang="en-US" sz="1700" b="1" dirty="0" smtClean="0"/>
              <a:t>(</a:t>
            </a:r>
            <a:r>
              <a:rPr lang="en-US" sz="1700" b="1" dirty="0" err="1" smtClean="0"/>
              <a:t>i</a:t>
            </a:r>
            <a:r>
              <a:rPr lang="en-US" sz="1700" b="1" dirty="0" smtClean="0"/>
              <a:t>) any activity or transaction undertaken by the Central Government, a State Government or any local authority in which they are engaged as public authorities;</a:t>
            </a:r>
          </a:p>
          <a:p>
            <a:pPr algn="just">
              <a:buNone/>
            </a:pPr>
            <a:endParaRPr lang="en-US" sz="400" b="1" dirty="0" smtClean="0"/>
          </a:p>
          <a:p>
            <a:pPr algn="just">
              <a:buNone/>
            </a:pPr>
            <a:endParaRPr lang="en-US" sz="200" b="1" dirty="0" smtClean="0"/>
          </a:p>
          <a:p>
            <a:pPr algn="just">
              <a:buNone/>
            </a:pPr>
            <a:r>
              <a:rPr lang="en-US" sz="200" b="1" dirty="0" smtClean="0"/>
              <a:t>    </a:t>
            </a:r>
          </a:p>
          <a:p>
            <a:pPr marL="0" algn="just">
              <a:buNone/>
            </a:pPr>
            <a:endParaRPr lang="en-US" sz="500" b="1" dirty="0" smtClean="0"/>
          </a:p>
          <a:p>
            <a:pPr algn="just">
              <a:buNone/>
            </a:pPr>
            <a:endParaRPr lang="en-US" sz="500" b="1" dirty="0" smtClean="0"/>
          </a:p>
          <a:p>
            <a:pPr algn="just">
              <a:buNone/>
            </a:pPr>
            <a:endParaRPr lang="en-US" sz="500" b="1" dirty="0" smtClean="0"/>
          </a:p>
          <a:p>
            <a:endParaRPr lang="en-US" sz="5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980488" cy="914400"/>
          </a:xfrm>
        </p:spPr>
        <p:txBody>
          <a:bodyPr>
            <a:noAutofit/>
          </a:bodyPr>
          <a:lstStyle/>
          <a:p>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t>
            </a:r>
            <a:r>
              <a:rPr lang="en-US" sz="2800" b="1" dirty="0" smtClean="0">
                <a:solidFill>
                  <a:srgbClr val="00B050"/>
                </a:solidFill>
              </a:rPr>
              <a:t>SCHEDULE I         </a:t>
            </a:r>
            <a:r>
              <a:rPr lang="en-US" sz="2800" b="1" dirty="0">
                <a:solidFill>
                  <a:srgbClr val="FF0000"/>
                </a:solidFill>
              </a:rPr>
              <a:t/>
            </a:r>
            <a:br>
              <a:rPr lang="en-US" sz="2800" b="1" dirty="0">
                <a:solidFill>
                  <a:srgbClr val="FF0000"/>
                </a:solidFill>
              </a:rPr>
            </a:br>
            <a:r>
              <a:rPr lang="en-US" sz="2000" b="1" dirty="0" smtClean="0">
                <a:solidFill>
                  <a:srgbClr val="FF0000"/>
                </a:solidFill>
              </a:rPr>
              <a:t>ACTIVITIES TO BE TREATED AS SUPPLY  EVEN IF MADE WITHOUT CONSIDERATION </a:t>
            </a:r>
            <a:r>
              <a:rPr lang="en-US" sz="2000" dirty="0">
                <a:solidFill>
                  <a:srgbClr val="FF0000"/>
                </a:solidFill>
              </a:rPr>
              <a:t/>
            </a:r>
            <a:br>
              <a:rPr lang="en-US" sz="2000" dirty="0">
                <a:solidFill>
                  <a:srgbClr val="FF0000"/>
                </a:solidFill>
              </a:rPr>
            </a:br>
            <a:endParaRPr lang="en-US" sz="2800" dirty="0">
              <a:solidFill>
                <a:srgbClr val="FF0000"/>
              </a:solidFill>
            </a:endParaRPr>
          </a:p>
        </p:txBody>
      </p:sp>
      <p:sp>
        <p:nvSpPr>
          <p:cNvPr id="3" name="Content Placeholder 2"/>
          <p:cNvSpPr>
            <a:spLocks noGrp="1"/>
          </p:cNvSpPr>
          <p:nvPr>
            <p:ph idx="4294967295"/>
          </p:nvPr>
        </p:nvSpPr>
        <p:spPr>
          <a:xfrm>
            <a:off x="82550" y="838200"/>
            <a:ext cx="8909050" cy="5889625"/>
          </a:xfrm>
        </p:spPr>
        <p:txBody>
          <a:bodyPr>
            <a:normAutofit fontScale="92500" lnSpcReduction="20000"/>
          </a:bodyPr>
          <a:lstStyle/>
          <a:p>
            <a:pPr marL="514350" indent="-514350" algn="just">
              <a:buFont typeface="+mj-lt"/>
              <a:buAutoNum type="arabicPeriod"/>
            </a:pPr>
            <a:r>
              <a:rPr lang="en-US" sz="2000" b="1" dirty="0"/>
              <a:t>Permanent transfer/disposal of business assets  where input tax credit has been availed on such assets. </a:t>
            </a:r>
          </a:p>
          <a:p>
            <a:pPr marL="514350" indent="-514350" algn="just">
              <a:buFont typeface="+mj-lt"/>
              <a:buAutoNum type="arabicPeriod"/>
            </a:pPr>
            <a:endParaRPr lang="en-US" sz="2000" b="1" dirty="0"/>
          </a:p>
          <a:p>
            <a:pPr marL="514350" indent="-514350" algn="just">
              <a:buFont typeface="+mj-lt"/>
              <a:buAutoNum type="arabicPeriod"/>
            </a:pPr>
            <a:r>
              <a:rPr lang="en-US" sz="2000" b="1" dirty="0"/>
              <a:t>Supply of goods or services between related persons, or between distinct persons as specified in section 9, when made in the course or furtherance of business. </a:t>
            </a:r>
            <a:endParaRPr lang="en-US" sz="2000" b="1" dirty="0" smtClean="0"/>
          </a:p>
          <a:p>
            <a:pPr marL="514350" indent="-514350" algn="just">
              <a:buFont typeface="+mj-lt"/>
              <a:buAutoNum type="arabicPeriod"/>
            </a:pPr>
            <a:endParaRPr lang="en-US" sz="2000" b="1" dirty="0" smtClean="0"/>
          </a:p>
          <a:p>
            <a:pPr marL="514350" indent="-514350" algn="just">
              <a:buNone/>
            </a:pPr>
            <a:r>
              <a:rPr lang="en-US" sz="2000" b="1" dirty="0" smtClean="0"/>
              <a:t>	Provided that gifts not exceeding fifty thousand rupees in value in a financial year by an employer to an employee shall not be treated as supply of goods or services or both.</a:t>
            </a:r>
            <a:endParaRPr lang="en-US" sz="2000" b="1" dirty="0"/>
          </a:p>
          <a:p>
            <a:pPr marL="514350" indent="-514350" algn="just">
              <a:buFont typeface="+mj-lt"/>
              <a:buAutoNum type="arabicPeriod"/>
            </a:pPr>
            <a:endParaRPr lang="en-US" sz="2000" b="1" dirty="0"/>
          </a:p>
          <a:p>
            <a:pPr marL="514350" indent="-514350" algn="just">
              <a:buNone/>
            </a:pPr>
            <a:r>
              <a:rPr lang="en-US" sz="2000" b="1" dirty="0" smtClean="0"/>
              <a:t>3.	 </a:t>
            </a:r>
            <a:r>
              <a:rPr lang="en-US" sz="2000" b="1" dirty="0"/>
              <a:t>Supply of goods— </a:t>
            </a:r>
          </a:p>
          <a:p>
            <a:pPr marL="514350" indent="-514350" algn="just">
              <a:buFont typeface="+mj-lt"/>
              <a:buAutoNum type="arabicPeriod"/>
            </a:pPr>
            <a:endParaRPr lang="en-US" sz="2000" b="1" dirty="0"/>
          </a:p>
          <a:p>
            <a:pPr marL="971550" lvl="1" indent="-514350" algn="just">
              <a:buAutoNum type="alphaLcParenBoth"/>
            </a:pPr>
            <a:r>
              <a:rPr lang="en-US" sz="2000" b="1" dirty="0"/>
              <a:t>by a principal to his agent where the agent undertakes to supply such goods on behalf of the principal, or </a:t>
            </a:r>
          </a:p>
          <a:p>
            <a:pPr marL="971550" lvl="1" indent="-514350" algn="just">
              <a:buAutoNum type="alphaLcParenBoth"/>
            </a:pPr>
            <a:endParaRPr lang="en-US" sz="2000" b="1" dirty="0"/>
          </a:p>
          <a:p>
            <a:pPr lvl="1" algn="just">
              <a:buNone/>
            </a:pPr>
            <a:r>
              <a:rPr lang="en-US" sz="2000" b="1" dirty="0"/>
              <a:t>(b) by an agent to his principal where the agent undertakes to receive such goods on behalf of the principal. </a:t>
            </a:r>
          </a:p>
          <a:p>
            <a:pPr lvl="1" algn="just"/>
            <a:endParaRPr lang="en-US" sz="2000" b="1" dirty="0"/>
          </a:p>
          <a:p>
            <a:pPr algn="just"/>
            <a:endParaRPr lang="en-US" sz="2000" b="1" dirty="0"/>
          </a:p>
          <a:p>
            <a:pPr algn="just">
              <a:buNone/>
            </a:pPr>
            <a:r>
              <a:rPr lang="en-US" sz="2000" b="1" dirty="0"/>
              <a:t>4. Importation of services by a taxable person from a related person or from any of his other establishments outside India, in the course or furtherance of business. </a:t>
            </a:r>
          </a:p>
          <a:p>
            <a:pPr algn="just"/>
            <a:endParaRPr lang="en-US" sz="1100" b="1" dirty="0"/>
          </a:p>
          <a:p>
            <a:pPr marL="514350" indent="-514350" algn="just">
              <a:buFont typeface="+mj-lt"/>
              <a:buAutoNum type="arabicPeriod"/>
            </a:pPr>
            <a:endParaRPr lang="en-US" sz="1100" b="1" dirty="0"/>
          </a:p>
          <a:p>
            <a:pPr marL="514350" indent="-514350" algn="just">
              <a:buAutoNum type="arabicPeriod"/>
            </a:pPr>
            <a:endParaRPr lang="en-US" sz="1100" b="1" dirty="0"/>
          </a:p>
          <a:p>
            <a:pPr marL="514350" indent="-514350" algn="just">
              <a:buAutoNum type="arabicPeriod"/>
            </a:pPr>
            <a:endParaRPr lang="en-US" sz="1100" b="1" dirty="0"/>
          </a:p>
          <a:p>
            <a:pPr algn="just">
              <a:buNone/>
            </a:pPr>
            <a:endParaRPr lang="en-US" sz="1100" b="1" dirty="0"/>
          </a:p>
        </p:txBody>
      </p:sp>
      <p:sp>
        <p:nvSpPr>
          <p:cNvPr id="4" name="Slide Number Placeholder 3"/>
          <p:cNvSpPr>
            <a:spLocks noGrp="1"/>
          </p:cNvSpPr>
          <p:nvPr>
            <p:ph type="sldNum" sz="quarter" idx="4294967295"/>
          </p:nvPr>
        </p:nvSpPr>
        <p:spPr>
          <a:xfrm>
            <a:off x="7010400" y="6356350"/>
            <a:ext cx="2133600" cy="365125"/>
          </a:xfrm>
        </p:spPr>
        <p:txBody>
          <a:bodyPr/>
          <a:lstStyle/>
          <a:p>
            <a:fld id="{CC0BBEAA-B4FC-41A2-85B6-9369FD4AE745}" type="slidenum">
              <a:rPr lang="en-GB" smtClean="0"/>
              <a:pPr/>
              <a:t>27</a:t>
            </a:fld>
            <a:endParaRPr lang="en-GB"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0BBEAA-B4FC-41A2-85B6-9369FD4AE745}" type="slidenum">
              <a:rPr lang="en-GB" smtClean="0"/>
              <a:pPr/>
              <a:t>28</a:t>
            </a:fld>
            <a:endParaRPr lang="en-GB" dirty="0"/>
          </a:p>
        </p:txBody>
      </p:sp>
      <p:grpSp>
        <p:nvGrpSpPr>
          <p:cNvPr id="3" name="Group 2"/>
          <p:cNvGrpSpPr/>
          <p:nvPr/>
        </p:nvGrpSpPr>
        <p:grpSpPr>
          <a:xfrm>
            <a:off x="2015517" y="947036"/>
            <a:ext cx="4809826" cy="3888711"/>
            <a:chOff x="1990384" y="1308376"/>
            <a:chExt cx="4809826" cy="4040100"/>
          </a:xfrm>
        </p:grpSpPr>
        <p:sp>
          <p:nvSpPr>
            <p:cNvPr id="4" name="Oval 3"/>
            <p:cNvSpPr/>
            <p:nvPr/>
          </p:nvSpPr>
          <p:spPr>
            <a:xfrm>
              <a:off x="1990384" y="1308376"/>
              <a:ext cx="4809826" cy="4040100"/>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5" name="Oval 4"/>
            <p:cNvSpPr/>
            <p:nvPr/>
          </p:nvSpPr>
          <p:spPr>
            <a:xfrm>
              <a:off x="2779517" y="1495622"/>
              <a:ext cx="3600016" cy="31286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dirty="0" smtClean="0">
                <a:solidFill>
                  <a:srgbClr val="C00000"/>
                </a:solidFill>
              </a:endParaRPr>
            </a:p>
            <a:p>
              <a:pPr algn="ctr" defTabSz="1244600">
                <a:lnSpc>
                  <a:spcPct val="90000"/>
                </a:lnSpc>
                <a:spcBef>
                  <a:spcPct val="0"/>
                </a:spcBef>
                <a:spcAft>
                  <a:spcPct val="35000"/>
                </a:spcAft>
                <a:buFont typeface="Wingdings" pitchFamily="2" charset="2"/>
                <a:buChar char="Ø"/>
              </a:pPr>
              <a:r>
                <a:rPr lang="en-US" sz="2800" b="1" kern="1200" dirty="0" smtClean="0">
                  <a:solidFill>
                    <a:srgbClr val="C00000"/>
                  </a:solidFill>
                </a:rPr>
                <a:t>All forms of supply</a:t>
              </a:r>
              <a:endParaRPr lang="en-US" sz="2800" b="1" dirty="0" smtClean="0"/>
            </a:p>
            <a:p>
              <a:pPr lvl="0" algn="ctr" defTabSz="1244600">
                <a:lnSpc>
                  <a:spcPct val="90000"/>
                </a:lnSpc>
                <a:spcBef>
                  <a:spcPct val="0"/>
                </a:spcBef>
                <a:spcAft>
                  <a:spcPct val="35000"/>
                </a:spcAft>
                <a:buFont typeface="Wingdings" pitchFamily="2" charset="2"/>
                <a:buChar char="Ø"/>
              </a:pPr>
              <a:r>
                <a:rPr lang="en-US" sz="2800" b="1" kern="1200" dirty="0" smtClean="0">
                  <a:solidFill>
                    <a:srgbClr val="C00000"/>
                  </a:solidFill>
                </a:rPr>
                <a:t>for a consideration</a:t>
              </a:r>
            </a:p>
            <a:p>
              <a:pPr lvl="0" algn="ctr" defTabSz="1244600">
                <a:lnSpc>
                  <a:spcPct val="90000"/>
                </a:lnSpc>
                <a:spcBef>
                  <a:spcPct val="0"/>
                </a:spcBef>
                <a:spcAft>
                  <a:spcPct val="35000"/>
                </a:spcAft>
                <a:buFont typeface="Wingdings" pitchFamily="2" charset="2"/>
                <a:buChar char="Ø"/>
              </a:pPr>
              <a:r>
                <a:rPr lang="en-US" sz="2800" b="1" kern="1200" dirty="0" smtClean="0">
                  <a:solidFill>
                    <a:srgbClr val="C00000"/>
                  </a:solidFill>
                </a:rPr>
                <a:t>in the course or furtherance of business</a:t>
              </a:r>
              <a:endParaRPr lang="en-US" sz="2800" b="1" kern="1200" dirty="0">
                <a:solidFill>
                  <a:srgbClr val="C00000"/>
                </a:solidFill>
              </a:endParaRPr>
            </a:p>
          </p:txBody>
        </p:sp>
      </p:grpSp>
      <p:grpSp>
        <p:nvGrpSpPr>
          <p:cNvPr id="6" name="Group 5"/>
          <p:cNvGrpSpPr/>
          <p:nvPr/>
        </p:nvGrpSpPr>
        <p:grpSpPr>
          <a:xfrm>
            <a:off x="6324600" y="1524001"/>
            <a:ext cx="2793124" cy="2553030"/>
            <a:chOff x="6472046" y="1965606"/>
            <a:chExt cx="2494532" cy="2341117"/>
          </a:xfrm>
        </p:grpSpPr>
        <p:sp>
          <p:nvSpPr>
            <p:cNvPr id="7" name="Oval 6"/>
            <p:cNvSpPr/>
            <p:nvPr/>
          </p:nvSpPr>
          <p:spPr>
            <a:xfrm>
              <a:off x="6472046" y="1965606"/>
              <a:ext cx="2494532" cy="2341117"/>
            </a:xfrm>
            <a:prstGeom prst="ellipse">
              <a:avLst/>
            </a:prstGeom>
            <a:solidFill>
              <a:srgbClr val="CC66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l 4"/>
            <p:cNvSpPr/>
            <p:nvPr/>
          </p:nvSpPr>
          <p:spPr>
            <a:xfrm>
              <a:off x="6837362" y="2308454"/>
              <a:ext cx="1763900" cy="16554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Importation of service </a:t>
              </a:r>
            </a:p>
            <a:p>
              <a:pPr lvl="0" algn="ctr" defTabSz="1066800">
                <a:lnSpc>
                  <a:spcPct val="90000"/>
                </a:lnSpc>
                <a:spcBef>
                  <a:spcPct val="0"/>
                </a:spcBef>
                <a:spcAft>
                  <a:spcPct val="35000"/>
                </a:spcAft>
              </a:pPr>
              <a:r>
                <a:rPr lang="en-US" sz="2000" b="1" dirty="0" smtClean="0"/>
                <a:t>for consideration</a:t>
              </a:r>
              <a:endParaRPr lang="en-US" sz="2000" b="1" kern="1200" dirty="0"/>
            </a:p>
          </p:txBody>
        </p:sp>
      </p:grpSp>
      <p:grpSp>
        <p:nvGrpSpPr>
          <p:cNvPr id="9" name="Group 14"/>
          <p:cNvGrpSpPr/>
          <p:nvPr/>
        </p:nvGrpSpPr>
        <p:grpSpPr>
          <a:xfrm>
            <a:off x="40637" y="1695521"/>
            <a:ext cx="2931163" cy="2487218"/>
            <a:chOff x="0" y="1911011"/>
            <a:chExt cx="2705301" cy="2487218"/>
          </a:xfrm>
        </p:grpSpPr>
        <p:sp>
          <p:nvSpPr>
            <p:cNvPr id="16" name="Oval 15"/>
            <p:cNvSpPr/>
            <p:nvPr/>
          </p:nvSpPr>
          <p:spPr>
            <a:xfrm>
              <a:off x="0" y="1911011"/>
              <a:ext cx="2705301" cy="2487218"/>
            </a:xfrm>
            <a:prstGeom prst="ellipse">
              <a:avLst/>
            </a:prstGeom>
            <a:solidFill>
              <a:srgbClr val="FFC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Oval 4"/>
            <p:cNvSpPr/>
            <p:nvPr/>
          </p:nvSpPr>
          <p:spPr>
            <a:xfrm>
              <a:off x="396182" y="2275255"/>
              <a:ext cx="1912937" cy="175873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A supply specified in Schedule I</a:t>
              </a:r>
              <a:endParaRPr lang="en-US" sz="3200" b="1" kern="1200" dirty="0"/>
            </a:p>
          </p:txBody>
        </p:sp>
      </p:grpSp>
      <p:grpSp>
        <p:nvGrpSpPr>
          <p:cNvPr id="10" name="Group 17"/>
          <p:cNvGrpSpPr/>
          <p:nvPr/>
        </p:nvGrpSpPr>
        <p:grpSpPr>
          <a:xfrm>
            <a:off x="2752362" y="4522999"/>
            <a:ext cx="2659535" cy="1741744"/>
            <a:chOff x="3206214" y="4474792"/>
            <a:chExt cx="2659535" cy="1741744"/>
          </a:xfrm>
        </p:grpSpPr>
        <p:sp>
          <p:nvSpPr>
            <p:cNvPr id="19" name="Oval 18"/>
            <p:cNvSpPr/>
            <p:nvPr/>
          </p:nvSpPr>
          <p:spPr>
            <a:xfrm>
              <a:off x="3206214" y="4507554"/>
              <a:ext cx="2659535" cy="1708982"/>
            </a:xfrm>
            <a:prstGeom prst="ellipse">
              <a:avLst/>
            </a:prstGeom>
            <a:solidFill>
              <a:srgbClr val="BFD5EF"/>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0" name="Oval 4"/>
            <p:cNvSpPr/>
            <p:nvPr/>
          </p:nvSpPr>
          <p:spPr>
            <a:xfrm>
              <a:off x="3595694" y="4474792"/>
              <a:ext cx="1880575" cy="120843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dirty="0" smtClean="0"/>
                <a:t>Not a supply </a:t>
              </a:r>
              <a:r>
                <a:rPr lang="en-US" sz="2000" b="1" kern="1200" dirty="0" smtClean="0"/>
                <a:t>Schedule III </a:t>
              </a:r>
              <a:endParaRPr lang="en-US" sz="2000" b="1" kern="1200" dirty="0"/>
            </a:p>
          </p:txBody>
        </p:sp>
      </p:grpSp>
      <p:sp>
        <p:nvSpPr>
          <p:cNvPr id="25" name="Rectangle 24"/>
          <p:cNvSpPr/>
          <p:nvPr/>
        </p:nvSpPr>
        <p:spPr>
          <a:xfrm>
            <a:off x="1044614" y="76508"/>
            <a:ext cx="7185013" cy="646331"/>
          </a:xfrm>
          <a:prstGeom prst="rect">
            <a:avLst/>
          </a:prstGeom>
        </p:spPr>
        <p:txBody>
          <a:bodyPr wrap="square">
            <a:spAutoFit/>
          </a:bodyPr>
          <a:lstStyle/>
          <a:p>
            <a:pPr algn="ctr"/>
            <a:r>
              <a:rPr lang="en-US" sz="3600" b="1" dirty="0" smtClean="0">
                <a:solidFill>
                  <a:srgbClr val="FF0000"/>
                </a:solidFill>
              </a:rPr>
              <a:t>Meaning &amp; Scope of Supply</a:t>
            </a:r>
            <a:endParaRPr lang="en-US" sz="3600" dirty="0"/>
          </a:p>
        </p:txBody>
      </p:sp>
      <p:grpSp>
        <p:nvGrpSpPr>
          <p:cNvPr id="11" name="Group 25"/>
          <p:cNvGrpSpPr/>
          <p:nvPr/>
        </p:nvGrpSpPr>
        <p:grpSpPr>
          <a:xfrm>
            <a:off x="4648201" y="4517572"/>
            <a:ext cx="4495799" cy="2378928"/>
            <a:chOff x="5192835" y="1742684"/>
            <a:chExt cx="3789149" cy="2564039"/>
          </a:xfrm>
        </p:grpSpPr>
        <p:sp>
          <p:nvSpPr>
            <p:cNvPr id="27" name="Oval 26"/>
            <p:cNvSpPr/>
            <p:nvPr/>
          </p:nvSpPr>
          <p:spPr>
            <a:xfrm>
              <a:off x="5192835" y="1965606"/>
              <a:ext cx="3773744" cy="2341117"/>
            </a:xfrm>
            <a:prstGeom prst="ellipse">
              <a:avLst/>
            </a:prstGeom>
            <a:solidFill>
              <a:srgbClr val="CC66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8" name="Oval 4"/>
            <p:cNvSpPr/>
            <p:nvPr/>
          </p:nvSpPr>
          <p:spPr>
            <a:xfrm>
              <a:off x="5504773" y="1742684"/>
              <a:ext cx="3477211" cy="222119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algn="just">
                <a:buNone/>
              </a:pPr>
              <a:r>
                <a:rPr lang="en-US" sz="800" b="1" dirty="0" smtClean="0"/>
                <a:t>                               </a:t>
              </a:r>
              <a:r>
                <a:rPr lang="en-US" b="1" dirty="0" smtClean="0">
                  <a:solidFill>
                    <a:srgbClr val="00B050"/>
                  </a:solidFill>
                </a:rPr>
                <a:t>“Business” includes –</a:t>
              </a:r>
            </a:p>
            <a:p>
              <a:pPr marL="228600" indent="-228600" algn="just">
                <a:buFont typeface="+mj-lt"/>
                <a:buAutoNum type="alphaLcParenR"/>
              </a:pPr>
              <a:r>
                <a:rPr lang="en-US" sz="1200" b="1" dirty="0" smtClean="0"/>
                <a:t>any trade, commerce, manufacture, profession, vocation</a:t>
              </a:r>
            </a:p>
            <a:p>
              <a:pPr marL="228600" indent="-228600" algn="just"/>
              <a:r>
                <a:rPr lang="en-US" sz="1200" b="1" dirty="0" smtClean="0"/>
                <a:t>or any other similar activity, whether or not it is for a pecuniary benefit</a:t>
              </a:r>
            </a:p>
            <a:p>
              <a:pPr marL="228600" indent="-228600" algn="just">
                <a:buSzPct val="104000"/>
              </a:pPr>
              <a:r>
                <a:rPr lang="en-US" sz="1200" b="1" dirty="0" smtClean="0"/>
                <a:t>b)any transaction in connection with or incidental or ancillary</a:t>
              </a:r>
            </a:p>
            <a:p>
              <a:pPr marL="228600" indent="-228600" algn="just"/>
              <a:r>
                <a:rPr lang="en-US" sz="1200" b="1" dirty="0" smtClean="0"/>
                <a:t>to (a) above;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838200"/>
          </a:xfrm>
        </p:spPr>
        <p:txBody>
          <a:bodyPr/>
          <a:lstStyle/>
          <a:p>
            <a:r>
              <a:rPr lang="en-US" dirty="0" smtClean="0">
                <a:solidFill>
                  <a:schemeClr val="accent5">
                    <a:lumMod val="50000"/>
                  </a:schemeClr>
                </a:solidFill>
              </a:rPr>
              <a:t>Schedules-  GST Law</a:t>
            </a:r>
            <a:endParaRPr lang="en-US" dirty="0">
              <a:solidFill>
                <a:schemeClr val="accent5">
                  <a:lumMod val="50000"/>
                </a:schemeClr>
              </a:solidFill>
            </a:endParaRPr>
          </a:p>
        </p:txBody>
      </p:sp>
      <p:sp>
        <p:nvSpPr>
          <p:cNvPr id="4" name="Content Placeholder 3"/>
          <p:cNvSpPr>
            <a:spLocks noGrp="1"/>
          </p:cNvSpPr>
          <p:nvPr>
            <p:ph sz="half" idx="1"/>
          </p:nvPr>
        </p:nvSpPr>
        <p:spPr>
          <a:xfrm>
            <a:off x="152400" y="685800"/>
            <a:ext cx="2209800" cy="6172200"/>
          </a:xfrm>
        </p:spPr>
        <p:txBody>
          <a:bodyPr>
            <a:normAutofit/>
          </a:bodyPr>
          <a:lstStyle/>
          <a:p>
            <a:pPr>
              <a:buNone/>
            </a:pPr>
            <a:endParaRPr lang="en-US" b="1" dirty="0" smtClean="0"/>
          </a:p>
          <a:p>
            <a:pPr>
              <a:buNone/>
            </a:pPr>
            <a:r>
              <a:rPr lang="en-US" b="1" dirty="0" smtClean="0"/>
              <a:t>SCHEDULE   I</a:t>
            </a:r>
          </a:p>
          <a:p>
            <a:pPr>
              <a:buNone/>
            </a:pPr>
            <a:endParaRPr lang="en-US" b="1" dirty="0" smtClean="0"/>
          </a:p>
          <a:p>
            <a:pPr>
              <a:buNone/>
            </a:pPr>
            <a:endParaRPr lang="en-US" b="1" dirty="0" smtClean="0"/>
          </a:p>
          <a:p>
            <a:pPr>
              <a:buNone/>
            </a:pPr>
            <a:r>
              <a:rPr lang="en-US" b="1" dirty="0" smtClean="0">
                <a:solidFill>
                  <a:srgbClr val="00B050"/>
                </a:solidFill>
              </a:rPr>
              <a:t>SCHEDULE II</a:t>
            </a:r>
          </a:p>
          <a:p>
            <a:pPr>
              <a:buNone/>
            </a:pPr>
            <a:endParaRPr lang="en-US" b="1" dirty="0" smtClean="0"/>
          </a:p>
          <a:p>
            <a:pPr>
              <a:buNone/>
            </a:pPr>
            <a:endParaRPr lang="en-US" b="1" dirty="0" smtClean="0"/>
          </a:p>
          <a:p>
            <a:pPr>
              <a:buNone/>
            </a:pPr>
            <a:endParaRPr lang="en-US" b="1" dirty="0" smtClean="0"/>
          </a:p>
          <a:p>
            <a:pPr>
              <a:buNone/>
            </a:pPr>
            <a:r>
              <a:rPr lang="en-US" b="1" dirty="0" smtClean="0">
                <a:solidFill>
                  <a:srgbClr val="FF0000"/>
                </a:solidFill>
              </a:rPr>
              <a:t>SCHEDULE III                        </a:t>
            </a:r>
          </a:p>
          <a:p>
            <a:pPr>
              <a:buNone/>
            </a:pPr>
            <a:endParaRPr lang="en-US" b="1" dirty="0" smtClean="0"/>
          </a:p>
          <a:p>
            <a:pPr>
              <a:buNone/>
            </a:pPr>
            <a:endParaRPr lang="en-US" b="1" dirty="0" smtClean="0">
              <a:solidFill>
                <a:srgbClr val="0070C0"/>
              </a:solidFill>
            </a:endParaRPr>
          </a:p>
          <a:p>
            <a:pPr>
              <a:buNone/>
            </a:pPr>
            <a:endParaRPr lang="en-US" b="1" dirty="0" smtClean="0">
              <a:solidFill>
                <a:srgbClr val="0070C0"/>
              </a:solidFill>
            </a:endParaRPr>
          </a:p>
          <a:p>
            <a:pPr>
              <a:buNone/>
            </a:pPr>
            <a:endParaRPr lang="en-US" b="1" dirty="0" smtClean="0"/>
          </a:p>
          <a:p>
            <a:endParaRPr lang="en-US" b="1" dirty="0"/>
          </a:p>
        </p:txBody>
      </p:sp>
      <p:sp>
        <p:nvSpPr>
          <p:cNvPr id="5" name="Content Placeholder 4"/>
          <p:cNvSpPr>
            <a:spLocks noGrp="1"/>
          </p:cNvSpPr>
          <p:nvPr>
            <p:ph sz="half" idx="2"/>
          </p:nvPr>
        </p:nvSpPr>
        <p:spPr>
          <a:xfrm>
            <a:off x="2362200" y="914400"/>
            <a:ext cx="6781800" cy="5715000"/>
          </a:xfrm>
        </p:spPr>
        <p:txBody>
          <a:bodyPr>
            <a:normAutofit fontScale="92500"/>
          </a:bodyPr>
          <a:lstStyle/>
          <a:p>
            <a:pPr marL="0" algn="just">
              <a:buNone/>
            </a:pPr>
            <a:r>
              <a:rPr lang="en-US" sz="3600" b="1" dirty="0" smtClean="0"/>
              <a:t>Activities to be treated as supply even if made without consideration</a:t>
            </a:r>
          </a:p>
          <a:p>
            <a:pPr marL="0" algn="just">
              <a:buNone/>
            </a:pPr>
            <a:endParaRPr lang="en-US" sz="3600" b="1" dirty="0" smtClean="0"/>
          </a:p>
          <a:p>
            <a:pPr marL="0" algn="just">
              <a:buNone/>
            </a:pPr>
            <a:r>
              <a:rPr lang="en-US" sz="3600" b="1" dirty="0" smtClean="0">
                <a:solidFill>
                  <a:srgbClr val="00B050"/>
                </a:solidFill>
              </a:rPr>
              <a:t>Activities to be treated as supply of goods or services </a:t>
            </a:r>
          </a:p>
          <a:p>
            <a:pPr marL="0" algn="just">
              <a:buNone/>
            </a:pPr>
            <a:endParaRPr lang="en-US" sz="3600" b="1" dirty="0" smtClean="0"/>
          </a:p>
          <a:p>
            <a:pPr marL="0" algn="just">
              <a:buNone/>
            </a:pPr>
            <a:r>
              <a:rPr lang="en-US" sz="3600" b="1" dirty="0" smtClean="0">
                <a:solidFill>
                  <a:srgbClr val="FF0000"/>
                </a:solidFill>
              </a:rPr>
              <a:t>Activities or transactions which shall be treated neither as a Supply of goods nor a supply of services</a:t>
            </a:r>
          </a:p>
          <a:p>
            <a:pPr marL="0" algn="just">
              <a:buNone/>
            </a:pPr>
            <a:endParaRPr lang="en-US" sz="3600" b="1"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3" name="Content Placeholder 2"/>
          <p:cNvSpPr>
            <a:spLocks noGrp="1"/>
          </p:cNvSpPr>
          <p:nvPr>
            <p:ph idx="4294967295"/>
          </p:nvPr>
        </p:nvSpPr>
        <p:spPr>
          <a:xfrm>
            <a:off x="0" y="1600200"/>
            <a:ext cx="8229600" cy="4525963"/>
          </a:xfrm>
        </p:spPr>
        <p:txBody>
          <a:bodyPr/>
          <a:lstStyle/>
          <a:p>
            <a:endParaRPr lang="en-US" dirty="0" smtClean="0"/>
          </a:p>
          <a:p>
            <a:endParaRPr lang="en-US" dirty="0"/>
          </a:p>
        </p:txBody>
      </p:sp>
      <p:pic>
        <p:nvPicPr>
          <p:cNvPr id="1026" name="Picture 2" descr="https://media.licdn.com/mpr/mpr/AAEAAQAAAAAAAAc8AAAAJGI1MTJiMTlkLTU5Y2EtNGEwMS1hMDIyLWJlMzE4ZTkzYjAxMQ.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349208" cy="936104"/>
          </a:xfrm>
          <a:noFill/>
        </p:spPr>
        <p:txBody>
          <a:bodyPr>
            <a:noAutofit/>
          </a:bodyPr>
          <a:lstStyle/>
          <a:p>
            <a:pPr>
              <a:lnSpc>
                <a:spcPts val="3000"/>
              </a:lnSpc>
            </a:pPr>
            <a:r>
              <a:rPr lang="en-IN" sz="2400" b="1" dirty="0" smtClean="0">
                <a:solidFill>
                  <a:srgbClr val="00B050"/>
                </a:solidFill>
                <a:effectLst>
                  <a:outerShdw blurRad="38100" dist="38100" dir="2700000" algn="tl">
                    <a:srgbClr val="000000">
                      <a:alpha val="43137"/>
                    </a:srgbClr>
                  </a:outerShdw>
                </a:effectLst>
                <a:cs typeface="Andalus" pitchFamily="18" charset="-78"/>
              </a:rPr>
              <a:t>SCHEDULE-II </a:t>
            </a:r>
            <a:r>
              <a:rPr lang="en-IN" sz="2400" b="1" dirty="0" smtClean="0">
                <a:solidFill>
                  <a:srgbClr val="FF0000"/>
                </a:solidFill>
                <a:effectLst>
                  <a:outerShdw blurRad="38100" dist="38100" dir="2700000" algn="tl">
                    <a:srgbClr val="000000">
                      <a:alpha val="43137"/>
                    </a:srgbClr>
                  </a:outerShdw>
                </a:effectLst>
                <a:cs typeface="Andalus" pitchFamily="18" charset="-78"/>
              </a:rPr>
              <a:t/>
            </a:r>
            <a:br>
              <a:rPr lang="en-IN" sz="2400" b="1" dirty="0" smtClean="0">
                <a:solidFill>
                  <a:srgbClr val="FF0000"/>
                </a:solidFill>
                <a:effectLst>
                  <a:outerShdw blurRad="38100" dist="38100" dir="2700000" algn="tl">
                    <a:srgbClr val="000000">
                      <a:alpha val="43137"/>
                    </a:srgbClr>
                  </a:outerShdw>
                </a:effectLst>
                <a:cs typeface="Andalus" pitchFamily="18" charset="-78"/>
              </a:rPr>
            </a:br>
            <a:r>
              <a:rPr lang="en-US" sz="2400" b="1" dirty="0" smtClean="0">
                <a:solidFill>
                  <a:srgbClr val="FF0000"/>
                </a:solidFill>
              </a:rPr>
              <a:t> ACTIVITIES TO BE TREATED AS SUPPLY OF GOODS OR SERVICES</a:t>
            </a:r>
            <a:r>
              <a:rPr lang="en-IN" sz="2400" b="1" dirty="0" smtClean="0">
                <a:solidFill>
                  <a:srgbClr val="FF0000"/>
                </a:solidFill>
                <a:effectLst>
                  <a:outerShdw blurRad="38100" dist="38100" dir="2700000" algn="tl">
                    <a:srgbClr val="000000">
                      <a:alpha val="43137"/>
                    </a:srgbClr>
                  </a:outerShdw>
                </a:effectLst>
                <a:latin typeface="+mn-lt"/>
              </a:rPr>
              <a:t>---</a:t>
            </a:r>
            <a:endParaRPr lang="en-IN" sz="2400" b="1" dirty="0">
              <a:solidFill>
                <a:srgbClr val="FF0000"/>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5" name="Slide Number Placeholder 4"/>
          <p:cNvSpPr>
            <a:spLocks noGrp="1"/>
          </p:cNvSpPr>
          <p:nvPr>
            <p:ph type="sldNum" sz="quarter" idx="12"/>
          </p:nvPr>
        </p:nvSpPr>
        <p:spPr>
          <a:xfrm>
            <a:off x="107504" y="1196752"/>
            <a:ext cx="720080" cy="174848"/>
          </a:xfrm>
        </p:spPr>
        <p:txBody>
          <a:bodyPr/>
          <a:lstStyle/>
          <a:p>
            <a:fld id="{24E46BEC-6E5E-479C-8D24-A4952787BCBF}" type="slidenum">
              <a:rPr lang="en-GB" sz="1400" b="1" spc="600" smtClean="0">
                <a:solidFill>
                  <a:schemeClr val="bg1"/>
                </a:solidFill>
              </a:rPr>
              <a:pPr/>
              <a:t>30</a:t>
            </a:fld>
            <a:endParaRPr lang="en-GB" sz="1400" b="1" spc="600" dirty="0">
              <a:solidFill>
                <a:schemeClr val="bg1"/>
              </a:solidFill>
            </a:endParaRPr>
          </a:p>
        </p:txBody>
      </p:sp>
      <p:sp>
        <p:nvSpPr>
          <p:cNvPr id="8" name="Content Placeholder 2"/>
          <p:cNvSpPr>
            <a:spLocks noGrp="1"/>
          </p:cNvSpPr>
          <p:nvPr>
            <p:ph idx="1"/>
          </p:nvPr>
        </p:nvSpPr>
        <p:spPr>
          <a:xfrm>
            <a:off x="215516" y="1556792"/>
            <a:ext cx="8712968" cy="5184576"/>
          </a:xfrm>
          <a:noFill/>
        </p:spPr>
        <p:txBody>
          <a:bodyPr>
            <a:normAutofit fontScale="92500" lnSpcReduction="20000"/>
          </a:bodyPr>
          <a:lstStyle/>
          <a:p>
            <a:pPr marL="0" indent="0" algn="just">
              <a:lnSpc>
                <a:spcPct val="115000"/>
              </a:lnSpc>
              <a:spcAft>
                <a:spcPts val="0"/>
              </a:spcAft>
              <a:buNone/>
            </a:pPr>
            <a:r>
              <a:rPr lang="en-IN" sz="2400" b="1" dirty="0" smtClean="0">
                <a:effectLst>
                  <a:outerShdw blurRad="38100" dist="38100" dir="2700000" algn="tl">
                    <a:srgbClr val="000000">
                      <a:alpha val="43137"/>
                    </a:srgbClr>
                  </a:outerShdw>
                </a:effectLst>
                <a:cs typeface="Andalus" panose="02020603050405020304" pitchFamily="18" charset="-78"/>
              </a:rPr>
              <a:t>1. Transfer</a:t>
            </a:r>
            <a:endParaRPr lang="en-IN" sz="2400" b="1" dirty="0">
              <a:effectLst>
                <a:outerShdw blurRad="38100" dist="38100" dir="2700000" algn="tl">
                  <a:srgbClr val="000000">
                    <a:alpha val="43137"/>
                  </a:srgbClr>
                </a:outerShdw>
              </a:effectLst>
              <a:cs typeface="Andalus" panose="02020603050405020304" pitchFamily="18" charset="-78"/>
            </a:endParaRPr>
          </a:p>
          <a:p>
            <a:pPr lvl="1" algn="just">
              <a:lnSpc>
                <a:spcPct val="115000"/>
              </a:lnSpc>
              <a:buFont typeface="Wingdings" panose="05000000000000000000" pitchFamily="2" charset="2"/>
              <a:buChar char="§"/>
            </a:pPr>
            <a:r>
              <a:rPr lang="en-IN" sz="2000" b="1" dirty="0" smtClean="0">
                <a:cs typeface="Andalus" panose="02020603050405020304" pitchFamily="18" charset="-78"/>
              </a:rPr>
              <a:t>Transfer </a:t>
            </a:r>
            <a:r>
              <a:rPr lang="en-IN" sz="2000" b="1" dirty="0">
                <a:cs typeface="Andalus" panose="02020603050405020304" pitchFamily="18" charset="-78"/>
              </a:rPr>
              <a:t>of the title in goods is a supply of </a:t>
            </a:r>
            <a:r>
              <a:rPr lang="en-IN" sz="2000" b="1" dirty="0" smtClean="0">
                <a:cs typeface="Andalus" panose="02020603050405020304" pitchFamily="18" charset="-78"/>
              </a:rPr>
              <a:t>goods</a:t>
            </a:r>
            <a:endParaRPr lang="en-IN" sz="2000" b="1" dirty="0">
              <a:cs typeface="Andalus" panose="02020603050405020304" pitchFamily="18" charset="-78"/>
            </a:endParaRPr>
          </a:p>
          <a:p>
            <a:pPr lvl="1" algn="just">
              <a:lnSpc>
                <a:spcPct val="115000"/>
              </a:lnSpc>
              <a:buFont typeface="Wingdings" panose="05000000000000000000" pitchFamily="2" charset="2"/>
              <a:buChar char="§"/>
            </a:pPr>
            <a:r>
              <a:rPr lang="en-IN" sz="2000" b="1" dirty="0" smtClean="0">
                <a:cs typeface="Andalus" panose="02020603050405020304" pitchFamily="18" charset="-78"/>
              </a:rPr>
              <a:t>Transfer </a:t>
            </a:r>
            <a:r>
              <a:rPr lang="en-IN" sz="2000" b="1" dirty="0">
                <a:cs typeface="Andalus" panose="02020603050405020304" pitchFamily="18" charset="-78"/>
              </a:rPr>
              <a:t>of goods or of right in goods or of undivided share in goods without the transfer of </a:t>
            </a:r>
            <a:r>
              <a:rPr lang="en-IN" sz="2000" b="1" dirty="0" smtClean="0">
                <a:cs typeface="Andalus" panose="02020603050405020304" pitchFamily="18" charset="-78"/>
              </a:rPr>
              <a:t>title </a:t>
            </a:r>
            <a:r>
              <a:rPr lang="en-IN" sz="2000" b="1" dirty="0">
                <a:cs typeface="Andalus" panose="02020603050405020304" pitchFamily="18" charset="-78"/>
              </a:rPr>
              <a:t>is a supply of </a:t>
            </a:r>
            <a:r>
              <a:rPr lang="en-IN" sz="2000" b="1" dirty="0" smtClean="0">
                <a:cs typeface="Andalus" panose="02020603050405020304" pitchFamily="18" charset="-78"/>
              </a:rPr>
              <a:t>services</a:t>
            </a:r>
            <a:endParaRPr lang="en-IN" sz="2000" b="1" dirty="0">
              <a:cs typeface="Andalus" panose="02020603050405020304" pitchFamily="18" charset="-78"/>
            </a:endParaRPr>
          </a:p>
          <a:p>
            <a:pPr lvl="1" algn="just">
              <a:lnSpc>
                <a:spcPct val="115000"/>
              </a:lnSpc>
              <a:buFont typeface="Wingdings" panose="05000000000000000000" pitchFamily="2" charset="2"/>
              <a:buChar char="§"/>
            </a:pPr>
            <a:r>
              <a:rPr lang="en-IN" sz="2000" b="1" dirty="0" smtClean="0">
                <a:cs typeface="Andalus" panose="02020603050405020304" pitchFamily="18" charset="-78"/>
              </a:rPr>
              <a:t>Transfer </a:t>
            </a:r>
            <a:r>
              <a:rPr lang="en-IN" sz="2000" b="1" dirty="0">
                <a:cs typeface="Andalus" panose="02020603050405020304" pitchFamily="18" charset="-78"/>
              </a:rPr>
              <a:t>of title in goods under an agreement </a:t>
            </a:r>
            <a:r>
              <a:rPr lang="en-IN" sz="2000" b="1" dirty="0" smtClean="0">
                <a:cs typeface="Andalus" panose="02020603050405020304" pitchFamily="18" charset="-78"/>
              </a:rPr>
              <a:t>that </a:t>
            </a:r>
            <a:r>
              <a:rPr lang="en-IN" sz="2000" b="1" dirty="0">
                <a:cs typeface="Andalus" panose="02020603050405020304" pitchFamily="18" charset="-78"/>
              </a:rPr>
              <a:t>property in goods will pass at a future date </a:t>
            </a:r>
            <a:r>
              <a:rPr lang="en-IN" sz="2000" b="1" dirty="0" smtClean="0">
                <a:cs typeface="Andalus" panose="02020603050405020304" pitchFamily="18" charset="-78"/>
              </a:rPr>
              <a:t>on </a:t>
            </a:r>
            <a:r>
              <a:rPr lang="en-IN" sz="2000" b="1" dirty="0">
                <a:cs typeface="Andalus" panose="02020603050405020304" pitchFamily="18" charset="-78"/>
              </a:rPr>
              <a:t>payment of full </a:t>
            </a:r>
            <a:r>
              <a:rPr lang="en-IN" sz="2000" b="1" dirty="0" smtClean="0">
                <a:cs typeface="Andalus" panose="02020603050405020304" pitchFamily="18" charset="-78"/>
              </a:rPr>
              <a:t>consideration, </a:t>
            </a:r>
            <a:r>
              <a:rPr lang="en-IN" sz="2000" b="1" dirty="0">
                <a:cs typeface="Andalus" panose="02020603050405020304" pitchFamily="18" charset="-78"/>
              </a:rPr>
              <a:t>is a supply of </a:t>
            </a:r>
            <a:r>
              <a:rPr lang="en-IN" sz="2000" b="1" dirty="0" smtClean="0">
                <a:cs typeface="Andalus" panose="02020603050405020304" pitchFamily="18" charset="-78"/>
              </a:rPr>
              <a:t>goods</a:t>
            </a:r>
            <a:endParaRPr lang="en-IN" sz="2000" b="1" dirty="0">
              <a:cs typeface="Andalus" panose="02020603050405020304" pitchFamily="18" charset="-78"/>
            </a:endParaRPr>
          </a:p>
          <a:p>
            <a:pPr marL="0" indent="0" algn="just">
              <a:lnSpc>
                <a:spcPct val="115000"/>
              </a:lnSpc>
              <a:spcAft>
                <a:spcPts val="0"/>
              </a:spcAft>
              <a:buNone/>
            </a:pPr>
            <a:endParaRPr lang="en-IN" sz="1900" b="1" dirty="0">
              <a:cs typeface="Andalus" panose="02020603050405020304" pitchFamily="18" charset="-78"/>
            </a:endParaRPr>
          </a:p>
          <a:p>
            <a:pPr marL="0" indent="0" algn="just">
              <a:lnSpc>
                <a:spcPct val="115000"/>
              </a:lnSpc>
              <a:spcAft>
                <a:spcPts val="0"/>
              </a:spcAft>
              <a:buNone/>
            </a:pPr>
            <a:r>
              <a:rPr lang="en-US" sz="2400" b="1" dirty="0" smtClean="0">
                <a:effectLst>
                  <a:outerShdw blurRad="38100" dist="38100" dir="2700000" algn="tl">
                    <a:srgbClr val="000000">
                      <a:alpha val="43137"/>
                    </a:srgbClr>
                  </a:outerShdw>
                </a:effectLst>
                <a:cs typeface="Andalus" panose="02020603050405020304" pitchFamily="18" charset="-78"/>
              </a:rPr>
              <a:t>2. Land </a:t>
            </a:r>
            <a:r>
              <a:rPr lang="en-US" sz="2400" b="1" dirty="0">
                <a:effectLst>
                  <a:outerShdw blurRad="38100" dist="38100" dir="2700000" algn="tl">
                    <a:srgbClr val="000000">
                      <a:alpha val="43137"/>
                    </a:srgbClr>
                  </a:outerShdw>
                </a:effectLst>
                <a:cs typeface="Andalus" panose="02020603050405020304" pitchFamily="18" charset="-78"/>
              </a:rPr>
              <a:t>and Building</a:t>
            </a:r>
            <a:endParaRPr lang="en-IN" sz="2400" b="1" dirty="0">
              <a:effectLst>
                <a:outerShdw blurRad="38100" dist="38100" dir="2700000" algn="tl">
                  <a:srgbClr val="000000">
                    <a:alpha val="43137"/>
                  </a:srgbClr>
                </a:outerShdw>
              </a:effectLst>
              <a:cs typeface="Andalus" panose="02020603050405020304" pitchFamily="18" charset="-78"/>
            </a:endParaRPr>
          </a:p>
          <a:p>
            <a:pPr lvl="1" algn="just">
              <a:lnSpc>
                <a:spcPct val="115000"/>
              </a:lnSpc>
              <a:buFont typeface="Wingdings" panose="05000000000000000000" pitchFamily="2" charset="2"/>
              <a:buChar char="§"/>
            </a:pPr>
            <a:r>
              <a:rPr lang="en-US" sz="2000" b="1" dirty="0" smtClean="0">
                <a:cs typeface="Andalus" panose="02020603050405020304" pitchFamily="18" charset="-78"/>
              </a:rPr>
              <a:t>Lease</a:t>
            </a:r>
            <a:r>
              <a:rPr lang="en-US" sz="2000" b="1" dirty="0">
                <a:cs typeface="Andalus" panose="02020603050405020304" pitchFamily="18" charset="-78"/>
              </a:rPr>
              <a:t>, tenancy, easement, </a:t>
            </a:r>
            <a:r>
              <a:rPr lang="en-US" sz="2000" b="1" dirty="0" smtClean="0">
                <a:cs typeface="Andalus" panose="02020603050405020304" pitchFamily="18" charset="-78"/>
              </a:rPr>
              <a:t>license </a:t>
            </a:r>
            <a:r>
              <a:rPr lang="en-US" sz="2000" b="1" dirty="0">
                <a:cs typeface="Andalus" panose="02020603050405020304" pitchFamily="18" charset="-78"/>
              </a:rPr>
              <a:t>to occupy land is a supply of </a:t>
            </a:r>
            <a:r>
              <a:rPr lang="en-US" sz="2000" b="1" dirty="0" smtClean="0">
                <a:cs typeface="Andalus" panose="02020603050405020304" pitchFamily="18" charset="-78"/>
              </a:rPr>
              <a:t>services</a:t>
            </a:r>
            <a:endParaRPr lang="en-IN" sz="2000" b="1" dirty="0">
              <a:cs typeface="Andalus" panose="02020603050405020304" pitchFamily="18" charset="-78"/>
            </a:endParaRPr>
          </a:p>
          <a:p>
            <a:pPr lvl="1" algn="just">
              <a:lnSpc>
                <a:spcPct val="115000"/>
              </a:lnSpc>
              <a:buFont typeface="Wingdings" panose="05000000000000000000" pitchFamily="2" charset="2"/>
              <a:buChar char="§"/>
            </a:pPr>
            <a:r>
              <a:rPr lang="en-US" sz="2000" b="1" dirty="0" smtClean="0">
                <a:cs typeface="Andalus" panose="02020603050405020304" pitchFamily="18" charset="-78"/>
              </a:rPr>
              <a:t>Lease </a:t>
            </a:r>
            <a:r>
              <a:rPr lang="en-US" sz="2000" b="1" dirty="0">
                <a:cs typeface="Andalus" panose="02020603050405020304" pitchFamily="18" charset="-78"/>
              </a:rPr>
              <a:t>or letting out of the building including a commercial, industrial or residential complex for business or commerce, either wholly or partly, is a supply of </a:t>
            </a:r>
            <a:r>
              <a:rPr lang="en-US" sz="2000" b="1" dirty="0" smtClean="0">
                <a:cs typeface="Andalus" panose="02020603050405020304" pitchFamily="18" charset="-78"/>
              </a:rPr>
              <a:t>services</a:t>
            </a:r>
            <a:endParaRPr lang="en-IN" sz="2000" b="1" dirty="0">
              <a:cs typeface="Andalus" panose="02020603050405020304" pitchFamily="18" charset="-78"/>
            </a:endParaRPr>
          </a:p>
          <a:p>
            <a:pPr algn="just">
              <a:lnSpc>
                <a:spcPct val="115000"/>
              </a:lnSpc>
              <a:spcAft>
                <a:spcPts val="0"/>
              </a:spcAft>
              <a:buFont typeface="Wingdings" panose="05000000000000000000" pitchFamily="2" charset="2"/>
              <a:buChar char="§"/>
            </a:pPr>
            <a:endParaRPr lang="en-IN" sz="2400" b="1" dirty="0">
              <a:cs typeface="Andalus" panose="02020603050405020304" pitchFamily="18" charset="-78"/>
            </a:endParaRPr>
          </a:p>
          <a:p>
            <a:pPr marL="0" indent="0" algn="just">
              <a:lnSpc>
                <a:spcPct val="115000"/>
              </a:lnSpc>
              <a:buNone/>
            </a:pPr>
            <a:r>
              <a:rPr lang="en-US" sz="2400" b="1" dirty="0" smtClean="0">
                <a:effectLst>
                  <a:outerShdw blurRad="38100" dist="38100" dir="2700000" algn="tl">
                    <a:srgbClr val="000000">
                      <a:alpha val="43137"/>
                    </a:srgbClr>
                  </a:outerShdw>
                </a:effectLst>
                <a:cs typeface="Andalus" panose="02020603050405020304" pitchFamily="18" charset="-78"/>
              </a:rPr>
              <a:t>3. Treatment </a:t>
            </a:r>
            <a:r>
              <a:rPr lang="en-US" sz="2400" b="1" dirty="0">
                <a:effectLst>
                  <a:outerShdw blurRad="38100" dist="38100" dir="2700000" algn="tl">
                    <a:srgbClr val="000000">
                      <a:alpha val="43137"/>
                    </a:srgbClr>
                  </a:outerShdw>
                </a:effectLst>
                <a:cs typeface="Andalus" panose="02020603050405020304" pitchFamily="18" charset="-78"/>
              </a:rPr>
              <a:t>or process</a:t>
            </a:r>
            <a:endParaRPr lang="en-IN" sz="2400" b="1" dirty="0">
              <a:effectLst>
                <a:outerShdw blurRad="38100" dist="38100" dir="2700000" algn="tl">
                  <a:srgbClr val="000000">
                    <a:alpha val="43137"/>
                  </a:srgbClr>
                </a:outerShdw>
              </a:effectLst>
              <a:cs typeface="Andalus" panose="02020603050405020304" pitchFamily="18" charset="-78"/>
            </a:endParaRPr>
          </a:p>
          <a:p>
            <a:pPr marL="685800" algn="just">
              <a:lnSpc>
                <a:spcPct val="115000"/>
              </a:lnSpc>
              <a:spcAft>
                <a:spcPts val="0"/>
              </a:spcAft>
              <a:buFont typeface="Wingdings" panose="05000000000000000000" pitchFamily="2" charset="2"/>
              <a:buChar char="§"/>
            </a:pPr>
            <a:r>
              <a:rPr lang="en-US" sz="2000" b="1" dirty="0">
                <a:cs typeface="Andalus" panose="02020603050405020304" pitchFamily="18" charset="-78"/>
              </a:rPr>
              <a:t>Treatment or process applied to another person’s goods is a supply of </a:t>
            </a:r>
            <a:r>
              <a:rPr lang="en-US" sz="2000" b="1" dirty="0" smtClean="0">
                <a:cs typeface="Andalus" panose="02020603050405020304" pitchFamily="18" charset="-78"/>
              </a:rPr>
              <a:t>services</a:t>
            </a:r>
            <a:endParaRPr lang="en-IN" sz="2000" b="1" dirty="0">
              <a:cs typeface="Andalus" panose="02020603050405020304" pitchFamily="18" charset="-78"/>
            </a:endParaRPr>
          </a:p>
        </p:txBody>
      </p:sp>
    </p:spTree>
    <p:extLst>
      <p:ext uri="{BB962C8B-B14F-4D97-AF65-F5344CB8AC3E}">
        <p14:creationId xmlns="" xmlns:p14="http://schemas.microsoft.com/office/powerpoint/2010/main" val="2975193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34064" cy="936104"/>
          </a:xfrm>
          <a:noFill/>
        </p:spPr>
        <p:txBody>
          <a:bodyPr>
            <a:normAutofit fontScale="90000"/>
          </a:bodyPr>
          <a:lstStyle/>
          <a:p>
            <a:pPr>
              <a:lnSpc>
                <a:spcPts val="3000"/>
              </a:lnSpc>
            </a:pPr>
            <a:r>
              <a:rPr lang="en-IN" sz="3200" b="1" dirty="0" smtClean="0">
                <a:solidFill>
                  <a:srgbClr val="00B050"/>
                </a:solidFill>
                <a:effectLst>
                  <a:outerShdw blurRad="38100" dist="38100" dir="2700000" algn="tl">
                    <a:srgbClr val="000000">
                      <a:alpha val="43137"/>
                    </a:srgbClr>
                  </a:outerShdw>
                </a:effectLst>
              </a:rPr>
              <a:t>-----</a:t>
            </a:r>
            <a:r>
              <a:rPr lang="en-IN" sz="3200" b="1" dirty="0" smtClean="0">
                <a:solidFill>
                  <a:srgbClr val="00B050"/>
                </a:solidFill>
                <a:effectLst>
                  <a:outerShdw blurRad="38100" dist="38100" dir="2700000" algn="tl">
                    <a:srgbClr val="000000">
                      <a:alpha val="43137"/>
                    </a:srgbClr>
                  </a:outerShdw>
                </a:effectLst>
                <a:cs typeface="Andalus" pitchFamily="18" charset="-78"/>
              </a:rPr>
              <a:t>SCHEDULE-II :</a:t>
            </a:r>
            <a:r>
              <a:rPr lang="en-IN" sz="3200" b="1" dirty="0" smtClean="0">
                <a:solidFill>
                  <a:srgbClr val="FF0000"/>
                </a:solidFill>
                <a:effectLst>
                  <a:outerShdw blurRad="38100" dist="38100" dir="2700000" algn="tl">
                    <a:srgbClr val="000000">
                      <a:alpha val="43137"/>
                    </a:srgbClr>
                  </a:outerShdw>
                </a:effectLst>
                <a:cs typeface="Andalus" pitchFamily="18" charset="-78"/>
              </a:rPr>
              <a:t/>
            </a:r>
            <a:br>
              <a:rPr lang="en-IN" sz="3200" b="1" dirty="0" smtClean="0">
                <a:solidFill>
                  <a:srgbClr val="FF0000"/>
                </a:solidFill>
                <a:effectLst>
                  <a:outerShdw blurRad="38100" dist="38100" dir="2700000" algn="tl">
                    <a:srgbClr val="000000">
                      <a:alpha val="43137"/>
                    </a:srgbClr>
                  </a:outerShdw>
                </a:effectLst>
                <a:cs typeface="Andalus" pitchFamily="18" charset="-78"/>
              </a:rPr>
            </a:br>
            <a:r>
              <a:rPr lang="en-US" sz="2400" b="1" dirty="0" smtClean="0"/>
              <a:t> </a:t>
            </a:r>
            <a:r>
              <a:rPr lang="en-US" sz="2400" b="1" dirty="0" smtClean="0">
                <a:solidFill>
                  <a:srgbClr val="FF0000"/>
                </a:solidFill>
              </a:rPr>
              <a:t>ACTIVITIES TO BE TREATED AS SUPPLY OF GOODS OR SERVICES</a:t>
            </a:r>
            <a:r>
              <a:rPr lang="en-IN" sz="2400" b="1" dirty="0" smtClean="0">
                <a:solidFill>
                  <a:srgbClr val="FF0000"/>
                </a:solidFill>
                <a:effectLst>
                  <a:outerShdw blurRad="38100" dist="38100" dir="2700000" algn="tl">
                    <a:srgbClr val="000000">
                      <a:alpha val="43137"/>
                    </a:srgbClr>
                  </a:outerShdw>
                </a:effectLst>
              </a:rPr>
              <a:t>-----</a:t>
            </a:r>
            <a:endParaRPr lang="en-IN" sz="2400" b="1" dirty="0">
              <a:solidFill>
                <a:srgbClr val="FF0000"/>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no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solidFill>
                <a:srgbClr val="FF0000"/>
              </a:solidFill>
              <a:latin typeface="+mn-lt"/>
            </a:endParaRPr>
          </a:p>
        </p:txBody>
      </p:sp>
      <p:sp>
        <p:nvSpPr>
          <p:cNvPr id="5" name="Slide Number Placeholder 4"/>
          <p:cNvSpPr>
            <a:spLocks noGrp="1"/>
          </p:cNvSpPr>
          <p:nvPr>
            <p:ph type="sldNum" sz="quarter" idx="12"/>
          </p:nvPr>
        </p:nvSpPr>
        <p:spPr>
          <a:xfrm>
            <a:off x="107504" y="1196752"/>
            <a:ext cx="720080" cy="174848"/>
          </a:xfrm>
          <a:noFill/>
        </p:spPr>
        <p:txBody>
          <a:bodyPr/>
          <a:lstStyle/>
          <a:p>
            <a:fld id="{24E46BEC-6E5E-479C-8D24-A4952787BCBF}" type="slidenum">
              <a:rPr lang="en-GB" sz="1400" b="1" spc="600" smtClean="0">
                <a:solidFill>
                  <a:srgbClr val="FF0000"/>
                </a:solidFill>
              </a:rPr>
              <a:pPr/>
              <a:t>31</a:t>
            </a:fld>
            <a:endParaRPr lang="en-GB" sz="1400" b="1" spc="600" dirty="0">
              <a:solidFill>
                <a:srgbClr val="FF0000"/>
              </a:solidFill>
            </a:endParaRPr>
          </a:p>
        </p:txBody>
      </p:sp>
      <p:sp>
        <p:nvSpPr>
          <p:cNvPr id="8" name="Content Placeholder 2"/>
          <p:cNvSpPr>
            <a:spLocks noGrp="1"/>
          </p:cNvSpPr>
          <p:nvPr>
            <p:ph idx="1"/>
          </p:nvPr>
        </p:nvSpPr>
        <p:spPr>
          <a:xfrm>
            <a:off x="215516" y="1295400"/>
            <a:ext cx="8712968" cy="5445968"/>
          </a:xfrm>
          <a:noFill/>
        </p:spPr>
        <p:txBody>
          <a:bodyPr>
            <a:normAutofit fontScale="85000" lnSpcReduction="20000"/>
          </a:bodyPr>
          <a:lstStyle/>
          <a:p>
            <a:pPr marL="0" indent="0" algn="just">
              <a:spcAft>
                <a:spcPts val="0"/>
              </a:spcAft>
              <a:buNone/>
            </a:pPr>
            <a:r>
              <a:rPr lang="en-US" sz="2400" b="1" dirty="0" smtClean="0">
                <a:effectLst>
                  <a:outerShdw blurRad="38100" dist="38100" dir="2700000" algn="tl">
                    <a:srgbClr val="000000">
                      <a:alpha val="43137"/>
                    </a:srgbClr>
                  </a:outerShdw>
                </a:effectLst>
                <a:cs typeface="Andalus" panose="02020603050405020304" pitchFamily="18" charset="-78"/>
              </a:rPr>
              <a:t>4. Transfer </a:t>
            </a:r>
            <a:r>
              <a:rPr lang="en-US" sz="2400" b="1" dirty="0">
                <a:effectLst>
                  <a:outerShdw blurRad="38100" dist="38100" dir="2700000" algn="tl">
                    <a:srgbClr val="000000">
                      <a:alpha val="43137"/>
                    </a:srgbClr>
                  </a:outerShdw>
                </a:effectLst>
                <a:cs typeface="Andalus" panose="02020603050405020304" pitchFamily="18" charset="-78"/>
              </a:rPr>
              <a:t>of business </a:t>
            </a:r>
            <a:r>
              <a:rPr lang="en-US" sz="2400" b="1" dirty="0" smtClean="0">
                <a:effectLst>
                  <a:outerShdw blurRad="38100" dist="38100" dir="2700000" algn="tl">
                    <a:srgbClr val="000000">
                      <a:alpha val="43137"/>
                    </a:srgbClr>
                  </a:outerShdw>
                </a:effectLst>
                <a:cs typeface="Andalus" panose="02020603050405020304" pitchFamily="18" charset="-78"/>
              </a:rPr>
              <a:t>assets</a:t>
            </a:r>
            <a:endParaRPr lang="en-IN" sz="2400" b="1" dirty="0" smtClean="0">
              <a:effectLst>
                <a:outerShdw blurRad="38100" dist="38100" dir="2700000" algn="tl">
                  <a:srgbClr val="000000">
                    <a:alpha val="43137"/>
                  </a:srgbClr>
                </a:outerShdw>
              </a:effectLst>
              <a:cs typeface="Andalus" panose="02020603050405020304" pitchFamily="18" charset="-78"/>
            </a:endParaRPr>
          </a:p>
          <a:p>
            <a:pPr algn="just">
              <a:lnSpc>
                <a:spcPct val="115000"/>
              </a:lnSpc>
              <a:spcAft>
                <a:spcPts val="0"/>
              </a:spcAft>
              <a:buNone/>
            </a:pPr>
            <a:r>
              <a:rPr lang="en-US" sz="2400" b="1" dirty="0" smtClean="0">
                <a:cs typeface="Andalus" panose="02020603050405020304" pitchFamily="18" charset="-78"/>
              </a:rPr>
              <a:t>(a) where goods forming part of the assets of a business are transferred or disposed of by or under the directions of the person carrying on the business so as no longer to form part of those assets, whether or not for a consideration, such transfer or disposal is a supply of goods by the person;</a:t>
            </a:r>
          </a:p>
          <a:p>
            <a:pPr algn="just">
              <a:lnSpc>
                <a:spcPct val="115000"/>
              </a:lnSpc>
              <a:spcAft>
                <a:spcPts val="0"/>
              </a:spcAft>
              <a:buNone/>
            </a:pPr>
            <a:r>
              <a:rPr lang="en-US" sz="2400" b="1" dirty="0" smtClean="0">
                <a:cs typeface="Andalus" panose="02020603050405020304" pitchFamily="18" charset="-78"/>
              </a:rPr>
              <a:t>(b) where, by or under the direction of a person carrying on a business, goods held or used for the purposes of the business are put to any private use or are used, or made available to any person for use, for any purpose other than a purpose of the business, whether or not for a consideration, the usage or making available of such goods is a supply of services;</a:t>
            </a:r>
          </a:p>
          <a:p>
            <a:pPr algn="just">
              <a:lnSpc>
                <a:spcPct val="115000"/>
              </a:lnSpc>
              <a:spcAft>
                <a:spcPts val="0"/>
              </a:spcAft>
              <a:buNone/>
            </a:pPr>
            <a:r>
              <a:rPr lang="en-US" sz="2400" b="1" dirty="0" smtClean="0">
                <a:cs typeface="Andalus" panose="02020603050405020304" pitchFamily="18" charset="-78"/>
              </a:rPr>
              <a:t>(c) where any person ceases to be a taxable person, any goods forming part of the assets of any business carried on by him shall be deemed to be supplied by him in the course or furtherance of his business immediately before he ceases to be a taxable person, unless—</a:t>
            </a:r>
          </a:p>
          <a:p>
            <a:pPr algn="just">
              <a:lnSpc>
                <a:spcPct val="115000"/>
              </a:lnSpc>
              <a:spcAft>
                <a:spcPts val="0"/>
              </a:spcAft>
              <a:buNone/>
            </a:pPr>
            <a:r>
              <a:rPr lang="en-US" sz="2400" b="1" dirty="0" smtClean="0">
                <a:cs typeface="Andalus" panose="02020603050405020304" pitchFamily="18" charset="-78"/>
              </a:rPr>
              <a:t>(</a:t>
            </a:r>
            <a:r>
              <a:rPr lang="en-US" sz="2400" b="1" dirty="0" err="1" smtClean="0">
                <a:cs typeface="Andalus" panose="02020603050405020304" pitchFamily="18" charset="-78"/>
              </a:rPr>
              <a:t>i</a:t>
            </a:r>
            <a:r>
              <a:rPr lang="en-US" sz="2400" b="1" dirty="0" smtClean="0">
                <a:cs typeface="Andalus" panose="02020603050405020304" pitchFamily="18" charset="-78"/>
              </a:rPr>
              <a:t>) the business is transferred as a going concern to another person; or</a:t>
            </a:r>
          </a:p>
          <a:p>
            <a:pPr algn="just">
              <a:lnSpc>
                <a:spcPct val="115000"/>
              </a:lnSpc>
              <a:spcAft>
                <a:spcPts val="0"/>
              </a:spcAft>
              <a:buNone/>
            </a:pPr>
            <a:r>
              <a:rPr lang="en-US" sz="2400" b="1" dirty="0" smtClean="0">
                <a:cs typeface="Andalus" panose="02020603050405020304" pitchFamily="18" charset="-78"/>
              </a:rPr>
              <a:t>(ii) the business is carried on by a personal representative who is deemed to be a taxable person.</a:t>
            </a:r>
            <a:endParaRPr lang="en-IN" sz="2400" b="1" dirty="0">
              <a:cs typeface="Andalus" panose="02020603050405020304" pitchFamily="18" charset="-78"/>
            </a:endParaRPr>
          </a:p>
        </p:txBody>
      </p:sp>
    </p:spTree>
    <p:extLst>
      <p:ext uri="{BB962C8B-B14F-4D97-AF65-F5344CB8AC3E}">
        <p14:creationId xmlns="" xmlns:p14="http://schemas.microsoft.com/office/powerpoint/2010/main" val="1418206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0"/>
            <a:ext cx="8273008" cy="936104"/>
          </a:xfrm>
          <a:noFill/>
        </p:spPr>
        <p:txBody>
          <a:bodyPr>
            <a:normAutofit/>
          </a:bodyPr>
          <a:lstStyle/>
          <a:p>
            <a:pPr>
              <a:lnSpc>
                <a:spcPts val="3000"/>
              </a:lnSpc>
            </a:pPr>
            <a:r>
              <a:rPr lang="en-IN" sz="2800" b="1" dirty="0" smtClean="0">
                <a:solidFill>
                  <a:srgbClr val="00B050"/>
                </a:solidFill>
                <a:effectLst>
                  <a:outerShdw blurRad="38100" dist="38100" dir="2700000" algn="tl">
                    <a:srgbClr val="000000">
                      <a:alpha val="43137"/>
                    </a:srgbClr>
                  </a:outerShdw>
                </a:effectLst>
                <a:latin typeface="+mn-lt"/>
              </a:rPr>
              <a:t>-----</a:t>
            </a:r>
            <a:r>
              <a:rPr lang="en-IN" sz="2800" b="1" dirty="0" smtClean="0">
                <a:solidFill>
                  <a:srgbClr val="00B050"/>
                </a:solidFill>
                <a:effectLst>
                  <a:outerShdw blurRad="38100" dist="38100" dir="2700000" algn="tl">
                    <a:srgbClr val="000000">
                      <a:alpha val="43137"/>
                    </a:srgbClr>
                  </a:outerShdw>
                </a:effectLst>
                <a:cs typeface="Andalus" pitchFamily="18" charset="-78"/>
              </a:rPr>
              <a:t>SCHEDULE-II :</a:t>
            </a:r>
            <a:r>
              <a:rPr lang="en-IN" sz="2800" b="1" dirty="0" smtClean="0">
                <a:solidFill>
                  <a:srgbClr val="FF0000"/>
                </a:solidFill>
                <a:effectLst>
                  <a:outerShdw blurRad="38100" dist="38100" dir="2700000" algn="tl">
                    <a:srgbClr val="000000">
                      <a:alpha val="43137"/>
                    </a:srgbClr>
                  </a:outerShdw>
                </a:effectLst>
                <a:cs typeface="Andalus" pitchFamily="18" charset="-78"/>
              </a:rPr>
              <a:t/>
            </a:r>
            <a:br>
              <a:rPr lang="en-IN" sz="2800" b="1" dirty="0" smtClean="0">
                <a:solidFill>
                  <a:srgbClr val="FF0000"/>
                </a:solidFill>
                <a:effectLst>
                  <a:outerShdw blurRad="38100" dist="38100" dir="2700000" algn="tl">
                    <a:srgbClr val="000000">
                      <a:alpha val="43137"/>
                    </a:srgbClr>
                  </a:outerShdw>
                </a:effectLst>
                <a:cs typeface="Andalus" pitchFamily="18" charset="-78"/>
              </a:rPr>
            </a:br>
            <a:r>
              <a:rPr lang="en-US" sz="2800" b="1" dirty="0" smtClean="0"/>
              <a:t> </a:t>
            </a:r>
            <a:r>
              <a:rPr lang="en-US" sz="2400" b="1" dirty="0" smtClean="0">
                <a:solidFill>
                  <a:srgbClr val="FF0000"/>
                </a:solidFill>
              </a:rPr>
              <a:t>ACTIVITIES TO BE TREATED AS SUP</a:t>
            </a:r>
            <a:r>
              <a:rPr lang="en-US" sz="2200" b="1" dirty="0" smtClean="0">
                <a:solidFill>
                  <a:srgbClr val="FF0000"/>
                </a:solidFill>
              </a:rPr>
              <a:t>PLY OF GOODS OR SERVICES</a:t>
            </a:r>
            <a:r>
              <a:rPr lang="en-IN" sz="2200" b="1" dirty="0" smtClean="0">
                <a:solidFill>
                  <a:srgbClr val="FF0000"/>
                </a:solidFill>
                <a:effectLst>
                  <a:outerShdw blurRad="38100" dist="38100" dir="2700000" algn="tl">
                    <a:srgbClr val="000000">
                      <a:alpha val="43137"/>
                    </a:srgbClr>
                  </a:outerShdw>
                </a:effectLst>
              </a:rPr>
              <a:t>-----</a:t>
            </a:r>
            <a:endParaRPr lang="en-IN" sz="2800" b="1" dirty="0">
              <a:solidFill>
                <a:srgbClr val="FF0000"/>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8" name="Content Placeholder 2"/>
          <p:cNvSpPr>
            <a:spLocks noGrp="1"/>
          </p:cNvSpPr>
          <p:nvPr>
            <p:ph idx="1"/>
          </p:nvPr>
        </p:nvSpPr>
        <p:spPr>
          <a:xfrm>
            <a:off x="215516" y="1556792"/>
            <a:ext cx="8712968" cy="5184576"/>
          </a:xfrm>
          <a:noFill/>
        </p:spPr>
        <p:txBody>
          <a:bodyPr>
            <a:normAutofit fontScale="92500" lnSpcReduction="10000"/>
          </a:bodyPr>
          <a:lstStyle/>
          <a:p>
            <a:pPr marL="0" indent="0" algn="just">
              <a:spcBef>
                <a:spcPts val="600"/>
              </a:spcBef>
              <a:buNone/>
            </a:pPr>
            <a:r>
              <a:rPr lang="en-IN" sz="3000" b="1" dirty="0" smtClean="0">
                <a:solidFill>
                  <a:srgbClr val="00B050"/>
                </a:solidFill>
                <a:effectLst>
                  <a:outerShdw blurRad="38100" dist="38100" dir="2700000" algn="tl">
                    <a:srgbClr val="000000">
                      <a:alpha val="43137"/>
                    </a:srgbClr>
                  </a:outerShdw>
                </a:effectLst>
                <a:cs typeface="Andalus" panose="02020603050405020304" pitchFamily="18" charset="-78"/>
              </a:rPr>
              <a:t>5. Following </a:t>
            </a:r>
            <a:r>
              <a:rPr lang="en-IN" sz="3000" b="1" dirty="0">
                <a:solidFill>
                  <a:srgbClr val="00B050"/>
                </a:solidFill>
                <a:effectLst>
                  <a:outerShdw blurRad="38100" dist="38100" dir="2700000" algn="tl">
                    <a:srgbClr val="000000">
                      <a:alpha val="43137"/>
                    </a:srgbClr>
                  </a:outerShdw>
                </a:effectLst>
                <a:cs typeface="Andalus" panose="02020603050405020304" pitchFamily="18" charset="-78"/>
              </a:rPr>
              <a:t>shall be treated as </a:t>
            </a:r>
            <a:r>
              <a:rPr lang="en-IN" sz="3000" b="1" dirty="0" smtClean="0">
                <a:solidFill>
                  <a:srgbClr val="00B050"/>
                </a:solidFill>
                <a:effectLst>
                  <a:outerShdw blurRad="38100" dist="38100" dir="2700000" algn="tl">
                    <a:srgbClr val="000000">
                      <a:alpha val="43137"/>
                    </a:srgbClr>
                  </a:outerShdw>
                </a:effectLst>
                <a:cs typeface="Andalus" panose="02020603050405020304" pitchFamily="18" charset="-78"/>
              </a:rPr>
              <a:t>supply </a:t>
            </a:r>
            <a:r>
              <a:rPr lang="en-IN" sz="3000" b="1" dirty="0">
                <a:solidFill>
                  <a:srgbClr val="00B050"/>
                </a:solidFill>
                <a:effectLst>
                  <a:outerShdw blurRad="38100" dist="38100" dir="2700000" algn="tl">
                    <a:srgbClr val="000000">
                      <a:alpha val="43137"/>
                    </a:srgbClr>
                  </a:outerShdw>
                </a:effectLst>
                <a:cs typeface="Andalus" panose="02020603050405020304" pitchFamily="18" charset="-78"/>
              </a:rPr>
              <a:t>of </a:t>
            </a:r>
            <a:r>
              <a:rPr lang="en-IN" sz="3000" b="1" dirty="0" smtClean="0">
                <a:solidFill>
                  <a:srgbClr val="00B050"/>
                </a:solidFill>
                <a:effectLst>
                  <a:outerShdw blurRad="38100" dist="38100" dir="2700000" algn="tl">
                    <a:srgbClr val="000000">
                      <a:alpha val="43137"/>
                    </a:srgbClr>
                  </a:outerShdw>
                </a:effectLst>
                <a:cs typeface="Andalus" panose="02020603050405020304" pitchFamily="18" charset="-78"/>
              </a:rPr>
              <a:t>service</a:t>
            </a:r>
            <a:endParaRPr lang="en-IN" sz="3000" b="1" dirty="0">
              <a:solidFill>
                <a:srgbClr val="00B050"/>
              </a:solidFill>
              <a:effectLst>
                <a:outerShdw blurRad="38100" dist="38100" dir="2700000" algn="tl">
                  <a:srgbClr val="000000">
                    <a:alpha val="43137"/>
                  </a:srgbClr>
                </a:outerShdw>
              </a:effectLst>
              <a:cs typeface="Andalus" panose="02020603050405020304" pitchFamily="18" charset="-78"/>
            </a:endParaRPr>
          </a:p>
          <a:p>
            <a:pPr marL="457200" indent="-457200" algn="just">
              <a:spcBef>
                <a:spcPts val="600"/>
              </a:spcBef>
              <a:buFont typeface="+mj-lt"/>
              <a:buAutoNum type="alphaLcPeriod"/>
            </a:pPr>
            <a:r>
              <a:rPr lang="en-US" sz="2000" b="1" dirty="0">
                <a:cs typeface="Andalus" panose="02020603050405020304" pitchFamily="18" charset="-78"/>
              </a:rPr>
              <a:t>Renting of immovable </a:t>
            </a:r>
            <a:r>
              <a:rPr lang="en-US" sz="2000" b="1" dirty="0" smtClean="0">
                <a:cs typeface="Andalus" panose="02020603050405020304" pitchFamily="18" charset="-78"/>
              </a:rPr>
              <a:t>property</a:t>
            </a:r>
          </a:p>
          <a:p>
            <a:pPr marL="457200" indent="-457200" algn="just">
              <a:spcBef>
                <a:spcPts val="600"/>
              </a:spcBef>
              <a:buFont typeface="+mj-lt"/>
              <a:buAutoNum type="alphaLcPeriod"/>
            </a:pPr>
            <a:r>
              <a:rPr lang="en-US" sz="2000" b="1" dirty="0" smtClean="0">
                <a:cs typeface="Andalus" panose="02020603050405020304" pitchFamily="18" charset="-78"/>
              </a:rPr>
              <a:t>Construction of a complex, building, civil structure or a part thereof, including a complex or building intended for sale to a buyer, wholly or partly, except where the entire consideration has been received after issuance of completion certificate, where required, by the competent authority or before its first occupation, whichever is earlier</a:t>
            </a:r>
          </a:p>
          <a:p>
            <a:pPr marL="457200" indent="-457200" algn="just">
              <a:spcBef>
                <a:spcPts val="600"/>
              </a:spcBef>
              <a:spcAft>
                <a:spcPts val="600"/>
              </a:spcAft>
              <a:buFont typeface="+mj-lt"/>
              <a:buAutoNum type="alphaLcPeriod"/>
            </a:pPr>
            <a:r>
              <a:rPr lang="en-US" sz="2000" b="1" dirty="0" smtClean="0">
                <a:ea typeface="Calibri" panose="020F0502020204030204" pitchFamily="34" charset="0"/>
                <a:cs typeface="Andalus" panose="02020603050405020304" pitchFamily="18" charset="-78"/>
              </a:rPr>
              <a:t>Temporary </a:t>
            </a:r>
            <a:r>
              <a:rPr lang="en-US" sz="2000" b="1" dirty="0">
                <a:ea typeface="Calibri" panose="020F0502020204030204" pitchFamily="34" charset="0"/>
                <a:cs typeface="Andalus" panose="02020603050405020304" pitchFamily="18" charset="-78"/>
              </a:rPr>
              <a:t>transfer or permitting the use or enjoyment of any intellectual property </a:t>
            </a:r>
            <a:r>
              <a:rPr lang="en-US" sz="2000" b="1" dirty="0" smtClean="0">
                <a:ea typeface="Calibri" panose="020F0502020204030204" pitchFamily="34" charset="0"/>
                <a:cs typeface="Andalus" panose="02020603050405020304" pitchFamily="18" charset="-78"/>
              </a:rPr>
              <a:t>right</a:t>
            </a:r>
            <a:endParaRPr lang="en-IN" sz="2000" b="1" dirty="0">
              <a:ea typeface="Calibri" panose="020F0502020204030204" pitchFamily="34" charset="0"/>
              <a:cs typeface="Andalus" panose="02020603050405020304" pitchFamily="18" charset="-78"/>
            </a:endParaRPr>
          </a:p>
          <a:p>
            <a:pPr marL="457200" indent="-457200" algn="just">
              <a:spcBef>
                <a:spcPts val="600"/>
              </a:spcBef>
              <a:spcAft>
                <a:spcPts val="600"/>
              </a:spcAft>
              <a:buFont typeface="+mj-lt"/>
              <a:buAutoNum type="alphaLcPeriod"/>
            </a:pPr>
            <a:r>
              <a:rPr lang="en-US" sz="2000" b="1" dirty="0">
                <a:ea typeface="Calibri" panose="020F0502020204030204" pitchFamily="34" charset="0"/>
                <a:cs typeface="Andalus" panose="02020603050405020304" pitchFamily="18" charset="-78"/>
              </a:rPr>
              <a:t>Development, design, programming, </a:t>
            </a:r>
            <a:r>
              <a:rPr lang="en-US" sz="2000" b="1" dirty="0" smtClean="0">
                <a:ea typeface="Calibri" panose="020F0502020204030204" pitchFamily="34" charset="0"/>
                <a:cs typeface="Andalus" panose="02020603050405020304" pitchFamily="18" charset="-78"/>
              </a:rPr>
              <a:t>customization, </a:t>
            </a:r>
            <a:r>
              <a:rPr lang="en-US" sz="2000" b="1" dirty="0">
                <a:ea typeface="Calibri" panose="020F0502020204030204" pitchFamily="34" charset="0"/>
                <a:cs typeface="Andalus" panose="02020603050405020304" pitchFamily="18" charset="-78"/>
              </a:rPr>
              <a:t>adaptation, upgradation, enhancement, implementation of information technology </a:t>
            </a:r>
            <a:r>
              <a:rPr lang="en-US" sz="2000" b="1" dirty="0" smtClean="0">
                <a:ea typeface="Calibri" panose="020F0502020204030204" pitchFamily="34" charset="0"/>
                <a:cs typeface="Andalus" panose="02020603050405020304" pitchFamily="18" charset="-78"/>
              </a:rPr>
              <a:t>software</a:t>
            </a:r>
            <a:endParaRPr lang="en-IN" sz="2000" b="1" dirty="0">
              <a:ea typeface="Calibri" panose="020F0502020204030204" pitchFamily="34" charset="0"/>
              <a:cs typeface="Andalus" panose="02020603050405020304" pitchFamily="18" charset="-78"/>
            </a:endParaRPr>
          </a:p>
          <a:p>
            <a:pPr marL="457200" indent="-457200" algn="just">
              <a:spcBef>
                <a:spcPts val="600"/>
              </a:spcBef>
              <a:spcAft>
                <a:spcPts val="600"/>
              </a:spcAft>
              <a:buFont typeface="+mj-lt"/>
              <a:buAutoNum type="alphaLcPeriod"/>
            </a:pPr>
            <a:r>
              <a:rPr lang="en-US" sz="2000" b="1" dirty="0">
                <a:ea typeface="Calibri" panose="020F0502020204030204" pitchFamily="34" charset="0"/>
                <a:cs typeface="Andalus" panose="02020603050405020304" pitchFamily="18" charset="-78"/>
              </a:rPr>
              <a:t>Agreeing to the obligation to refrain from an act, or to tolerate an act or a situation, or to do an </a:t>
            </a:r>
            <a:r>
              <a:rPr lang="en-US" sz="2000" b="1" dirty="0" smtClean="0">
                <a:ea typeface="Calibri" panose="020F0502020204030204" pitchFamily="34" charset="0"/>
                <a:cs typeface="Andalus" panose="02020603050405020304" pitchFamily="18" charset="-78"/>
              </a:rPr>
              <a:t>act</a:t>
            </a:r>
            <a:endParaRPr lang="en-IN" sz="2000" b="1" dirty="0">
              <a:ea typeface="Calibri" panose="020F0502020204030204" pitchFamily="34" charset="0"/>
              <a:cs typeface="Andalus" panose="02020603050405020304" pitchFamily="18" charset="-78"/>
            </a:endParaRPr>
          </a:p>
          <a:p>
            <a:pPr marL="457200" indent="-457200" algn="just">
              <a:spcBef>
                <a:spcPts val="600"/>
              </a:spcBef>
              <a:spcAft>
                <a:spcPts val="600"/>
              </a:spcAft>
              <a:buFont typeface="+mj-lt"/>
              <a:buAutoNum type="alphaLcPeriod"/>
            </a:pPr>
            <a:r>
              <a:rPr lang="en-US" sz="2000" b="1" dirty="0" smtClean="0">
                <a:ea typeface="Calibri" panose="020F0502020204030204" pitchFamily="34" charset="0"/>
                <a:cs typeface="Andalus" panose="02020603050405020304" pitchFamily="18" charset="-78"/>
              </a:rPr>
              <a:t> transfer of the right to use any goods for any purpose (whether or not for a specified period) for cash, deferred payment or other valuable consideration.</a:t>
            </a:r>
            <a:endParaRPr lang="en-IN" sz="2000" b="1" dirty="0">
              <a:cs typeface="Andalus" panose="02020603050405020304" pitchFamily="18" charset="-78"/>
            </a:endParaRPr>
          </a:p>
        </p:txBody>
      </p:sp>
    </p:spTree>
    <p:extLst>
      <p:ext uri="{BB962C8B-B14F-4D97-AF65-F5344CB8AC3E}">
        <p14:creationId xmlns="" xmlns:p14="http://schemas.microsoft.com/office/powerpoint/2010/main" val="3635385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34064" cy="936104"/>
          </a:xfrm>
          <a:noFill/>
        </p:spPr>
        <p:txBody>
          <a:bodyPr>
            <a:normAutofit/>
          </a:bodyPr>
          <a:lstStyle/>
          <a:p>
            <a:pPr>
              <a:lnSpc>
                <a:spcPts val="3000"/>
              </a:lnSpc>
            </a:pPr>
            <a:r>
              <a:rPr lang="en-IN" sz="3200" b="1" dirty="0" smtClean="0">
                <a:solidFill>
                  <a:srgbClr val="00B050"/>
                </a:solidFill>
                <a:effectLst>
                  <a:outerShdw blurRad="38100" dist="38100" dir="2700000" algn="tl">
                    <a:srgbClr val="000000">
                      <a:alpha val="43137"/>
                    </a:srgbClr>
                  </a:outerShdw>
                </a:effectLst>
                <a:latin typeface="+mn-lt"/>
              </a:rPr>
              <a:t>------</a:t>
            </a:r>
            <a:r>
              <a:rPr lang="en-IN" sz="3200" b="1" dirty="0" smtClean="0">
                <a:solidFill>
                  <a:srgbClr val="00B050"/>
                </a:solidFill>
                <a:effectLst>
                  <a:outerShdw blurRad="38100" dist="38100" dir="2700000" algn="tl">
                    <a:srgbClr val="000000">
                      <a:alpha val="43137"/>
                    </a:srgbClr>
                  </a:outerShdw>
                </a:effectLst>
                <a:cs typeface="Andalus" pitchFamily="18" charset="-78"/>
              </a:rPr>
              <a:t>SCHEDULE-II :</a:t>
            </a:r>
            <a:r>
              <a:rPr lang="en-IN" sz="3200" b="1" dirty="0" smtClean="0">
                <a:solidFill>
                  <a:srgbClr val="FF0000"/>
                </a:solidFill>
                <a:effectLst>
                  <a:outerShdw blurRad="38100" dist="38100" dir="2700000" algn="tl">
                    <a:srgbClr val="000000">
                      <a:alpha val="43137"/>
                    </a:srgbClr>
                  </a:outerShdw>
                </a:effectLst>
                <a:cs typeface="Andalus" pitchFamily="18" charset="-78"/>
              </a:rPr>
              <a:t/>
            </a:r>
            <a:br>
              <a:rPr lang="en-IN" sz="3200" b="1" dirty="0" smtClean="0">
                <a:solidFill>
                  <a:srgbClr val="FF0000"/>
                </a:solidFill>
                <a:effectLst>
                  <a:outerShdw blurRad="38100" dist="38100" dir="2700000" algn="tl">
                    <a:srgbClr val="000000">
                      <a:alpha val="43137"/>
                    </a:srgbClr>
                  </a:outerShdw>
                </a:effectLst>
                <a:cs typeface="Andalus" pitchFamily="18" charset="-78"/>
              </a:rPr>
            </a:br>
            <a:r>
              <a:rPr lang="en-US" sz="3200" b="1" dirty="0" smtClean="0"/>
              <a:t> </a:t>
            </a:r>
            <a:r>
              <a:rPr lang="en-US" sz="2200" b="1" dirty="0" smtClean="0">
                <a:solidFill>
                  <a:srgbClr val="FF0000"/>
                </a:solidFill>
              </a:rPr>
              <a:t>MATTERS TO BE TREATED AS SUPPLY OF GOODS OR SERVICES</a:t>
            </a:r>
            <a:r>
              <a:rPr lang="en-IN" sz="2200" b="1" dirty="0" smtClean="0">
                <a:solidFill>
                  <a:srgbClr val="FF0000"/>
                </a:solidFill>
                <a:effectLst>
                  <a:outerShdw blurRad="38100" dist="38100" dir="2700000" algn="tl">
                    <a:srgbClr val="000000">
                      <a:alpha val="43137"/>
                    </a:srgbClr>
                  </a:outerShdw>
                </a:effectLst>
              </a:rPr>
              <a:t>.</a:t>
            </a:r>
            <a:endParaRPr lang="en-IN" sz="3200" b="1" dirty="0">
              <a:solidFill>
                <a:srgbClr val="FF0000"/>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5" name="Slide Number Placeholder 4"/>
          <p:cNvSpPr>
            <a:spLocks noGrp="1"/>
          </p:cNvSpPr>
          <p:nvPr>
            <p:ph type="sldNum" sz="quarter" idx="12"/>
          </p:nvPr>
        </p:nvSpPr>
        <p:spPr>
          <a:xfrm>
            <a:off x="107504" y="1196752"/>
            <a:ext cx="720080" cy="174848"/>
          </a:xfrm>
        </p:spPr>
        <p:txBody>
          <a:bodyPr/>
          <a:lstStyle/>
          <a:p>
            <a:fld id="{24E46BEC-6E5E-479C-8D24-A4952787BCBF}" type="slidenum">
              <a:rPr lang="en-GB" sz="1400" b="1" spc="600" smtClean="0">
                <a:solidFill>
                  <a:schemeClr val="bg1"/>
                </a:solidFill>
              </a:rPr>
              <a:pPr/>
              <a:t>33</a:t>
            </a:fld>
            <a:endParaRPr lang="en-GB" sz="1400" b="1" spc="600" dirty="0">
              <a:solidFill>
                <a:schemeClr val="bg1"/>
              </a:solidFill>
            </a:endParaRPr>
          </a:p>
        </p:txBody>
      </p:sp>
      <p:sp>
        <p:nvSpPr>
          <p:cNvPr id="8" name="Content Placeholder 2"/>
          <p:cNvSpPr>
            <a:spLocks noGrp="1"/>
          </p:cNvSpPr>
          <p:nvPr>
            <p:ph idx="1"/>
          </p:nvPr>
        </p:nvSpPr>
        <p:spPr>
          <a:xfrm>
            <a:off x="215516" y="1556792"/>
            <a:ext cx="8712968" cy="5184576"/>
          </a:xfrm>
          <a:noFill/>
        </p:spPr>
        <p:txBody>
          <a:bodyPr>
            <a:normAutofit fontScale="92500" lnSpcReduction="20000"/>
          </a:bodyPr>
          <a:lstStyle/>
          <a:p>
            <a:pPr marL="0" indent="0" algn="just">
              <a:spcBef>
                <a:spcPts val="600"/>
              </a:spcBef>
              <a:spcAft>
                <a:spcPts val="600"/>
              </a:spcAft>
              <a:buNone/>
            </a:pPr>
            <a:r>
              <a:rPr lang="en-US" b="1" dirty="0" smtClean="0">
                <a:solidFill>
                  <a:srgbClr val="FF0000"/>
                </a:solidFill>
                <a:ea typeface="Times New Roman" panose="02020603050405020304" pitchFamily="18" charset="0"/>
                <a:cs typeface="Andalus" panose="02020603050405020304" pitchFamily="18" charset="-78"/>
              </a:rPr>
              <a:t>6. Composite supply :</a:t>
            </a:r>
          </a:p>
          <a:p>
            <a:pPr marL="0" indent="0" algn="just">
              <a:spcBef>
                <a:spcPts val="600"/>
              </a:spcBef>
              <a:spcAft>
                <a:spcPts val="600"/>
              </a:spcAft>
              <a:buNone/>
            </a:pPr>
            <a:r>
              <a:rPr lang="en-US" b="1" dirty="0" smtClean="0">
                <a:ea typeface="Times New Roman" panose="02020603050405020304" pitchFamily="18" charset="0"/>
                <a:cs typeface="Andalus" panose="02020603050405020304" pitchFamily="18" charset="-78"/>
              </a:rPr>
              <a:t>The following composite supplies shall be treated as a supply of services, namely:—</a:t>
            </a:r>
          </a:p>
          <a:p>
            <a:pPr marL="0" indent="0" algn="just">
              <a:spcBef>
                <a:spcPts val="600"/>
              </a:spcBef>
              <a:spcAft>
                <a:spcPts val="600"/>
              </a:spcAft>
              <a:buNone/>
            </a:pPr>
            <a:r>
              <a:rPr lang="en-US" b="1" dirty="0" smtClean="0">
                <a:ea typeface="Times New Roman" panose="02020603050405020304" pitchFamily="18" charset="0"/>
                <a:cs typeface="Andalus" panose="02020603050405020304" pitchFamily="18" charset="-78"/>
              </a:rPr>
              <a:t>(a) works contract as defined in clause (119) of section 2; and</a:t>
            </a:r>
          </a:p>
          <a:p>
            <a:pPr marL="0" indent="0" algn="just">
              <a:spcBef>
                <a:spcPts val="600"/>
              </a:spcBef>
              <a:spcAft>
                <a:spcPts val="600"/>
              </a:spcAft>
              <a:buNone/>
            </a:pPr>
            <a:r>
              <a:rPr lang="en-US" b="1" dirty="0" smtClean="0">
                <a:ea typeface="Times New Roman" panose="02020603050405020304" pitchFamily="18" charset="0"/>
                <a:cs typeface="Andalus" panose="02020603050405020304" pitchFamily="18" charset="-78"/>
              </a:rPr>
              <a:t>(b) supply, by way of or as part of any service or in any other manner whatsoever, of goods, being food or any other article for human consumption or any drink (other than alcoholic liquor for human consumption), where such supply or service is for cash, deferred payment or other valuable consideration.</a:t>
            </a:r>
          </a:p>
          <a:p>
            <a:pPr marL="0" indent="0" algn="just">
              <a:spcBef>
                <a:spcPts val="600"/>
              </a:spcBef>
              <a:spcAft>
                <a:spcPts val="600"/>
              </a:spcAft>
              <a:buNone/>
            </a:pPr>
            <a:endParaRPr lang="en-US" b="1" dirty="0" smtClean="0">
              <a:ea typeface="Times New Roman" panose="02020603050405020304" pitchFamily="18" charset="0"/>
              <a:cs typeface="Andalus" panose="02020603050405020304" pitchFamily="18" charset="-78"/>
            </a:endParaRPr>
          </a:p>
        </p:txBody>
      </p:sp>
    </p:spTree>
    <p:extLst>
      <p:ext uri="{BB962C8B-B14F-4D97-AF65-F5344CB8AC3E}">
        <p14:creationId xmlns="" xmlns:p14="http://schemas.microsoft.com/office/powerpoint/2010/main" val="702922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34064" cy="936104"/>
          </a:xfrm>
          <a:noFill/>
        </p:spPr>
        <p:txBody>
          <a:bodyPr>
            <a:normAutofit/>
          </a:bodyPr>
          <a:lstStyle/>
          <a:p>
            <a:pPr>
              <a:lnSpc>
                <a:spcPts val="3000"/>
              </a:lnSpc>
            </a:pPr>
            <a:r>
              <a:rPr lang="en-IN" sz="3200" b="1" dirty="0" smtClean="0">
                <a:solidFill>
                  <a:srgbClr val="00B050"/>
                </a:solidFill>
                <a:effectLst>
                  <a:outerShdw blurRad="38100" dist="38100" dir="2700000" algn="tl">
                    <a:srgbClr val="000000">
                      <a:alpha val="43137"/>
                    </a:srgbClr>
                  </a:outerShdw>
                </a:effectLst>
                <a:latin typeface="+mn-lt"/>
              </a:rPr>
              <a:t>------</a:t>
            </a:r>
            <a:r>
              <a:rPr lang="en-IN" sz="3200" b="1" dirty="0" smtClean="0">
                <a:solidFill>
                  <a:srgbClr val="00B050"/>
                </a:solidFill>
                <a:effectLst>
                  <a:outerShdw blurRad="38100" dist="38100" dir="2700000" algn="tl">
                    <a:srgbClr val="000000">
                      <a:alpha val="43137"/>
                    </a:srgbClr>
                  </a:outerShdw>
                </a:effectLst>
                <a:cs typeface="Andalus" pitchFamily="18" charset="-78"/>
              </a:rPr>
              <a:t>SCHEDULE-II :</a:t>
            </a:r>
            <a:r>
              <a:rPr lang="en-IN" sz="3200" b="1" dirty="0" smtClean="0">
                <a:solidFill>
                  <a:srgbClr val="FF0000"/>
                </a:solidFill>
                <a:effectLst>
                  <a:outerShdw blurRad="38100" dist="38100" dir="2700000" algn="tl">
                    <a:srgbClr val="000000">
                      <a:alpha val="43137"/>
                    </a:srgbClr>
                  </a:outerShdw>
                </a:effectLst>
                <a:cs typeface="Andalus" pitchFamily="18" charset="-78"/>
              </a:rPr>
              <a:t/>
            </a:r>
            <a:br>
              <a:rPr lang="en-IN" sz="3200" b="1" dirty="0" smtClean="0">
                <a:solidFill>
                  <a:srgbClr val="FF0000"/>
                </a:solidFill>
                <a:effectLst>
                  <a:outerShdw blurRad="38100" dist="38100" dir="2700000" algn="tl">
                    <a:srgbClr val="000000">
                      <a:alpha val="43137"/>
                    </a:srgbClr>
                  </a:outerShdw>
                </a:effectLst>
                <a:cs typeface="Andalus" pitchFamily="18" charset="-78"/>
              </a:rPr>
            </a:br>
            <a:r>
              <a:rPr lang="en-US" sz="3200" b="1" dirty="0" smtClean="0"/>
              <a:t> </a:t>
            </a:r>
            <a:r>
              <a:rPr lang="en-US" sz="2200" b="1" dirty="0" smtClean="0">
                <a:solidFill>
                  <a:srgbClr val="FF0000"/>
                </a:solidFill>
              </a:rPr>
              <a:t>MATTERS TO BE TREATED AS SUPPLY OF GOODS OR SERVICES</a:t>
            </a:r>
            <a:r>
              <a:rPr lang="en-IN" sz="2200" b="1" dirty="0" smtClean="0">
                <a:solidFill>
                  <a:srgbClr val="FF0000"/>
                </a:solidFill>
                <a:effectLst>
                  <a:outerShdw blurRad="38100" dist="38100" dir="2700000" algn="tl">
                    <a:srgbClr val="000000">
                      <a:alpha val="43137"/>
                    </a:srgbClr>
                  </a:outerShdw>
                </a:effectLst>
              </a:rPr>
              <a:t>.</a:t>
            </a:r>
            <a:endParaRPr lang="en-IN" sz="3200" b="1" dirty="0">
              <a:solidFill>
                <a:srgbClr val="FF0000"/>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5" name="Slide Number Placeholder 4"/>
          <p:cNvSpPr>
            <a:spLocks noGrp="1"/>
          </p:cNvSpPr>
          <p:nvPr>
            <p:ph type="sldNum" sz="quarter" idx="12"/>
          </p:nvPr>
        </p:nvSpPr>
        <p:spPr>
          <a:xfrm>
            <a:off x="107504" y="1196752"/>
            <a:ext cx="720080" cy="174848"/>
          </a:xfrm>
        </p:spPr>
        <p:txBody>
          <a:bodyPr/>
          <a:lstStyle/>
          <a:p>
            <a:fld id="{24E46BEC-6E5E-479C-8D24-A4952787BCBF}" type="slidenum">
              <a:rPr lang="en-GB" sz="1400" b="1" spc="600" smtClean="0">
                <a:solidFill>
                  <a:schemeClr val="bg1"/>
                </a:solidFill>
              </a:rPr>
              <a:pPr/>
              <a:t>34</a:t>
            </a:fld>
            <a:endParaRPr lang="en-GB" sz="1400" b="1" spc="600" dirty="0">
              <a:solidFill>
                <a:schemeClr val="bg1"/>
              </a:solidFill>
            </a:endParaRPr>
          </a:p>
        </p:txBody>
      </p:sp>
      <p:sp>
        <p:nvSpPr>
          <p:cNvPr id="8" name="Content Placeholder 2"/>
          <p:cNvSpPr>
            <a:spLocks noGrp="1"/>
          </p:cNvSpPr>
          <p:nvPr>
            <p:ph idx="1"/>
          </p:nvPr>
        </p:nvSpPr>
        <p:spPr>
          <a:xfrm>
            <a:off x="215516" y="1556792"/>
            <a:ext cx="8712968" cy="5184576"/>
          </a:xfrm>
          <a:noFill/>
        </p:spPr>
        <p:txBody>
          <a:bodyPr>
            <a:noAutofit/>
          </a:bodyPr>
          <a:lstStyle/>
          <a:p>
            <a:pPr marL="0" indent="0" algn="just">
              <a:spcBef>
                <a:spcPts val="600"/>
              </a:spcBef>
              <a:spcAft>
                <a:spcPts val="600"/>
              </a:spcAft>
              <a:buNone/>
            </a:pPr>
            <a:r>
              <a:rPr lang="en-US" sz="4000" b="1" dirty="0" smtClean="0">
                <a:solidFill>
                  <a:srgbClr val="FF0000"/>
                </a:solidFill>
                <a:ea typeface="Times New Roman" panose="02020603050405020304" pitchFamily="18" charset="0"/>
                <a:cs typeface="Andalus" panose="02020603050405020304" pitchFamily="18" charset="-78"/>
              </a:rPr>
              <a:t>7. Supply of Goods</a:t>
            </a:r>
          </a:p>
          <a:p>
            <a:pPr marL="0" indent="0" algn="just">
              <a:spcBef>
                <a:spcPts val="600"/>
              </a:spcBef>
              <a:spcAft>
                <a:spcPts val="600"/>
              </a:spcAft>
              <a:buNone/>
            </a:pPr>
            <a:r>
              <a:rPr lang="en-US" sz="4000" b="1" dirty="0" smtClean="0">
                <a:ea typeface="Times New Roman" panose="02020603050405020304" pitchFamily="18" charset="0"/>
                <a:cs typeface="Andalus" panose="02020603050405020304" pitchFamily="18" charset="-78"/>
              </a:rPr>
              <a:t>The following shall be treated as supply of goods, namely:—</a:t>
            </a:r>
          </a:p>
          <a:p>
            <a:pPr marL="0" indent="0" algn="just">
              <a:spcBef>
                <a:spcPts val="600"/>
              </a:spcBef>
              <a:spcAft>
                <a:spcPts val="600"/>
              </a:spcAft>
              <a:buNone/>
            </a:pPr>
            <a:r>
              <a:rPr lang="en-US" sz="4000" b="1" dirty="0" smtClean="0">
                <a:ea typeface="Times New Roman" panose="02020603050405020304" pitchFamily="18" charset="0"/>
                <a:cs typeface="Andalus" panose="02020603050405020304" pitchFamily="18" charset="-78"/>
              </a:rPr>
              <a:t>Supply of goods by any unincorporated association or body of persons to a member thereof for cash, deferred payment or other valuable consideration</a:t>
            </a:r>
            <a:endParaRPr lang="en-IN" sz="4000" b="1" dirty="0">
              <a:ea typeface="Times New Roman" panose="02020603050405020304" pitchFamily="18" charset="0"/>
              <a:cs typeface="Andalus" panose="02020603050405020304" pitchFamily="18" charset="-78"/>
            </a:endParaRPr>
          </a:p>
        </p:txBody>
      </p:sp>
    </p:spTree>
    <p:extLst>
      <p:ext uri="{BB962C8B-B14F-4D97-AF65-F5344CB8AC3E}">
        <p14:creationId xmlns="" xmlns:p14="http://schemas.microsoft.com/office/powerpoint/2010/main" val="702922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4298"/>
            <a:ext cx="8458200" cy="918702"/>
          </a:xfrm>
        </p:spPr>
        <p:txBody>
          <a:bodyPr>
            <a:noAutofit/>
          </a:bodyPr>
          <a:lstStyle/>
          <a:p>
            <a:r>
              <a:rPr lang="en-US" sz="2400" b="1" dirty="0" smtClean="0">
                <a:solidFill>
                  <a:srgbClr val="00B050"/>
                </a:solidFill>
              </a:rPr>
              <a:t>SCHEDULE III :</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Activities or transactions which shall be treated  neither as a supply of goods nor a supply of services </a:t>
            </a:r>
            <a:endParaRPr lang="en-US" sz="2000" dirty="0">
              <a:solidFill>
                <a:srgbClr val="FF0000"/>
              </a:solidFill>
            </a:endParaRPr>
          </a:p>
        </p:txBody>
      </p:sp>
      <p:sp>
        <p:nvSpPr>
          <p:cNvPr id="3" name="Content Placeholder 2"/>
          <p:cNvSpPr>
            <a:spLocks noGrp="1"/>
          </p:cNvSpPr>
          <p:nvPr>
            <p:ph idx="1"/>
          </p:nvPr>
        </p:nvSpPr>
        <p:spPr>
          <a:xfrm>
            <a:off x="152400" y="1295400"/>
            <a:ext cx="8839200" cy="5562600"/>
          </a:xfrm>
        </p:spPr>
        <p:txBody>
          <a:bodyPr>
            <a:noAutofit/>
          </a:bodyPr>
          <a:lstStyle/>
          <a:p>
            <a:pPr marL="457200" indent="-457200" algn="just">
              <a:buAutoNum type="arabicPeriod"/>
            </a:pPr>
            <a:r>
              <a:rPr lang="en-US" sz="2400" b="1" dirty="0" smtClean="0"/>
              <a:t>Services by an employee to the employer in the course of or in relation to his employment. </a:t>
            </a:r>
          </a:p>
          <a:p>
            <a:pPr marL="457200" indent="-457200" algn="just">
              <a:buAutoNum type="arabicPeriod"/>
            </a:pPr>
            <a:r>
              <a:rPr lang="en-US" sz="2400" b="1" dirty="0" smtClean="0"/>
              <a:t>Services by any Court or Tribunal established under any law for the time being in force. </a:t>
            </a:r>
          </a:p>
          <a:p>
            <a:pPr algn="just">
              <a:buNone/>
            </a:pPr>
            <a:r>
              <a:rPr lang="en-US" sz="2400" b="1" dirty="0" smtClean="0"/>
              <a:t>3. (a) The functions performed by the Members of Parliament, Members of State Legislature, Members of </a:t>
            </a:r>
            <a:r>
              <a:rPr lang="en-US" sz="2400" b="1" dirty="0" err="1" smtClean="0"/>
              <a:t>Panchayats</a:t>
            </a:r>
            <a:r>
              <a:rPr lang="en-US" sz="2400" b="1" dirty="0" smtClean="0"/>
              <a:t>, Members of Municipalities and Members of other local authorities; </a:t>
            </a:r>
          </a:p>
          <a:p>
            <a:pPr algn="just">
              <a:buNone/>
            </a:pPr>
            <a:r>
              <a:rPr lang="en-US" sz="2400" b="1" dirty="0" smtClean="0"/>
              <a:t>(b) The duties performed by any person who holds any post in pursuance of the provisions of the Constitution in that capacity; o</a:t>
            </a:r>
          </a:p>
          <a:p>
            <a:pPr algn="just">
              <a:buNone/>
            </a:pPr>
            <a:r>
              <a:rPr lang="en-US" sz="2400" b="1" dirty="0" smtClean="0"/>
              <a:t>(c) The duties performed by any person as a Chairperson or a Member or a Director in a body established by the Central Government or a State Government or local authority and who is not deemed as an employee before the commencement of this clause. </a:t>
            </a:r>
          </a:p>
        </p:txBody>
      </p:sp>
      <p:sp>
        <p:nvSpPr>
          <p:cNvPr id="4" name="Slide Number Placeholder 3"/>
          <p:cNvSpPr>
            <a:spLocks noGrp="1"/>
          </p:cNvSpPr>
          <p:nvPr>
            <p:ph type="sldNum" sz="quarter" idx="12"/>
          </p:nvPr>
        </p:nvSpPr>
        <p:spPr>
          <a:xfrm>
            <a:off x="6553200" y="6335184"/>
            <a:ext cx="2133600" cy="386292"/>
          </a:xfrm>
        </p:spPr>
        <p:txBody>
          <a:bodyPr/>
          <a:lstStyle/>
          <a:p>
            <a:pPr algn="just"/>
            <a:fld id="{B6F15528-21DE-4FAA-801E-634DDDAF4B2B}" type="slidenum">
              <a:rPr lang="en-US" smtClean="0"/>
              <a:pPr algn="just"/>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4298"/>
            <a:ext cx="8458200" cy="918702"/>
          </a:xfrm>
        </p:spPr>
        <p:txBody>
          <a:bodyPr>
            <a:noAutofit/>
          </a:bodyPr>
          <a:lstStyle/>
          <a:p>
            <a:r>
              <a:rPr lang="en-US" sz="2400" b="1" dirty="0" smtClean="0">
                <a:solidFill>
                  <a:srgbClr val="00B050"/>
                </a:solidFill>
              </a:rPr>
              <a:t>SCHEDULE III :</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Activities or transactions which shall be treated  neither as a supply of goods nor a supply of services </a:t>
            </a:r>
            <a:endParaRPr lang="en-US" sz="2000" dirty="0">
              <a:solidFill>
                <a:srgbClr val="FF0000"/>
              </a:solidFill>
            </a:endParaRPr>
          </a:p>
        </p:txBody>
      </p:sp>
      <p:sp>
        <p:nvSpPr>
          <p:cNvPr id="3" name="Content Placeholder 2"/>
          <p:cNvSpPr>
            <a:spLocks noGrp="1"/>
          </p:cNvSpPr>
          <p:nvPr>
            <p:ph idx="1"/>
          </p:nvPr>
        </p:nvSpPr>
        <p:spPr>
          <a:xfrm>
            <a:off x="152400" y="1295400"/>
            <a:ext cx="8839200" cy="5562600"/>
          </a:xfrm>
        </p:spPr>
        <p:txBody>
          <a:bodyPr>
            <a:normAutofit fontScale="92500"/>
          </a:bodyPr>
          <a:lstStyle/>
          <a:p>
            <a:pPr algn="just">
              <a:buNone/>
            </a:pPr>
            <a:r>
              <a:rPr lang="en-US" b="1" dirty="0" smtClean="0"/>
              <a:t>4. Services of funeral, burial, crematorium or mortuary including transportation of the deceased. </a:t>
            </a:r>
          </a:p>
          <a:p>
            <a:pPr algn="just">
              <a:buNone/>
            </a:pPr>
            <a:endParaRPr lang="en-US" b="1" dirty="0" smtClean="0"/>
          </a:p>
          <a:p>
            <a:pPr algn="just">
              <a:buNone/>
            </a:pPr>
            <a:r>
              <a:rPr lang="en-US" b="1" dirty="0" smtClean="0"/>
              <a:t>5. Sale of land and, subject to clause (</a:t>
            </a:r>
            <a:r>
              <a:rPr lang="en-US" b="1" i="1" dirty="0" smtClean="0"/>
              <a:t>b) of paragraph 5 of Schedule II, sale of building.</a:t>
            </a:r>
          </a:p>
          <a:p>
            <a:pPr algn="just">
              <a:buNone/>
            </a:pPr>
            <a:endParaRPr lang="en-US" b="1" i="1" dirty="0" smtClean="0"/>
          </a:p>
          <a:p>
            <a:pPr algn="just">
              <a:buNone/>
            </a:pPr>
            <a:r>
              <a:rPr lang="en-US" b="1" dirty="0" smtClean="0"/>
              <a:t>6. Actionable claims, other than lottery, betting and gambling.</a:t>
            </a:r>
          </a:p>
          <a:p>
            <a:pPr algn="just">
              <a:buNone/>
            </a:pPr>
            <a:endParaRPr lang="en-US" b="1" dirty="0" smtClean="0"/>
          </a:p>
          <a:p>
            <a:pPr algn="just">
              <a:buNone/>
            </a:pPr>
            <a:r>
              <a:rPr lang="en-US" sz="2400" i="1" dirty="0" smtClean="0"/>
              <a:t>Explanation.—For the purposes of paragraph 2, the term "court" includes District </a:t>
            </a:r>
            <a:r>
              <a:rPr lang="en-US" sz="2400" dirty="0" smtClean="0"/>
              <a:t>Court, High Court and Supreme Court.</a:t>
            </a:r>
            <a:endParaRPr lang="en-US" sz="2400" b="1" dirty="0" smtClean="0"/>
          </a:p>
          <a:p>
            <a:pPr algn="just">
              <a:buNone/>
            </a:pPr>
            <a:endParaRPr lang="en-US" b="1" dirty="0"/>
          </a:p>
        </p:txBody>
      </p:sp>
      <p:sp>
        <p:nvSpPr>
          <p:cNvPr id="4" name="Slide Number Placeholder 3"/>
          <p:cNvSpPr>
            <a:spLocks noGrp="1"/>
          </p:cNvSpPr>
          <p:nvPr>
            <p:ph type="sldNum" sz="quarter" idx="12"/>
          </p:nvPr>
        </p:nvSpPr>
        <p:spPr>
          <a:xfrm>
            <a:off x="6553200" y="6335184"/>
            <a:ext cx="2133600" cy="386292"/>
          </a:xfrm>
        </p:spPr>
        <p:txBody>
          <a:bodyPr/>
          <a:lstStyle/>
          <a:p>
            <a:pPr algn="just"/>
            <a:fld id="{B6F15528-21DE-4FAA-801E-634DDDAF4B2B}" type="slidenum">
              <a:rPr lang="en-US" smtClean="0"/>
              <a:pPr algn="just"/>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0BBEAA-B4FC-41A2-85B6-9369FD4AE745}" type="slidenum">
              <a:rPr lang="en-GB" smtClean="0"/>
              <a:pPr/>
              <a:t>37</a:t>
            </a:fld>
            <a:endParaRPr lang="en-GB" dirty="0"/>
          </a:p>
        </p:txBody>
      </p:sp>
      <p:sp>
        <p:nvSpPr>
          <p:cNvPr id="3" name="Content Placeholder 2"/>
          <p:cNvSpPr>
            <a:spLocks noGrp="1"/>
          </p:cNvSpPr>
          <p:nvPr>
            <p:ph idx="4294967295"/>
          </p:nvPr>
        </p:nvSpPr>
        <p:spPr>
          <a:xfrm>
            <a:off x="0" y="76200"/>
            <a:ext cx="8991600" cy="6629400"/>
          </a:xfrm>
        </p:spPr>
        <p:txBody>
          <a:bodyPr>
            <a:normAutofit fontScale="85000" lnSpcReduction="20000"/>
          </a:bodyPr>
          <a:lstStyle/>
          <a:p>
            <a:pPr>
              <a:buNone/>
            </a:pPr>
            <a:endParaRPr lang="en-US" sz="2000" b="1" dirty="0" smtClean="0"/>
          </a:p>
          <a:p>
            <a:pPr algn="ctr">
              <a:buNone/>
            </a:pPr>
            <a:r>
              <a:rPr lang="en-US" sz="3600" b="1" dirty="0" smtClean="0">
                <a:solidFill>
                  <a:srgbClr val="FF0000"/>
                </a:solidFill>
              </a:rPr>
              <a:t>DEFINITION OF GOODS AND SERVICES</a:t>
            </a:r>
          </a:p>
          <a:p>
            <a:pPr algn="ctr">
              <a:buNone/>
            </a:pPr>
            <a:endParaRPr lang="en-US" sz="2800" b="1" dirty="0" smtClean="0">
              <a:solidFill>
                <a:srgbClr val="FF0000"/>
              </a:solidFill>
            </a:endParaRPr>
          </a:p>
          <a:p>
            <a:pPr>
              <a:buNone/>
            </a:pPr>
            <a:r>
              <a:rPr lang="en-US" sz="2800" b="1" dirty="0" smtClean="0"/>
              <a:t> </a:t>
            </a:r>
            <a:r>
              <a:rPr lang="en-US" sz="2800" b="1" dirty="0" smtClean="0">
                <a:solidFill>
                  <a:srgbClr val="FF0000"/>
                </a:solidFill>
              </a:rPr>
              <a:t>“Goods’’</a:t>
            </a:r>
            <a:r>
              <a:rPr lang="en-US" sz="2800" b="1" dirty="0" smtClean="0"/>
              <a:t> means </a:t>
            </a:r>
          </a:p>
          <a:p>
            <a:pPr>
              <a:buFont typeface="Wingdings" pitchFamily="2" charset="2"/>
              <a:buChar char="Ø"/>
            </a:pPr>
            <a:r>
              <a:rPr lang="en-US" sz="3100" b="1" dirty="0" smtClean="0"/>
              <a:t>Every kind of movable property </a:t>
            </a:r>
          </a:p>
          <a:p>
            <a:pPr>
              <a:buFont typeface="Wingdings" pitchFamily="2" charset="2"/>
              <a:buChar char="Ø"/>
            </a:pPr>
            <a:endParaRPr lang="en-US" sz="3100" b="1" dirty="0" smtClean="0"/>
          </a:p>
          <a:p>
            <a:pPr>
              <a:buFont typeface="Wingdings" pitchFamily="2" charset="2"/>
              <a:buChar char="Ø"/>
            </a:pPr>
            <a:r>
              <a:rPr lang="en-US" sz="3100" b="1" dirty="0" smtClean="0"/>
              <a:t>other than money &amp;   securities, </a:t>
            </a:r>
          </a:p>
          <a:p>
            <a:pPr>
              <a:buFont typeface="Wingdings" pitchFamily="2" charset="2"/>
              <a:buChar char="Ø"/>
            </a:pPr>
            <a:endParaRPr lang="en-US" sz="3100" b="1" dirty="0" smtClean="0"/>
          </a:p>
          <a:p>
            <a:pPr algn="just">
              <a:buFont typeface="Wingdings" pitchFamily="2" charset="2"/>
              <a:buChar char="Ø"/>
            </a:pPr>
            <a:r>
              <a:rPr lang="en-US" sz="3100" b="1" dirty="0" smtClean="0"/>
              <a:t>Includes actionable claim, growing crops, grass and things attached to or forming part of the land which are agreed to be severed before supply or under a contract of supply;</a:t>
            </a:r>
          </a:p>
          <a:p>
            <a:pPr>
              <a:buNone/>
            </a:pPr>
            <a:endParaRPr lang="en-US" sz="2000" b="1" dirty="0" smtClean="0"/>
          </a:p>
          <a:p>
            <a:pPr>
              <a:buNone/>
            </a:pPr>
            <a:endParaRPr lang="en-US" sz="2000" b="1" dirty="0" smtClean="0"/>
          </a:p>
          <a:p>
            <a:pPr>
              <a:buNone/>
            </a:pPr>
            <a:r>
              <a:rPr lang="en-US" b="1" dirty="0" smtClean="0"/>
              <a:t> </a:t>
            </a:r>
            <a:r>
              <a:rPr lang="en-US" b="1" dirty="0" smtClean="0">
                <a:solidFill>
                  <a:srgbClr val="FF0000"/>
                </a:solidFill>
              </a:rPr>
              <a:t>“services’’</a:t>
            </a:r>
            <a:r>
              <a:rPr lang="en-US" b="1" dirty="0" smtClean="0"/>
              <a:t> means </a:t>
            </a:r>
          </a:p>
          <a:p>
            <a:pPr>
              <a:buFont typeface="Wingdings" pitchFamily="2" charset="2"/>
              <a:buChar char="Ø"/>
            </a:pPr>
            <a:r>
              <a:rPr lang="en-US" b="1" dirty="0" smtClean="0"/>
              <a:t>anything other than goods, money and securities</a:t>
            </a:r>
          </a:p>
          <a:p>
            <a:pPr>
              <a:buNone/>
            </a:pPr>
            <a:endParaRPr lang="en-US" sz="2000" b="1" dirty="0" smtClean="0"/>
          </a:p>
          <a:p>
            <a:pPr algn="just">
              <a:buFont typeface="Wingdings" pitchFamily="2" charset="2"/>
              <a:buChar char="Ø"/>
            </a:pPr>
            <a:r>
              <a:rPr lang="en-US" sz="2400" b="1" dirty="0" smtClean="0"/>
              <a:t>      But includes activities relating to the use of money or its conversion by cash or by any other mode, from one form, currency or denomination, to another form, currency or denomination for which a separate consideration is charged;</a:t>
            </a:r>
            <a:endParaRPr lang="en-US" sz="28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870720"/>
            <a:ext cx="1152128" cy="1177280"/>
          </a:xfrm>
          <a:prstGeom prst="rect">
            <a:avLst/>
          </a:prstGeom>
          <a:gradFill flip="none" rotWithShape="1">
            <a:gsLst>
              <a:gs pos="0">
                <a:srgbClr val="4F81BD">
                  <a:shade val="51000"/>
                  <a:satMod val="130000"/>
                </a:srgbClr>
              </a:gs>
              <a:gs pos="100000">
                <a:srgbClr val="3C7BC7"/>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white"/>
                </a:solidFill>
                <a:effectLst/>
                <a:uLnTx/>
                <a:uFillTx/>
              </a:rPr>
              <a:t>A</a:t>
            </a:r>
          </a:p>
        </p:txBody>
      </p:sp>
      <p:sp>
        <p:nvSpPr>
          <p:cNvPr id="5" name="Rectangle 4"/>
          <p:cNvSpPr/>
          <p:nvPr/>
        </p:nvSpPr>
        <p:spPr>
          <a:xfrm>
            <a:off x="3347864" y="1524000"/>
            <a:ext cx="2088232" cy="1621904"/>
          </a:xfrm>
          <a:prstGeom prst="rect">
            <a:avLst/>
          </a:prstGeom>
          <a:gradFill rotWithShape="1">
            <a:gsLst>
              <a:gs pos="0">
                <a:srgbClr val="9BBB59">
                  <a:shade val="51000"/>
                  <a:satMod val="130000"/>
                </a:srgbClr>
              </a:gs>
              <a:gs pos="100000">
                <a:srgbClr val="9BC34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white"/>
                </a:solidFill>
                <a:effectLst/>
                <a:uLnTx/>
                <a:uFillTx/>
              </a:rPr>
              <a:t>TAXABLE PERSON</a:t>
            </a:r>
          </a:p>
        </p:txBody>
      </p:sp>
      <p:sp>
        <p:nvSpPr>
          <p:cNvPr id="7" name="Rectangle 6"/>
          <p:cNvSpPr/>
          <p:nvPr/>
        </p:nvSpPr>
        <p:spPr>
          <a:xfrm>
            <a:off x="7452320" y="1740024"/>
            <a:ext cx="1008112" cy="1405880"/>
          </a:xfrm>
          <a:prstGeom prst="rect">
            <a:avLst/>
          </a:prstGeom>
          <a:gradFill rotWithShape="1">
            <a:gsLst>
              <a:gs pos="0">
                <a:srgbClr val="4BACC6">
                  <a:shade val="51000"/>
                  <a:satMod val="130000"/>
                </a:srgbClr>
              </a:gs>
              <a:gs pos="100000">
                <a:srgbClr val="36B1D2"/>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a:solidFill>
                  <a:prstClr val="white"/>
                </a:solidFill>
              </a:rPr>
              <a:t>C</a:t>
            </a:r>
            <a:endParaRPr kumimoji="0" lang="en-US" sz="3600" b="0" i="0" u="none" strike="noStrike" kern="0" cap="none" spc="0" normalizeH="0" baseline="0" noProof="0" dirty="0" smtClean="0">
              <a:ln>
                <a:noFill/>
              </a:ln>
              <a:solidFill>
                <a:prstClr val="white"/>
              </a:solidFill>
              <a:effectLst/>
              <a:uLnTx/>
              <a:uFillTx/>
            </a:endParaRPr>
          </a:p>
        </p:txBody>
      </p:sp>
      <p:sp>
        <p:nvSpPr>
          <p:cNvPr id="9" name="Slide Number Placeholder 8"/>
          <p:cNvSpPr>
            <a:spLocks noGrp="1"/>
          </p:cNvSpPr>
          <p:nvPr>
            <p:ph type="sldNum" sz="quarter" idx="12"/>
          </p:nvPr>
        </p:nvSpPr>
        <p:spPr/>
        <p:txBody>
          <a:bodyPr/>
          <a:lstStyle/>
          <a:p>
            <a:fld id="{CC0BBEAA-B4FC-41A2-85B6-9369FD4AE745}" type="slidenum">
              <a:rPr lang="en-GB" smtClean="0">
                <a:solidFill>
                  <a:prstClr val="black">
                    <a:tint val="75000"/>
                  </a:prstClr>
                </a:solidFill>
              </a:rPr>
              <a:pPr/>
              <a:t>38</a:t>
            </a:fld>
            <a:endParaRPr lang="en-GB" dirty="0">
              <a:solidFill>
                <a:prstClr val="black">
                  <a:tint val="75000"/>
                </a:prstClr>
              </a:solidFill>
            </a:endParaRPr>
          </a:p>
        </p:txBody>
      </p:sp>
      <p:sp>
        <p:nvSpPr>
          <p:cNvPr id="15" name="Down Arrow 14"/>
          <p:cNvSpPr/>
          <p:nvPr/>
        </p:nvSpPr>
        <p:spPr>
          <a:xfrm rot="16200000">
            <a:off x="6406109" y="1468389"/>
            <a:ext cx="148205" cy="1944216"/>
          </a:xfrm>
          <a:prstGeom prst="downArrow">
            <a:avLst>
              <a:gd name="adj1" fmla="val 50000"/>
              <a:gd name="adj2" fmla="val 54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819800" y="1676400"/>
            <a:ext cx="1800200" cy="369332"/>
          </a:xfrm>
          <a:prstGeom prst="rect">
            <a:avLst/>
          </a:prstGeom>
          <a:noFill/>
        </p:spPr>
        <p:txBody>
          <a:bodyPr wrap="square" rtlCol="0">
            <a:spAutoFit/>
          </a:bodyPr>
          <a:lstStyle/>
          <a:p>
            <a:r>
              <a:rPr lang="en-US" b="1" dirty="0" smtClean="0"/>
              <a:t>Outward Supply</a:t>
            </a:r>
            <a:endParaRPr lang="en-US" b="1" dirty="0"/>
          </a:p>
        </p:txBody>
      </p:sp>
      <p:sp>
        <p:nvSpPr>
          <p:cNvPr id="21" name="TextBox 20"/>
          <p:cNvSpPr txBox="1"/>
          <p:nvPr/>
        </p:nvSpPr>
        <p:spPr>
          <a:xfrm>
            <a:off x="1700808" y="1771962"/>
            <a:ext cx="1728192" cy="400110"/>
          </a:xfrm>
          <a:prstGeom prst="rect">
            <a:avLst/>
          </a:prstGeom>
          <a:noFill/>
        </p:spPr>
        <p:txBody>
          <a:bodyPr wrap="square" rtlCol="0">
            <a:spAutoFit/>
          </a:bodyPr>
          <a:lstStyle/>
          <a:p>
            <a:r>
              <a:rPr lang="en-US" sz="2000" b="1" dirty="0" smtClean="0"/>
              <a:t>Inward supply</a:t>
            </a:r>
            <a:endParaRPr lang="en-US" sz="2000" b="1" dirty="0"/>
          </a:p>
        </p:txBody>
      </p:sp>
      <p:sp>
        <p:nvSpPr>
          <p:cNvPr id="22" name="TextBox 21"/>
          <p:cNvSpPr txBox="1"/>
          <p:nvPr/>
        </p:nvSpPr>
        <p:spPr>
          <a:xfrm>
            <a:off x="5796136" y="2708066"/>
            <a:ext cx="1584176" cy="400110"/>
          </a:xfrm>
          <a:prstGeom prst="rect">
            <a:avLst/>
          </a:prstGeom>
          <a:noFill/>
        </p:spPr>
        <p:txBody>
          <a:bodyPr wrap="square" rtlCol="0">
            <a:spAutoFit/>
          </a:bodyPr>
          <a:lstStyle/>
          <a:p>
            <a:r>
              <a:rPr lang="en-US" sz="2000" b="1" dirty="0" smtClean="0"/>
              <a:t>Output tax</a:t>
            </a:r>
            <a:endParaRPr lang="en-US" sz="2000" b="1" dirty="0"/>
          </a:p>
        </p:txBody>
      </p:sp>
      <p:sp>
        <p:nvSpPr>
          <p:cNvPr id="46" name="Down Arrow 45"/>
          <p:cNvSpPr/>
          <p:nvPr/>
        </p:nvSpPr>
        <p:spPr>
          <a:xfrm rot="16200000">
            <a:off x="2301654" y="1485901"/>
            <a:ext cx="148205" cy="1944216"/>
          </a:xfrm>
          <a:prstGeom prst="downArrow">
            <a:avLst>
              <a:gd name="adj1" fmla="val 50000"/>
              <a:gd name="adj2" fmla="val 54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524000" y="2574503"/>
            <a:ext cx="1512168" cy="461665"/>
          </a:xfrm>
          <a:prstGeom prst="rect">
            <a:avLst/>
          </a:prstGeom>
          <a:noFill/>
        </p:spPr>
        <p:txBody>
          <a:bodyPr wrap="square" rtlCol="0">
            <a:spAutoFit/>
          </a:bodyPr>
          <a:lstStyle/>
          <a:p>
            <a:r>
              <a:rPr lang="en-US" sz="2400" b="1" dirty="0" smtClean="0"/>
              <a:t>Input tax </a:t>
            </a:r>
            <a:endParaRPr lang="en-US" sz="2400" b="1" dirty="0"/>
          </a:p>
        </p:txBody>
      </p:sp>
      <p:sp>
        <p:nvSpPr>
          <p:cNvPr id="56" name="TextBox 55"/>
          <p:cNvSpPr txBox="1"/>
          <p:nvPr/>
        </p:nvSpPr>
        <p:spPr>
          <a:xfrm>
            <a:off x="381000" y="332656"/>
            <a:ext cx="8001000" cy="830997"/>
          </a:xfrm>
          <a:prstGeom prst="rect">
            <a:avLst/>
          </a:prstGeom>
          <a:noFill/>
        </p:spPr>
        <p:txBody>
          <a:bodyPr wrap="square" rtlCol="0">
            <a:spAutoFit/>
          </a:bodyPr>
          <a:lstStyle/>
          <a:p>
            <a:pPr algn="ctr"/>
            <a:r>
              <a:rPr lang="en-US" sz="4800" b="1" dirty="0" smtClean="0">
                <a:solidFill>
                  <a:srgbClr val="FF0000"/>
                </a:solidFill>
              </a:rPr>
              <a:t>Input Tax Credit  (ITC) </a:t>
            </a:r>
            <a:endParaRPr lang="en-US" sz="4800" b="1" dirty="0">
              <a:solidFill>
                <a:srgbClr val="FF0000"/>
              </a:solidFill>
            </a:endParaRPr>
          </a:p>
        </p:txBody>
      </p:sp>
      <p:sp>
        <p:nvSpPr>
          <p:cNvPr id="16" name="Rectangle 15"/>
          <p:cNvSpPr/>
          <p:nvPr/>
        </p:nvSpPr>
        <p:spPr>
          <a:xfrm>
            <a:off x="228600" y="3352800"/>
            <a:ext cx="8534400" cy="3724096"/>
          </a:xfrm>
          <a:prstGeom prst="rect">
            <a:avLst/>
          </a:prstGeom>
        </p:spPr>
        <p:txBody>
          <a:bodyPr wrap="square">
            <a:spAutoFit/>
          </a:bodyPr>
          <a:lstStyle/>
          <a:p>
            <a:pPr>
              <a:buFont typeface="Wingdings" pitchFamily="2" charset="2"/>
              <a:buChar char="Ø"/>
            </a:pPr>
            <a:r>
              <a:rPr lang="en-US" sz="2800" b="1" dirty="0" smtClean="0">
                <a:solidFill>
                  <a:srgbClr val="002060"/>
                </a:solidFill>
                <a:effectLst>
                  <a:outerShdw blurRad="38100" dist="38100" dir="2700000" algn="tl">
                    <a:srgbClr val="000000">
                      <a:alpha val="43137"/>
                    </a:srgbClr>
                  </a:outerShdw>
                </a:effectLst>
                <a:latin typeface="+mj-lt"/>
              </a:rPr>
              <a:t>Seamless flow of credit</a:t>
            </a:r>
          </a:p>
          <a:p>
            <a:pPr>
              <a:buFont typeface="Wingdings" pitchFamily="2" charset="2"/>
              <a:buChar char="Ø"/>
            </a:pPr>
            <a:r>
              <a:rPr lang="en-US" sz="2800" b="1" dirty="0" smtClean="0">
                <a:solidFill>
                  <a:srgbClr val="002060"/>
                </a:solidFill>
                <a:effectLst>
                  <a:outerShdw blurRad="38100" dist="38100" dir="2700000" algn="tl">
                    <a:srgbClr val="000000">
                      <a:alpha val="43137"/>
                    </a:srgbClr>
                  </a:outerShdw>
                </a:effectLst>
                <a:latin typeface="+mj-lt"/>
              </a:rPr>
              <a:t>Definition of input/input services /capital goods much wider.</a:t>
            </a:r>
          </a:p>
          <a:p>
            <a:pPr>
              <a:buFont typeface="Wingdings" pitchFamily="2" charset="2"/>
              <a:buChar char="Ø"/>
            </a:pPr>
            <a:r>
              <a:rPr lang="en-US" sz="2800" b="1" dirty="0" smtClean="0">
                <a:solidFill>
                  <a:srgbClr val="002060"/>
                </a:solidFill>
                <a:effectLst>
                  <a:outerShdw blurRad="38100" dist="38100" dir="2700000" algn="tl">
                    <a:srgbClr val="000000">
                      <a:alpha val="43137"/>
                    </a:srgbClr>
                  </a:outerShdw>
                </a:effectLst>
                <a:latin typeface="+mj-lt"/>
              </a:rPr>
              <a:t>Negative list. Proportionate credit</a:t>
            </a:r>
          </a:p>
          <a:p>
            <a:pPr>
              <a:buFont typeface="Wingdings" pitchFamily="2" charset="2"/>
              <a:buChar char="Ø"/>
            </a:pPr>
            <a:r>
              <a:rPr lang="en-US" sz="2800" b="1" dirty="0" smtClean="0">
                <a:solidFill>
                  <a:srgbClr val="002060"/>
                </a:solidFill>
                <a:effectLst>
                  <a:outerShdw blurRad="38100" dist="38100" dir="2700000" algn="tl">
                    <a:srgbClr val="000000">
                      <a:alpha val="43137"/>
                    </a:srgbClr>
                  </a:outerShdw>
                </a:effectLst>
                <a:latin typeface="+mj-lt"/>
              </a:rPr>
              <a:t>Capital goods credit in one go.</a:t>
            </a:r>
          </a:p>
          <a:p>
            <a:pPr>
              <a:buFont typeface="Wingdings" pitchFamily="2" charset="2"/>
              <a:buChar char="Ø"/>
            </a:pPr>
            <a:r>
              <a:rPr lang="en-US" sz="2800" b="1" dirty="0" smtClean="0">
                <a:solidFill>
                  <a:srgbClr val="002060"/>
                </a:solidFill>
                <a:effectLst>
                  <a:outerShdw blurRad="38100" dist="38100" dir="2700000" algn="tl">
                    <a:srgbClr val="000000">
                      <a:alpha val="43137"/>
                    </a:srgbClr>
                  </a:outerShdw>
                </a:effectLst>
                <a:latin typeface="+mj-lt"/>
              </a:rPr>
              <a:t>Time limit </a:t>
            </a:r>
          </a:p>
          <a:p>
            <a:pPr>
              <a:buFont typeface="Wingdings" pitchFamily="2" charset="2"/>
              <a:buChar char="Ø"/>
            </a:pPr>
            <a:r>
              <a:rPr lang="en-US" sz="2800" b="1" dirty="0" smtClean="0">
                <a:solidFill>
                  <a:srgbClr val="002060"/>
                </a:solidFill>
                <a:effectLst>
                  <a:outerShdw blurRad="38100" dist="38100" dir="2700000" algn="tl">
                    <a:srgbClr val="000000">
                      <a:alpha val="43137"/>
                    </a:srgbClr>
                  </a:outerShdw>
                </a:effectLst>
                <a:latin typeface="+mj-lt"/>
              </a:rPr>
              <a:t>Matching of invoices</a:t>
            </a:r>
            <a:endParaRPr lang="en-US" sz="2000" b="1" dirty="0" smtClean="0">
              <a:solidFill>
                <a:srgbClr val="002060"/>
              </a:solidFill>
              <a:effectLst>
                <a:outerShdw blurRad="38100" dist="38100" dir="2700000" algn="tl">
                  <a:srgbClr val="000000">
                    <a:alpha val="43137"/>
                  </a:srgbClr>
                </a:outerShdw>
              </a:effectLst>
              <a:latin typeface="+mj-lt"/>
            </a:endParaRPr>
          </a:p>
          <a:p>
            <a:r>
              <a:rPr lang="en-US" sz="2000" b="1" dirty="0" smtClean="0">
                <a:solidFill>
                  <a:srgbClr val="00B050"/>
                </a:solidFill>
                <a:effectLst>
                  <a:outerShdw blurRad="38100" dist="38100" dir="2700000" algn="tl">
                    <a:srgbClr val="000000">
                      <a:alpha val="43137"/>
                    </a:srgbClr>
                  </a:outerShdw>
                </a:effectLst>
                <a:latin typeface="+mj-lt"/>
              </a:rPr>
              <a:t/>
            </a:r>
            <a:br>
              <a:rPr lang="en-US" sz="2000" b="1" dirty="0" smtClean="0">
                <a:solidFill>
                  <a:srgbClr val="00B050"/>
                </a:solidFill>
                <a:effectLst>
                  <a:outerShdw blurRad="38100" dist="38100" dir="2700000" algn="tl">
                    <a:srgbClr val="000000">
                      <a:alpha val="43137"/>
                    </a:srgbClr>
                  </a:outerShdw>
                </a:effectLst>
                <a:latin typeface="+mj-lt"/>
              </a:rPr>
            </a:br>
            <a:endParaRPr lang="en-US" sz="2000" dirty="0">
              <a:solidFill>
                <a:srgbClr val="00B05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422976458"/>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ITC    NEGATIVE LIST</a:t>
            </a:r>
          </a:p>
        </p:txBody>
      </p:sp>
      <p:sp>
        <p:nvSpPr>
          <p:cNvPr id="3" name="Content Placeholder 2"/>
          <p:cNvSpPr>
            <a:spLocks noGrp="1"/>
          </p:cNvSpPr>
          <p:nvPr>
            <p:ph idx="1"/>
          </p:nvPr>
        </p:nvSpPr>
        <p:spPr>
          <a:xfrm>
            <a:off x="251520" y="1340768"/>
            <a:ext cx="8640960" cy="5256584"/>
          </a:xfrm>
        </p:spPr>
        <p:txBody>
          <a:bodyPr>
            <a:normAutofit fontScale="92500" lnSpcReduction="10000"/>
          </a:bodyPr>
          <a:lstStyle/>
          <a:p>
            <a:pPr>
              <a:buFont typeface="Wingdings" pitchFamily="2" charset="2"/>
              <a:buChar char="Ø"/>
            </a:pPr>
            <a:r>
              <a:rPr lang="en-US" sz="2400" b="1" dirty="0">
                <a:latin typeface="+mj-lt"/>
              </a:rPr>
              <a:t>Motor vehicle &amp; Conveyance.</a:t>
            </a:r>
          </a:p>
          <a:p>
            <a:pPr>
              <a:buFont typeface="Wingdings" pitchFamily="2" charset="2"/>
              <a:buChar char="Ø"/>
            </a:pPr>
            <a:endParaRPr lang="en-US" sz="2400" b="1" dirty="0">
              <a:latin typeface="+mj-lt"/>
            </a:endParaRPr>
          </a:p>
          <a:p>
            <a:pPr>
              <a:buFont typeface="Wingdings" pitchFamily="2" charset="2"/>
              <a:buChar char="Ø"/>
            </a:pPr>
            <a:r>
              <a:rPr lang="en-US" sz="2400" b="1" dirty="0">
                <a:latin typeface="+mj-lt"/>
              </a:rPr>
              <a:t>Specified  supply of goods or services</a:t>
            </a:r>
          </a:p>
          <a:p>
            <a:pPr>
              <a:buFont typeface="Wingdings" pitchFamily="2" charset="2"/>
              <a:buChar char="Ø"/>
            </a:pPr>
            <a:endParaRPr lang="en-US" sz="2400" b="1" dirty="0">
              <a:latin typeface="+mj-lt"/>
            </a:endParaRPr>
          </a:p>
          <a:p>
            <a:pPr>
              <a:buFont typeface="Wingdings" pitchFamily="2" charset="2"/>
              <a:buChar char="Ø"/>
            </a:pPr>
            <a:r>
              <a:rPr lang="en-US" sz="2400" b="1" dirty="0">
                <a:latin typeface="+mj-lt"/>
                <a:cs typeface="Andalus" pitchFamily="18" charset="-78"/>
              </a:rPr>
              <a:t>Used in construction of immovable property.</a:t>
            </a:r>
          </a:p>
          <a:p>
            <a:pPr>
              <a:buFont typeface="Wingdings" pitchFamily="2" charset="2"/>
              <a:buChar char="Ø"/>
            </a:pPr>
            <a:endParaRPr lang="en-US" sz="2400" b="1" dirty="0">
              <a:latin typeface="+mj-lt"/>
              <a:cs typeface="Andalus" pitchFamily="18" charset="-78"/>
            </a:endParaRPr>
          </a:p>
          <a:p>
            <a:pPr>
              <a:buFont typeface="Wingdings" pitchFamily="2" charset="2"/>
              <a:buChar char="Ø"/>
            </a:pPr>
            <a:r>
              <a:rPr lang="en-US" sz="2400" b="1" dirty="0">
                <a:latin typeface="+mj-lt"/>
                <a:cs typeface="Andalus" pitchFamily="18" charset="-78"/>
              </a:rPr>
              <a:t>Compounding scheme (section 8).</a:t>
            </a:r>
          </a:p>
          <a:p>
            <a:pPr>
              <a:buFont typeface="Wingdings" pitchFamily="2" charset="2"/>
              <a:buChar char="Ø"/>
            </a:pPr>
            <a:endParaRPr lang="en-US" sz="2400" b="1" dirty="0">
              <a:latin typeface="+mj-lt"/>
              <a:cs typeface="Andalus" pitchFamily="18" charset="-78"/>
            </a:endParaRPr>
          </a:p>
          <a:p>
            <a:pPr>
              <a:buFont typeface="Wingdings" pitchFamily="2" charset="2"/>
              <a:buChar char="Ø"/>
            </a:pPr>
            <a:r>
              <a:rPr lang="en-US" sz="2400" b="1" dirty="0">
                <a:latin typeface="+mj-lt"/>
                <a:cs typeface="Andalus" pitchFamily="18" charset="-78"/>
              </a:rPr>
              <a:t>Used for personal consumption.</a:t>
            </a:r>
          </a:p>
          <a:p>
            <a:pPr>
              <a:buFont typeface="Wingdings" pitchFamily="2" charset="2"/>
              <a:buChar char="Ø"/>
            </a:pPr>
            <a:endParaRPr lang="en-US" sz="2400" b="1" dirty="0">
              <a:latin typeface="+mj-lt"/>
              <a:cs typeface="Andalus" pitchFamily="18" charset="-78"/>
            </a:endParaRPr>
          </a:p>
          <a:p>
            <a:pPr>
              <a:buFont typeface="Wingdings" pitchFamily="2" charset="2"/>
              <a:buChar char="Ø"/>
            </a:pPr>
            <a:r>
              <a:rPr lang="en-US" sz="2400" b="1" dirty="0">
                <a:latin typeface="+mj-lt"/>
              </a:rPr>
              <a:t>goods lost, stolen, destroyed, written off or disposed of by way of gift or free samples.</a:t>
            </a:r>
          </a:p>
          <a:p>
            <a:pPr>
              <a:buFont typeface="Wingdings" pitchFamily="2" charset="2"/>
              <a:buChar char="Ø"/>
            </a:pPr>
            <a:endParaRPr lang="en-US" sz="2400" b="1" dirty="0">
              <a:latin typeface="+mj-lt"/>
            </a:endParaRPr>
          </a:p>
          <a:p>
            <a:pPr>
              <a:buFont typeface="Wingdings" pitchFamily="2" charset="2"/>
              <a:buChar char="Ø"/>
            </a:pPr>
            <a:r>
              <a:rPr lang="en-US" sz="2400" b="1" dirty="0">
                <a:latin typeface="+mj-lt"/>
              </a:rPr>
              <a:t>any tax paid in terms of sections  </a:t>
            </a:r>
            <a:r>
              <a:rPr lang="en-US" sz="2400" b="1" dirty="0" smtClean="0">
                <a:latin typeface="+mj-lt"/>
              </a:rPr>
              <a:t>67 </a:t>
            </a:r>
            <a:r>
              <a:rPr lang="en-US" sz="2400" b="1" dirty="0">
                <a:latin typeface="+mj-lt"/>
              </a:rPr>
              <a:t>, 89  or 90 .</a:t>
            </a:r>
          </a:p>
          <a:p>
            <a:pPr>
              <a:buFont typeface="Wingdings" pitchFamily="2" charset="2"/>
              <a:buChar char="Ø"/>
            </a:pPr>
            <a:endParaRPr lang="en-US" sz="2400" b="1" dirty="0">
              <a:latin typeface="+mj-lt"/>
              <a:cs typeface="Andalus" pitchFamily="18" charset="-78"/>
            </a:endParaRPr>
          </a:p>
          <a:p>
            <a:pPr>
              <a:buFont typeface="Wingdings" pitchFamily="2" charset="2"/>
              <a:buChar char="Ø"/>
            </a:pPr>
            <a:endParaRPr lang="en-US" sz="2400" b="1" dirty="0">
              <a:latin typeface="+mj-lt"/>
            </a:endParaRPr>
          </a:p>
          <a:p>
            <a:pPr>
              <a:buFont typeface="Wingdings" pitchFamily="2" charset="2"/>
              <a:buChar char="Ø"/>
            </a:pPr>
            <a:endParaRPr lang="en-US" sz="2400" b="1" dirty="0">
              <a:latin typeface="+mj-lt"/>
            </a:endParaRPr>
          </a:p>
        </p:txBody>
      </p:sp>
      <p:sp>
        <p:nvSpPr>
          <p:cNvPr id="4" name="Slide Number Placeholder 3"/>
          <p:cNvSpPr>
            <a:spLocks noGrp="1"/>
          </p:cNvSpPr>
          <p:nvPr>
            <p:ph type="sldNum" sz="quarter" idx="12"/>
          </p:nvPr>
        </p:nvSpPr>
        <p:spPr/>
        <p:txBody>
          <a:bodyPr/>
          <a:lstStyle/>
          <a:p>
            <a:fld id="{CC0BBEAA-B4FC-41A2-85B6-9369FD4AE745}" type="slidenum">
              <a:rPr lang="en-GB" smtClean="0"/>
              <a:pPr/>
              <a:t>39</a:t>
            </a:fld>
            <a:endParaRPr lang="en-GB"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20719" y="5555784"/>
            <a:ext cx="4479881" cy="400110"/>
          </a:xfrm>
          <a:prstGeom prst="rect">
            <a:avLst/>
          </a:prstGeom>
          <a:solidFill>
            <a:schemeClr val="bg2"/>
          </a:solidFill>
        </p:spPr>
        <p:txBody>
          <a:bodyPr wrap="square" rtlCol="0">
            <a:spAutoFit/>
          </a:bodyPr>
          <a:lstStyle/>
          <a:p>
            <a:r>
              <a:rPr lang="en-US" sz="2000" b="1" dirty="0"/>
              <a:t>       ITC utilization  means less cash</a:t>
            </a:r>
          </a:p>
        </p:txBody>
      </p:sp>
      <p:sp>
        <p:nvSpPr>
          <p:cNvPr id="2" name="Rectangle 1"/>
          <p:cNvSpPr/>
          <p:nvPr/>
        </p:nvSpPr>
        <p:spPr>
          <a:xfrm>
            <a:off x="381000" y="609600"/>
            <a:ext cx="1752600" cy="60960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A</a:t>
            </a:r>
          </a:p>
        </p:txBody>
      </p:sp>
      <p:sp>
        <p:nvSpPr>
          <p:cNvPr id="6" name="Oval 5"/>
          <p:cNvSpPr/>
          <p:nvPr/>
        </p:nvSpPr>
        <p:spPr>
          <a:xfrm>
            <a:off x="5486400" y="5791200"/>
            <a:ext cx="2971800" cy="81860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rPr>
              <a:t>Consumer (MP)</a:t>
            </a:r>
            <a:endParaRPr kumimoji="0" lang="en-US" sz="2800" b="0" i="0" u="none" strike="noStrike" kern="0" cap="none" spc="0" normalizeH="0" baseline="0" noProof="0" dirty="0">
              <a:ln>
                <a:noFill/>
              </a:ln>
              <a:solidFill>
                <a:prstClr val="white"/>
              </a:solidFill>
              <a:effectLst/>
              <a:uLnTx/>
              <a:uFillTx/>
            </a:endParaRPr>
          </a:p>
        </p:txBody>
      </p:sp>
      <p:sp>
        <p:nvSpPr>
          <p:cNvPr id="9" name="Rectangle 8"/>
          <p:cNvSpPr/>
          <p:nvPr/>
        </p:nvSpPr>
        <p:spPr>
          <a:xfrm>
            <a:off x="1447800" y="1447800"/>
            <a:ext cx="1752600" cy="60960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B</a:t>
            </a:r>
          </a:p>
        </p:txBody>
      </p:sp>
      <p:sp>
        <p:nvSpPr>
          <p:cNvPr id="10" name="Rectangle 9"/>
          <p:cNvSpPr/>
          <p:nvPr/>
        </p:nvSpPr>
        <p:spPr>
          <a:xfrm>
            <a:off x="3581400" y="3124200"/>
            <a:ext cx="1752600" cy="609600"/>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D</a:t>
            </a:r>
          </a:p>
        </p:txBody>
      </p:sp>
      <p:sp>
        <p:nvSpPr>
          <p:cNvPr id="11" name="Rectangle 10"/>
          <p:cNvSpPr/>
          <p:nvPr/>
        </p:nvSpPr>
        <p:spPr>
          <a:xfrm>
            <a:off x="2514600" y="2308761"/>
            <a:ext cx="1752600" cy="609600"/>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a:t>
            </a:r>
          </a:p>
        </p:txBody>
      </p:sp>
      <p:sp>
        <p:nvSpPr>
          <p:cNvPr id="13" name="Rectangle 12"/>
          <p:cNvSpPr/>
          <p:nvPr/>
        </p:nvSpPr>
        <p:spPr>
          <a:xfrm>
            <a:off x="4800600" y="4191000"/>
            <a:ext cx="1752600" cy="609600"/>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R</a:t>
            </a:r>
          </a:p>
        </p:txBody>
      </p:sp>
      <p:sp>
        <p:nvSpPr>
          <p:cNvPr id="17" name="Bent Arrow 16"/>
          <p:cNvSpPr/>
          <p:nvPr/>
        </p:nvSpPr>
        <p:spPr>
          <a:xfrm rot="5400000">
            <a:off x="2057400" y="914400"/>
            <a:ext cx="609600" cy="457200"/>
          </a:xfrm>
          <a:prstGeom prst="ben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17"/>
          <p:cNvSpPr/>
          <p:nvPr/>
        </p:nvSpPr>
        <p:spPr>
          <a:xfrm rot="5400000">
            <a:off x="5181600" y="3581400"/>
            <a:ext cx="762000" cy="457200"/>
          </a:xfrm>
          <a:custGeom>
            <a:avLst/>
            <a:gdLst>
              <a:gd name="connsiteX0" fmla="*/ 0 w 762000"/>
              <a:gd name="connsiteY0" fmla="*/ 457200 h 457200"/>
              <a:gd name="connsiteX1" fmla="*/ 0 w 762000"/>
              <a:gd name="connsiteY1" fmla="*/ 257175 h 457200"/>
              <a:gd name="connsiteX2" fmla="*/ 58586 w 762000"/>
              <a:gd name="connsiteY2" fmla="*/ 115736 h 457200"/>
              <a:gd name="connsiteX3" fmla="*/ 200025 w 762000"/>
              <a:gd name="connsiteY3" fmla="*/ 57150 h 457200"/>
              <a:gd name="connsiteX4" fmla="*/ 647700 w 762000"/>
              <a:gd name="connsiteY4" fmla="*/ 57150 h 457200"/>
              <a:gd name="connsiteX5" fmla="*/ 647700 w 762000"/>
              <a:gd name="connsiteY5" fmla="*/ 0 h 457200"/>
              <a:gd name="connsiteX6" fmla="*/ 762000 w 762000"/>
              <a:gd name="connsiteY6" fmla="*/ 114300 h 457200"/>
              <a:gd name="connsiteX7" fmla="*/ 647700 w 762000"/>
              <a:gd name="connsiteY7" fmla="*/ 228600 h 457200"/>
              <a:gd name="connsiteX8" fmla="*/ 647700 w 762000"/>
              <a:gd name="connsiteY8" fmla="*/ 171450 h 457200"/>
              <a:gd name="connsiteX9" fmla="*/ 200025 w 762000"/>
              <a:gd name="connsiteY9" fmla="*/ 171450 h 457200"/>
              <a:gd name="connsiteX10" fmla="*/ 114300 w 762000"/>
              <a:gd name="connsiteY10" fmla="*/ 257175 h 457200"/>
              <a:gd name="connsiteX11" fmla="*/ 114300 w 762000"/>
              <a:gd name="connsiteY11" fmla="*/ 457200 h 457200"/>
              <a:gd name="connsiteX12" fmla="*/ 0 w 762000"/>
              <a:gd name="connsiteY12"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0" h="457200">
                <a:moveTo>
                  <a:pt x="0" y="457200"/>
                </a:moveTo>
                <a:lnTo>
                  <a:pt x="0" y="257175"/>
                </a:lnTo>
                <a:cubicBezTo>
                  <a:pt x="0" y="204125"/>
                  <a:pt x="21074" y="153248"/>
                  <a:pt x="58586" y="115736"/>
                </a:cubicBezTo>
                <a:cubicBezTo>
                  <a:pt x="96098" y="78224"/>
                  <a:pt x="146975" y="57150"/>
                  <a:pt x="200025" y="57150"/>
                </a:cubicBezTo>
                <a:lnTo>
                  <a:pt x="647700" y="57150"/>
                </a:lnTo>
                <a:lnTo>
                  <a:pt x="647700" y="0"/>
                </a:lnTo>
                <a:lnTo>
                  <a:pt x="762000" y="114300"/>
                </a:lnTo>
                <a:lnTo>
                  <a:pt x="647700" y="228600"/>
                </a:lnTo>
                <a:lnTo>
                  <a:pt x="647700" y="171450"/>
                </a:lnTo>
                <a:lnTo>
                  <a:pt x="200025" y="171450"/>
                </a:lnTo>
                <a:cubicBezTo>
                  <a:pt x="152680" y="171450"/>
                  <a:pt x="114300" y="209830"/>
                  <a:pt x="114300" y="257175"/>
                </a:cubicBezTo>
                <a:lnTo>
                  <a:pt x="114300" y="457200"/>
                </a:lnTo>
                <a:lnTo>
                  <a:pt x="0" y="457200"/>
                </a:lnTo>
                <a:close/>
              </a:path>
            </a:pathLst>
          </a:cu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ent Arrow 18"/>
          <p:cNvSpPr/>
          <p:nvPr/>
        </p:nvSpPr>
        <p:spPr>
          <a:xfrm rot="5400000">
            <a:off x="4191000" y="2583873"/>
            <a:ext cx="609600" cy="457200"/>
          </a:xfrm>
          <a:prstGeom prst="ben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ent Arrow 19"/>
          <p:cNvSpPr/>
          <p:nvPr/>
        </p:nvSpPr>
        <p:spPr>
          <a:xfrm rot="5400000">
            <a:off x="3124200" y="1752600"/>
            <a:ext cx="609600" cy="457200"/>
          </a:xfrm>
          <a:prstGeom prst="ben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20"/>
          <p:cNvSpPr/>
          <p:nvPr/>
        </p:nvSpPr>
        <p:spPr>
          <a:xfrm rot="5400000">
            <a:off x="6134100" y="4838700"/>
            <a:ext cx="1371600" cy="5334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133599" y="609600"/>
            <a:ext cx="4959532" cy="338554"/>
          </a:xfrm>
          <a:prstGeom prst="rect">
            <a:avLst/>
          </a:prstGeom>
          <a:noFill/>
        </p:spPr>
        <p:txBody>
          <a:bodyPr wrap="square" rtlCol="0">
            <a:spAutoFit/>
          </a:bodyPr>
          <a:lstStyle/>
          <a:p>
            <a:pPr algn="ctr"/>
            <a:r>
              <a:rPr lang="en-US" sz="1600" b="1" dirty="0">
                <a:latin typeface="Arial Black" pitchFamily="34" charset="0"/>
              </a:rPr>
              <a:t>Value Rs. 5000 + Taxes (Rs1000</a:t>
            </a:r>
            <a:r>
              <a:rPr lang="en-US" sz="1600" b="1" dirty="0" smtClean="0">
                <a:latin typeface="Arial Black" pitchFamily="34" charset="0"/>
              </a:rPr>
              <a:t>)     </a:t>
            </a:r>
            <a:r>
              <a:rPr lang="en-US" sz="1600" b="1" dirty="0" err="1" smtClean="0">
                <a:latin typeface="Arial Black" pitchFamily="34" charset="0"/>
              </a:rPr>
              <a:t>Guj</a:t>
            </a:r>
            <a:endParaRPr lang="en-US" sz="1600" b="1" dirty="0">
              <a:latin typeface="Arial Black" pitchFamily="34" charset="0"/>
            </a:endParaRPr>
          </a:p>
        </p:txBody>
      </p:sp>
      <p:sp>
        <p:nvSpPr>
          <p:cNvPr id="27" name="TextBox 26"/>
          <p:cNvSpPr txBox="1"/>
          <p:nvPr/>
        </p:nvSpPr>
        <p:spPr>
          <a:xfrm>
            <a:off x="3352800" y="1447800"/>
            <a:ext cx="4572000" cy="338554"/>
          </a:xfrm>
          <a:prstGeom prst="rect">
            <a:avLst/>
          </a:prstGeom>
          <a:noFill/>
        </p:spPr>
        <p:txBody>
          <a:bodyPr wrap="square" rtlCol="0">
            <a:spAutoFit/>
          </a:bodyPr>
          <a:lstStyle/>
          <a:p>
            <a:pPr algn="ctr"/>
            <a:r>
              <a:rPr lang="en-US" sz="1600" b="1" dirty="0">
                <a:latin typeface="Arial Black" pitchFamily="34" charset="0"/>
              </a:rPr>
              <a:t>Value Rs. 6000 + Taxes (Rs 200)</a:t>
            </a:r>
          </a:p>
        </p:txBody>
      </p:sp>
      <p:sp>
        <p:nvSpPr>
          <p:cNvPr id="28" name="TextBox 27"/>
          <p:cNvSpPr txBox="1"/>
          <p:nvPr/>
        </p:nvSpPr>
        <p:spPr>
          <a:xfrm>
            <a:off x="4495800" y="2286000"/>
            <a:ext cx="4267200" cy="338554"/>
          </a:xfrm>
          <a:prstGeom prst="rect">
            <a:avLst/>
          </a:prstGeom>
          <a:noFill/>
        </p:spPr>
        <p:txBody>
          <a:bodyPr wrap="square" rtlCol="0">
            <a:spAutoFit/>
          </a:bodyPr>
          <a:lstStyle/>
          <a:p>
            <a:pPr algn="ctr"/>
            <a:r>
              <a:rPr lang="en-US" sz="1600" b="1" dirty="0">
                <a:latin typeface="Arial Black" pitchFamily="34" charset="0"/>
              </a:rPr>
              <a:t>Value Rs. 7000 + Taxes (Rs 200)</a:t>
            </a:r>
          </a:p>
        </p:txBody>
      </p:sp>
      <p:sp>
        <p:nvSpPr>
          <p:cNvPr id="29" name="TextBox 28"/>
          <p:cNvSpPr txBox="1"/>
          <p:nvPr/>
        </p:nvSpPr>
        <p:spPr>
          <a:xfrm>
            <a:off x="6781800" y="4114800"/>
            <a:ext cx="2438400" cy="584775"/>
          </a:xfrm>
          <a:prstGeom prst="rect">
            <a:avLst/>
          </a:prstGeom>
          <a:noFill/>
        </p:spPr>
        <p:txBody>
          <a:bodyPr wrap="square" rtlCol="0">
            <a:spAutoFit/>
          </a:bodyPr>
          <a:lstStyle/>
          <a:p>
            <a:pPr algn="ctr"/>
            <a:r>
              <a:rPr lang="en-US" sz="1600" b="1" dirty="0">
                <a:latin typeface="Arial Black" pitchFamily="34" charset="0"/>
              </a:rPr>
              <a:t>Value Rs. 15000 + Taxes (Rs 1400)</a:t>
            </a:r>
          </a:p>
        </p:txBody>
      </p:sp>
      <p:sp>
        <p:nvSpPr>
          <p:cNvPr id="31" name="TextBox 30"/>
          <p:cNvSpPr txBox="1"/>
          <p:nvPr/>
        </p:nvSpPr>
        <p:spPr>
          <a:xfrm>
            <a:off x="304800" y="4502616"/>
            <a:ext cx="2438400" cy="400110"/>
          </a:xfrm>
          <a:prstGeom prst="rect">
            <a:avLst/>
          </a:prstGeom>
          <a:solidFill>
            <a:schemeClr val="bg2"/>
          </a:solidFill>
        </p:spPr>
        <p:txBody>
          <a:bodyPr wrap="square" rtlCol="0">
            <a:spAutoFit/>
          </a:bodyPr>
          <a:lstStyle/>
          <a:p>
            <a:r>
              <a:rPr lang="en-US" sz="2000" b="1" dirty="0"/>
              <a:t>       Multi stage VAT</a:t>
            </a:r>
          </a:p>
        </p:txBody>
      </p:sp>
      <p:sp>
        <p:nvSpPr>
          <p:cNvPr id="32" name="TextBox 31"/>
          <p:cNvSpPr txBox="1"/>
          <p:nvPr/>
        </p:nvSpPr>
        <p:spPr>
          <a:xfrm>
            <a:off x="5334000" y="3124200"/>
            <a:ext cx="3810000" cy="338554"/>
          </a:xfrm>
          <a:prstGeom prst="rect">
            <a:avLst/>
          </a:prstGeom>
          <a:noFill/>
        </p:spPr>
        <p:txBody>
          <a:bodyPr wrap="square" rtlCol="0">
            <a:spAutoFit/>
          </a:bodyPr>
          <a:lstStyle/>
          <a:p>
            <a:pPr algn="ctr"/>
            <a:r>
              <a:rPr lang="en-US" sz="1600" b="1" dirty="0">
                <a:latin typeface="Arial Black" pitchFamily="34" charset="0"/>
              </a:rPr>
              <a:t>Value Rs. 8000 + Taxes (Rs200)</a:t>
            </a:r>
          </a:p>
        </p:txBody>
      </p:sp>
      <p:sp>
        <p:nvSpPr>
          <p:cNvPr id="43" name="Rectangle 42"/>
          <p:cNvSpPr/>
          <p:nvPr/>
        </p:nvSpPr>
        <p:spPr>
          <a:xfrm>
            <a:off x="5562600" y="3581400"/>
            <a:ext cx="2286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562600" y="3733800"/>
            <a:ext cx="2286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562600" y="3886200"/>
            <a:ext cx="2286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7200" y="4606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210864" y="64824"/>
            <a:ext cx="4399538" cy="461665"/>
          </a:xfrm>
          <a:prstGeom prst="rect">
            <a:avLst/>
          </a:prstGeom>
          <a:noFill/>
        </p:spPr>
        <p:txBody>
          <a:bodyPr wrap="none" rtlCol="0">
            <a:spAutoFit/>
          </a:bodyPr>
          <a:lstStyle/>
          <a:p>
            <a:r>
              <a:rPr lang="en-US" sz="2400" u="sng" dirty="0">
                <a:solidFill>
                  <a:schemeClr val="accent3"/>
                </a:solidFill>
                <a:latin typeface="Arial Black" pitchFamily="34" charset="0"/>
              </a:rPr>
              <a:t>Multi Stage Supply Chain</a:t>
            </a:r>
          </a:p>
        </p:txBody>
      </p:sp>
      <p:sp>
        <p:nvSpPr>
          <p:cNvPr id="49" name="TextBox 48"/>
          <p:cNvSpPr txBox="1"/>
          <p:nvPr/>
        </p:nvSpPr>
        <p:spPr>
          <a:xfrm>
            <a:off x="7848600" y="4953000"/>
            <a:ext cx="1143000" cy="584775"/>
          </a:xfrm>
          <a:prstGeom prst="rect">
            <a:avLst/>
          </a:prstGeom>
          <a:noFill/>
        </p:spPr>
        <p:txBody>
          <a:bodyPr wrap="square" rtlCol="0">
            <a:spAutoFit/>
          </a:bodyPr>
          <a:lstStyle/>
          <a:p>
            <a:r>
              <a:rPr lang="en-US" sz="1600" dirty="0">
                <a:solidFill>
                  <a:srgbClr val="00B050"/>
                </a:solidFill>
                <a:latin typeface="Arial Black" pitchFamily="34" charset="0"/>
              </a:rPr>
              <a:t>Real Revenue</a:t>
            </a:r>
          </a:p>
        </p:txBody>
      </p:sp>
      <p:cxnSp>
        <p:nvCxnSpPr>
          <p:cNvPr id="51" name="Straight Arrow Connector 50"/>
          <p:cNvCxnSpPr>
            <a:stCxn id="49" idx="1"/>
          </p:cNvCxnSpPr>
          <p:nvPr/>
        </p:nvCxnSpPr>
        <p:spPr>
          <a:xfrm flipH="1">
            <a:off x="7086600" y="5245388"/>
            <a:ext cx="762000" cy="12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rot="2270045">
            <a:off x="-198407" y="2854544"/>
            <a:ext cx="4497728" cy="938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Tax rides the supply</a:t>
            </a:r>
          </a:p>
        </p:txBody>
      </p:sp>
      <p:sp>
        <p:nvSpPr>
          <p:cNvPr id="30" name="TextBox 29"/>
          <p:cNvSpPr txBox="1"/>
          <p:nvPr/>
        </p:nvSpPr>
        <p:spPr>
          <a:xfrm>
            <a:off x="300251" y="5037160"/>
            <a:ext cx="5643349" cy="400110"/>
          </a:xfrm>
          <a:prstGeom prst="rect">
            <a:avLst/>
          </a:prstGeom>
          <a:solidFill>
            <a:schemeClr val="bg2"/>
          </a:solidFill>
        </p:spPr>
        <p:txBody>
          <a:bodyPr wrap="square" rtlCol="0">
            <a:spAutoFit/>
          </a:bodyPr>
          <a:lstStyle/>
          <a:p>
            <a:r>
              <a:rPr lang="en-US" sz="2000" b="1" dirty="0"/>
              <a:t>       GST is destination based consumption tax</a:t>
            </a:r>
          </a:p>
        </p:txBody>
      </p:sp>
      <p:sp>
        <p:nvSpPr>
          <p:cNvPr id="33" name="Oval 32"/>
          <p:cNvSpPr/>
          <p:nvPr/>
        </p:nvSpPr>
        <p:spPr>
          <a:xfrm>
            <a:off x="473120" y="51543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Oval 33"/>
          <p:cNvSpPr/>
          <p:nvPr/>
        </p:nvSpPr>
        <p:spPr>
          <a:xfrm>
            <a:off x="473120" y="56456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6096000"/>
            <a:ext cx="3293666" cy="400110"/>
          </a:xfrm>
          <a:prstGeom prst="rect">
            <a:avLst/>
          </a:prstGeom>
          <a:solidFill>
            <a:schemeClr val="bg2"/>
          </a:solidFill>
        </p:spPr>
        <p:txBody>
          <a:bodyPr wrap="square" rtlCol="0">
            <a:spAutoFit/>
          </a:bodyPr>
          <a:lstStyle/>
          <a:p>
            <a:r>
              <a:rPr lang="en-US" sz="2000" b="1" dirty="0"/>
              <a:t>       </a:t>
            </a:r>
            <a:r>
              <a:rPr lang="en-US" sz="2000" b="1" dirty="0" smtClean="0"/>
              <a:t>160 countries  (90% )</a:t>
            </a:r>
            <a:endParaRPr lang="en-US" sz="2000" b="1" dirty="0"/>
          </a:p>
        </p:txBody>
      </p:sp>
      <p:sp>
        <p:nvSpPr>
          <p:cNvPr id="36" name="Oval 35"/>
          <p:cNvSpPr/>
          <p:nvPr/>
        </p:nvSpPr>
        <p:spPr>
          <a:xfrm>
            <a:off x="475392" y="62484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04800" y="6553200"/>
            <a:ext cx="4572000" cy="253916"/>
          </a:xfrm>
          <a:prstGeom prst="rect">
            <a:avLst/>
          </a:prstGeom>
        </p:spPr>
        <p:txBody>
          <a:bodyPr>
            <a:spAutoFit/>
          </a:bodyPr>
          <a:lstStyle/>
          <a:p>
            <a:r>
              <a:rPr lang="en-US" sz="1050" dirty="0" smtClean="0"/>
              <a:t>The concept behind GST was invented by a French tax official in the 1950s</a:t>
            </a:r>
            <a:endParaRPr lang="en-US" sz="105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819456" cy="868362"/>
          </a:xfrm>
        </p:spPr>
        <p:txBody>
          <a:bodyPr>
            <a:noAutofit/>
          </a:bodyPr>
          <a:lstStyle/>
          <a:p>
            <a:r>
              <a:rPr lang="en-IN" sz="2800" b="1" dirty="0">
                <a:solidFill>
                  <a:srgbClr val="00B050"/>
                </a:solidFill>
                <a:latin typeface="Andalus" pitchFamily="18" charset="-78"/>
                <a:cs typeface="Andalus" pitchFamily="18" charset="-78"/>
              </a:rPr>
              <a:t>GOODS / SERVICES NOT ELIGIBLE FOR ITC</a:t>
            </a:r>
            <a:r>
              <a:rPr lang="en-IN" sz="2800" b="1" dirty="0">
                <a:solidFill>
                  <a:srgbClr val="FF0000"/>
                </a:solidFill>
                <a:latin typeface="Andalus" pitchFamily="18" charset="-78"/>
                <a:cs typeface="Andalus" pitchFamily="18" charset="-78"/>
              </a:rPr>
              <a:t>….</a:t>
            </a:r>
          </a:p>
        </p:txBody>
      </p:sp>
      <p:sp>
        <p:nvSpPr>
          <p:cNvPr id="3" name="Content Placeholder 2"/>
          <p:cNvSpPr>
            <a:spLocks noGrp="1"/>
          </p:cNvSpPr>
          <p:nvPr>
            <p:ph idx="1"/>
          </p:nvPr>
        </p:nvSpPr>
        <p:spPr>
          <a:xfrm>
            <a:off x="179512" y="1463600"/>
            <a:ext cx="8712968" cy="5256584"/>
          </a:xfrm>
        </p:spPr>
        <p:txBody>
          <a:bodyPr>
            <a:normAutofit fontScale="47500" lnSpcReduction="20000"/>
          </a:bodyPr>
          <a:lstStyle/>
          <a:p>
            <a:pPr marL="373062" indent="-742950" algn="just">
              <a:spcBef>
                <a:spcPts val="0"/>
              </a:spcBef>
              <a:buSzPct val="75000"/>
              <a:buAutoNum type="alphaLcParenBoth"/>
            </a:pPr>
            <a:r>
              <a:rPr lang="en-US" sz="5800" b="1" dirty="0">
                <a:solidFill>
                  <a:srgbClr val="FF0000"/>
                </a:solidFill>
                <a:latin typeface="Andalus" pitchFamily="18" charset="-78"/>
                <a:cs typeface="Andalus" pitchFamily="18" charset="-78"/>
              </a:rPr>
              <a:t>M</a:t>
            </a:r>
            <a:r>
              <a:rPr lang="en-US" sz="5800" b="1" dirty="0" smtClean="0">
                <a:solidFill>
                  <a:srgbClr val="FF0000"/>
                </a:solidFill>
                <a:latin typeface="Andalus" pitchFamily="18" charset="-78"/>
                <a:cs typeface="Andalus" pitchFamily="18" charset="-78"/>
              </a:rPr>
              <a:t>otor </a:t>
            </a:r>
            <a:r>
              <a:rPr lang="en-US" sz="5800" b="1" dirty="0">
                <a:solidFill>
                  <a:srgbClr val="FF0000"/>
                </a:solidFill>
                <a:latin typeface="Andalus" pitchFamily="18" charset="-78"/>
                <a:cs typeface="Andalus" pitchFamily="18" charset="-78"/>
              </a:rPr>
              <a:t>vehicles and other conveyances except when they are used</a:t>
            </a:r>
          </a:p>
          <a:p>
            <a:pPr marL="373062" indent="-742950" algn="just">
              <a:spcBef>
                <a:spcPts val="0"/>
              </a:spcBef>
              <a:buSzPct val="75000"/>
              <a:buAutoNum type="alphaLcParenBoth"/>
            </a:pPr>
            <a:endParaRPr lang="en-US" sz="4400" b="1" dirty="0">
              <a:latin typeface="Andalus" pitchFamily="18" charset="-78"/>
              <a:cs typeface="Andalus" pitchFamily="18" charset="-78"/>
            </a:endParaRPr>
          </a:p>
          <a:p>
            <a:pPr marL="487362" indent="-857250" algn="just">
              <a:spcBef>
                <a:spcPts val="0"/>
              </a:spcBef>
              <a:buSzPct val="75000"/>
              <a:buAutoNum type="romanLcParenBoth"/>
            </a:pPr>
            <a:r>
              <a:rPr lang="en-US" sz="5100" b="1" dirty="0">
                <a:latin typeface="Andalus" pitchFamily="18" charset="-78"/>
                <a:cs typeface="Andalus" pitchFamily="18" charset="-78"/>
              </a:rPr>
              <a:t>for making the following taxable supplies, namely</a:t>
            </a:r>
          </a:p>
          <a:p>
            <a:pPr marL="487362" indent="-857250" algn="just">
              <a:spcBef>
                <a:spcPts val="0"/>
              </a:spcBef>
              <a:buSzPct val="75000"/>
              <a:buAutoNum type="romanLcParenBoth"/>
            </a:pPr>
            <a:endParaRPr lang="en-US" sz="5100" b="1" dirty="0">
              <a:latin typeface="Andalus" pitchFamily="18" charset="-78"/>
              <a:cs typeface="Andalus" pitchFamily="18" charset="-78"/>
            </a:endParaRPr>
          </a:p>
          <a:p>
            <a:pPr marL="487362" indent="-857250" algn="just">
              <a:spcBef>
                <a:spcPts val="0"/>
              </a:spcBef>
              <a:buSzPct val="75000"/>
              <a:buAutoNum type="romanLcParenBoth"/>
            </a:pPr>
            <a:endParaRPr lang="en-US" sz="5100" b="1" dirty="0">
              <a:latin typeface="Andalus" pitchFamily="18" charset="-78"/>
              <a:cs typeface="Andalus" pitchFamily="18" charset="-78"/>
            </a:endParaRPr>
          </a:p>
          <a:p>
            <a:pPr marL="373062" indent="-742950" algn="just">
              <a:spcBef>
                <a:spcPts val="0"/>
              </a:spcBef>
              <a:buSzPct val="75000"/>
              <a:buAutoNum type="alphaUcParenBoth"/>
            </a:pPr>
            <a:r>
              <a:rPr lang="en-US" sz="5100" b="1" dirty="0">
                <a:solidFill>
                  <a:srgbClr val="7030A0"/>
                </a:solidFill>
                <a:latin typeface="Andalus" pitchFamily="18" charset="-78"/>
                <a:cs typeface="Andalus" pitchFamily="18" charset="-78"/>
              </a:rPr>
              <a:t>further supply of such vehicles or conveyances ; </a:t>
            </a:r>
            <a:r>
              <a:rPr lang="en-US" sz="5100" b="1" dirty="0" smtClean="0">
                <a:solidFill>
                  <a:srgbClr val="7030A0"/>
                </a:solidFill>
                <a:latin typeface="Andalus" pitchFamily="18" charset="-78"/>
                <a:cs typeface="Andalus" pitchFamily="18" charset="-78"/>
              </a:rPr>
              <a:t>or</a:t>
            </a:r>
          </a:p>
          <a:p>
            <a:pPr marL="373062" indent="-742950" algn="just">
              <a:spcBef>
                <a:spcPts val="0"/>
              </a:spcBef>
              <a:buSzPct val="75000"/>
              <a:buAutoNum type="alphaUcParenBoth"/>
            </a:pPr>
            <a:endParaRPr lang="en-US" sz="5100" b="1" dirty="0">
              <a:solidFill>
                <a:srgbClr val="7030A0"/>
              </a:solidFill>
              <a:latin typeface="Andalus" pitchFamily="18" charset="-78"/>
              <a:cs typeface="Andalus" pitchFamily="18" charset="-78"/>
            </a:endParaRPr>
          </a:p>
          <a:p>
            <a:pPr marL="0" indent="-369888" algn="just">
              <a:spcBef>
                <a:spcPts val="0"/>
              </a:spcBef>
              <a:buSzPct val="75000"/>
              <a:buNone/>
            </a:pPr>
            <a:r>
              <a:rPr lang="en-US" sz="5100" b="1" dirty="0">
                <a:solidFill>
                  <a:srgbClr val="7030A0"/>
                </a:solidFill>
                <a:latin typeface="Andalus" pitchFamily="18" charset="-78"/>
                <a:cs typeface="Andalus" pitchFamily="18" charset="-78"/>
              </a:rPr>
              <a:t>(</a:t>
            </a:r>
            <a:r>
              <a:rPr lang="en-US" sz="5100" b="1" dirty="0" smtClean="0">
                <a:solidFill>
                  <a:srgbClr val="7030A0"/>
                </a:solidFill>
                <a:latin typeface="Andalus" pitchFamily="18" charset="-78"/>
                <a:cs typeface="Andalus" pitchFamily="18" charset="-78"/>
              </a:rPr>
              <a:t>B         Transportation </a:t>
            </a:r>
            <a:r>
              <a:rPr lang="en-US" sz="5100" b="1" dirty="0">
                <a:solidFill>
                  <a:srgbClr val="7030A0"/>
                </a:solidFill>
                <a:latin typeface="Andalus" pitchFamily="18" charset="-78"/>
                <a:cs typeface="Andalus" pitchFamily="18" charset="-78"/>
              </a:rPr>
              <a:t>of passengers; </a:t>
            </a:r>
            <a:r>
              <a:rPr lang="en-US" sz="5100" b="1" dirty="0" smtClean="0">
                <a:solidFill>
                  <a:srgbClr val="7030A0"/>
                </a:solidFill>
                <a:latin typeface="Andalus" pitchFamily="18" charset="-78"/>
                <a:cs typeface="Andalus" pitchFamily="18" charset="-78"/>
              </a:rPr>
              <a:t>or</a:t>
            </a:r>
          </a:p>
          <a:p>
            <a:pPr marL="0" indent="-369888" algn="just">
              <a:spcBef>
                <a:spcPts val="0"/>
              </a:spcBef>
              <a:buSzPct val="75000"/>
              <a:buNone/>
            </a:pPr>
            <a:endParaRPr lang="en-US" sz="5100" b="1" dirty="0">
              <a:solidFill>
                <a:srgbClr val="7030A0"/>
              </a:solidFill>
              <a:latin typeface="Andalus" pitchFamily="18" charset="-78"/>
              <a:cs typeface="Andalus" pitchFamily="18" charset="-78"/>
            </a:endParaRPr>
          </a:p>
          <a:p>
            <a:pPr marL="0" indent="-369888" algn="just">
              <a:spcBef>
                <a:spcPts val="0"/>
              </a:spcBef>
              <a:buSzPct val="75000"/>
              <a:buNone/>
            </a:pPr>
            <a:r>
              <a:rPr lang="en-US" sz="5100" b="1" dirty="0">
                <a:solidFill>
                  <a:srgbClr val="7030A0"/>
                </a:solidFill>
                <a:latin typeface="Andalus" pitchFamily="18" charset="-78"/>
                <a:cs typeface="Andalus" pitchFamily="18" charset="-78"/>
              </a:rPr>
              <a:t>(C) imparting training on driving, flying, navigating such vehicles or conveyances;</a:t>
            </a:r>
          </a:p>
          <a:p>
            <a:pPr marL="0" indent="-369888" algn="just">
              <a:spcBef>
                <a:spcPts val="0"/>
              </a:spcBef>
              <a:buSzPct val="75000"/>
              <a:buNone/>
            </a:pPr>
            <a:endParaRPr lang="en-US" sz="5100" b="1" dirty="0">
              <a:latin typeface="Andalus" pitchFamily="18" charset="-78"/>
              <a:cs typeface="Andalus" pitchFamily="18" charset="-78"/>
            </a:endParaRPr>
          </a:p>
          <a:p>
            <a:pPr marL="0" indent="-369888" algn="just">
              <a:spcBef>
                <a:spcPts val="0"/>
              </a:spcBef>
              <a:buSzPct val="75000"/>
              <a:buNone/>
            </a:pPr>
            <a:endParaRPr lang="en-US" sz="5100" b="1" dirty="0">
              <a:latin typeface="Andalus" pitchFamily="18" charset="-78"/>
              <a:cs typeface="Andalus" pitchFamily="18" charset="-78"/>
            </a:endParaRPr>
          </a:p>
          <a:p>
            <a:pPr marL="0" indent="-369888" algn="just">
              <a:spcBef>
                <a:spcPts val="0"/>
              </a:spcBef>
              <a:buSzPct val="75000"/>
              <a:buNone/>
            </a:pPr>
            <a:endParaRPr lang="en-US" sz="5100" b="1" dirty="0">
              <a:latin typeface="Andalus" pitchFamily="18" charset="-78"/>
              <a:cs typeface="Andalus" pitchFamily="18" charset="-78"/>
            </a:endParaRPr>
          </a:p>
          <a:p>
            <a:pPr marL="0" indent="-369888" algn="just">
              <a:spcBef>
                <a:spcPts val="0"/>
              </a:spcBef>
              <a:buSzPct val="75000"/>
              <a:buNone/>
            </a:pPr>
            <a:r>
              <a:rPr lang="en-US" sz="5100" b="1" dirty="0">
                <a:latin typeface="Andalus" pitchFamily="18" charset="-78"/>
                <a:cs typeface="Andalus" pitchFamily="18" charset="-78"/>
              </a:rPr>
              <a:t>(ii) for transportation of goods.</a:t>
            </a:r>
            <a:endParaRPr lang="en-IN" sz="5100" b="1" dirty="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C0BBEAA-B4FC-41A2-85B6-9369FD4AE745}" type="slidenum">
              <a:rPr lang="en-GB" smtClean="0"/>
              <a:pPr/>
              <a:t>40</a:t>
            </a:fld>
            <a:endParaRPr lang="en-GB" dirty="0"/>
          </a:p>
        </p:txBody>
      </p:sp>
    </p:spTree>
    <p:extLst>
      <p:ext uri="{BB962C8B-B14F-4D97-AF65-F5344CB8AC3E}">
        <p14:creationId xmlns:p14="http://schemas.microsoft.com/office/powerpoint/2010/main" xmlns="" val="324293312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7776864" cy="720080"/>
          </a:xfrm>
        </p:spPr>
        <p:txBody>
          <a:bodyPr>
            <a:noAutofit/>
          </a:bodyPr>
          <a:lstStyle/>
          <a:p>
            <a:r>
              <a:rPr lang="en-IN" sz="2400" b="1" dirty="0">
                <a:solidFill>
                  <a:srgbClr val="FF0000"/>
                </a:solidFill>
                <a:latin typeface="Andalus" pitchFamily="18" charset="-78"/>
                <a:cs typeface="Andalus" pitchFamily="18" charset="-78"/>
              </a:rPr>
              <a:t>GOODS / SERVICES NOT ELIGIBLE FOR ITC….</a:t>
            </a:r>
          </a:p>
        </p:txBody>
      </p:sp>
      <p:sp>
        <p:nvSpPr>
          <p:cNvPr id="3" name="Content Placeholder 2"/>
          <p:cNvSpPr>
            <a:spLocks noGrp="1"/>
          </p:cNvSpPr>
          <p:nvPr>
            <p:ph idx="1"/>
          </p:nvPr>
        </p:nvSpPr>
        <p:spPr>
          <a:xfrm>
            <a:off x="179512" y="1268760"/>
            <a:ext cx="8712968" cy="5517232"/>
          </a:xfrm>
        </p:spPr>
        <p:txBody>
          <a:bodyPr>
            <a:normAutofit fontScale="77500" lnSpcReduction="20000"/>
          </a:bodyPr>
          <a:lstStyle/>
          <a:p>
            <a:pPr marL="712788" indent="-369888" algn="just">
              <a:buSzPct val="75000"/>
              <a:buNone/>
            </a:pPr>
            <a:r>
              <a:rPr lang="en-US" sz="2800" b="1" dirty="0" smtClean="0">
                <a:latin typeface="Andalus" pitchFamily="18" charset="-78"/>
                <a:cs typeface="Andalus" pitchFamily="18" charset="-78"/>
              </a:rPr>
              <a:t>(b) supply of goods and services, namely </a:t>
            </a:r>
          </a:p>
          <a:p>
            <a:pPr marL="712788" indent="-369888" algn="just">
              <a:buSzPct val="75000"/>
              <a:buNone/>
            </a:pPr>
            <a:endParaRPr lang="en-US" sz="2800" b="1" dirty="0">
              <a:latin typeface="Andalus" pitchFamily="18" charset="-78"/>
              <a:cs typeface="Andalus" pitchFamily="18" charset="-78"/>
            </a:endParaRPr>
          </a:p>
          <a:p>
            <a:pPr marL="1081088" lvl="1" indent="-368300" algn="just">
              <a:spcBef>
                <a:spcPts val="0"/>
              </a:spcBef>
              <a:buSzPct val="75000"/>
              <a:buFont typeface="Wingdings" pitchFamily="2" charset="2"/>
              <a:buChar char="ü"/>
            </a:pPr>
            <a:r>
              <a:rPr lang="en-US" sz="2400" b="1" dirty="0">
                <a:latin typeface="Andalus" pitchFamily="18" charset="-78"/>
                <a:cs typeface="Andalus" pitchFamily="18" charset="-78"/>
              </a:rPr>
              <a:t>food and beverages,</a:t>
            </a:r>
          </a:p>
          <a:p>
            <a:pPr marL="1081088" lvl="1" indent="-368300" algn="just">
              <a:spcBef>
                <a:spcPts val="0"/>
              </a:spcBef>
              <a:buSzPct val="75000"/>
              <a:buFont typeface="Wingdings" pitchFamily="2" charset="2"/>
              <a:buChar char="ü"/>
            </a:pPr>
            <a:r>
              <a:rPr lang="en-US" sz="2400" b="1" dirty="0">
                <a:latin typeface="Andalus" pitchFamily="18" charset="-78"/>
                <a:cs typeface="Andalus" pitchFamily="18" charset="-78"/>
              </a:rPr>
              <a:t>outdoor catering, </a:t>
            </a:r>
          </a:p>
          <a:p>
            <a:pPr marL="1081088" lvl="1" indent="-368300" algn="just">
              <a:spcBef>
                <a:spcPts val="0"/>
              </a:spcBef>
              <a:buSzPct val="75000"/>
              <a:buFont typeface="Wingdings" pitchFamily="2" charset="2"/>
              <a:buChar char="ü"/>
            </a:pPr>
            <a:r>
              <a:rPr lang="en-US" sz="2400" b="1" dirty="0">
                <a:latin typeface="Andalus" pitchFamily="18" charset="-78"/>
                <a:cs typeface="Andalus" pitchFamily="18" charset="-78"/>
              </a:rPr>
              <a:t>beauty treatment, </a:t>
            </a:r>
          </a:p>
          <a:p>
            <a:pPr marL="1081088" lvl="1" indent="-368300" algn="just">
              <a:spcBef>
                <a:spcPts val="0"/>
              </a:spcBef>
              <a:buSzPct val="75000"/>
              <a:buFont typeface="Wingdings" pitchFamily="2" charset="2"/>
              <a:buChar char="ü"/>
            </a:pPr>
            <a:r>
              <a:rPr lang="en-US" sz="2400" b="1" dirty="0">
                <a:latin typeface="Andalus" pitchFamily="18" charset="-78"/>
                <a:cs typeface="Andalus" pitchFamily="18" charset="-78"/>
              </a:rPr>
              <a:t>health services, </a:t>
            </a:r>
          </a:p>
          <a:p>
            <a:pPr marL="1081088" lvl="1" indent="-368300" algn="just">
              <a:spcBef>
                <a:spcPts val="0"/>
              </a:spcBef>
              <a:buSzPct val="75000"/>
              <a:buFont typeface="Wingdings" pitchFamily="2" charset="2"/>
              <a:buChar char="ü"/>
            </a:pPr>
            <a:r>
              <a:rPr lang="en-US" sz="2400" b="1" dirty="0">
                <a:latin typeface="Andalus" pitchFamily="18" charset="-78"/>
                <a:cs typeface="Andalus" pitchFamily="18" charset="-78"/>
              </a:rPr>
              <a:t>cosmetic and plastic surgery,</a:t>
            </a:r>
          </a:p>
          <a:p>
            <a:pPr marL="1081088" lvl="1" indent="-368300" algn="just">
              <a:spcBef>
                <a:spcPts val="0"/>
              </a:spcBef>
              <a:buSzPct val="75000"/>
              <a:buFont typeface="Wingdings" pitchFamily="2" charset="2"/>
              <a:buChar char="ü"/>
            </a:pPr>
            <a:endParaRPr lang="en-US" sz="2400" b="1" dirty="0" smtClean="0">
              <a:latin typeface="Andalus" pitchFamily="18" charset="-78"/>
              <a:cs typeface="Andalus" pitchFamily="18" charset="-78"/>
            </a:endParaRPr>
          </a:p>
          <a:p>
            <a:pPr marL="1081088" lvl="1" indent="-368300" algn="just">
              <a:spcBef>
                <a:spcPts val="0"/>
              </a:spcBef>
              <a:buSzPct val="75000"/>
              <a:buFont typeface="Wingdings" pitchFamily="2" charset="2"/>
              <a:buChar char="ü"/>
            </a:pPr>
            <a:endParaRPr lang="en-US" sz="2400" b="1" dirty="0" smtClean="0">
              <a:latin typeface="Andalus" pitchFamily="18" charset="-78"/>
              <a:cs typeface="Andalus" pitchFamily="18" charset="-78"/>
            </a:endParaRPr>
          </a:p>
          <a:p>
            <a:pPr marL="1081088" lvl="1" indent="-368300" algn="just">
              <a:spcBef>
                <a:spcPts val="0"/>
              </a:spcBef>
              <a:buSzPct val="75000"/>
              <a:buFont typeface="Wingdings" pitchFamily="2" charset="2"/>
              <a:buChar char="ü"/>
            </a:pPr>
            <a:r>
              <a:rPr lang="en-US" sz="2400" b="1" dirty="0" smtClean="0">
                <a:latin typeface="Andalus" pitchFamily="18" charset="-78"/>
                <a:cs typeface="Andalus" pitchFamily="18" charset="-78"/>
              </a:rPr>
              <a:t>membership </a:t>
            </a:r>
            <a:r>
              <a:rPr lang="en-US" sz="2400" b="1" dirty="0">
                <a:latin typeface="Andalus" pitchFamily="18" charset="-78"/>
                <a:cs typeface="Andalus" pitchFamily="18" charset="-78"/>
              </a:rPr>
              <a:t>of a club, </a:t>
            </a:r>
          </a:p>
          <a:p>
            <a:pPr marL="1081088" lvl="1" indent="-368300" algn="just">
              <a:spcBef>
                <a:spcPts val="0"/>
              </a:spcBef>
              <a:buSzPct val="75000"/>
              <a:buFont typeface="Wingdings" pitchFamily="2" charset="2"/>
              <a:buChar char="ü"/>
            </a:pPr>
            <a:r>
              <a:rPr lang="en-US" sz="2400" b="1" dirty="0">
                <a:latin typeface="Andalus" pitchFamily="18" charset="-78"/>
                <a:cs typeface="Andalus" pitchFamily="18" charset="-78"/>
              </a:rPr>
              <a:t>health and fitness center</a:t>
            </a:r>
            <a:r>
              <a:rPr lang="en-US" sz="2400" b="1" dirty="0" smtClean="0">
                <a:latin typeface="Andalus" pitchFamily="18" charset="-78"/>
                <a:cs typeface="Andalus" pitchFamily="18" charset="-78"/>
              </a:rPr>
              <a:t>,</a:t>
            </a:r>
          </a:p>
          <a:p>
            <a:pPr marL="1081088" lvl="1" indent="-368300" algn="just">
              <a:spcBef>
                <a:spcPts val="0"/>
              </a:spcBef>
              <a:buSzPct val="75000"/>
              <a:buFont typeface="Wingdings" pitchFamily="2" charset="2"/>
              <a:buChar char="ü"/>
            </a:pPr>
            <a:endParaRPr lang="en-US" sz="2400" b="1" dirty="0" smtClean="0">
              <a:latin typeface="Andalus" pitchFamily="18" charset="-78"/>
              <a:cs typeface="Andalus" pitchFamily="18" charset="-78"/>
            </a:endParaRPr>
          </a:p>
          <a:p>
            <a:pPr marL="1081088" lvl="1" indent="-368300" algn="just">
              <a:spcBef>
                <a:spcPts val="0"/>
              </a:spcBef>
              <a:buSzPct val="75000"/>
              <a:buFont typeface="Wingdings" pitchFamily="2" charset="2"/>
              <a:buChar char="ü"/>
            </a:pPr>
            <a:endParaRPr lang="en-US" sz="2400" b="1" dirty="0" smtClean="0">
              <a:latin typeface="Andalus" pitchFamily="18" charset="-78"/>
              <a:cs typeface="Andalus" pitchFamily="18" charset="-78"/>
            </a:endParaRPr>
          </a:p>
          <a:p>
            <a:pPr marL="1081088" lvl="1" indent="-368300" algn="just">
              <a:spcBef>
                <a:spcPts val="0"/>
              </a:spcBef>
              <a:buSzPct val="75000"/>
              <a:buFont typeface="Wingdings" pitchFamily="2" charset="2"/>
              <a:buChar char="ü"/>
            </a:pPr>
            <a:r>
              <a:rPr lang="en-US" sz="2400" b="1" dirty="0" smtClean="0">
                <a:latin typeface="Andalus" pitchFamily="18" charset="-78"/>
                <a:cs typeface="Andalus" pitchFamily="18" charset="-78"/>
              </a:rPr>
              <a:t>Rent a cab </a:t>
            </a:r>
            <a:endParaRPr lang="en-US" sz="2400" b="1" dirty="0">
              <a:latin typeface="Andalus" pitchFamily="18" charset="-78"/>
              <a:cs typeface="Andalus" pitchFamily="18" charset="-78"/>
            </a:endParaRPr>
          </a:p>
          <a:p>
            <a:pPr marL="1081088" lvl="1" indent="-368300" algn="just">
              <a:spcBef>
                <a:spcPts val="0"/>
              </a:spcBef>
              <a:buSzPct val="75000"/>
              <a:buFont typeface="Wingdings" pitchFamily="2" charset="2"/>
              <a:buChar char="ü"/>
            </a:pPr>
            <a:r>
              <a:rPr lang="en-US" sz="2400" b="1" dirty="0">
                <a:latin typeface="Andalus" pitchFamily="18" charset="-78"/>
                <a:cs typeface="Andalus" pitchFamily="18" charset="-78"/>
              </a:rPr>
              <a:t>life insurance,</a:t>
            </a:r>
          </a:p>
          <a:p>
            <a:pPr marL="1081088" lvl="1" indent="-368300" algn="just">
              <a:spcBef>
                <a:spcPts val="0"/>
              </a:spcBef>
              <a:buSzPct val="75000"/>
              <a:buFont typeface="Wingdings" pitchFamily="2" charset="2"/>
              <a:buChar char="ü"/>
            </a:pPr>
            <a:r>
              <a:rPr lang="en-US" sz="2400" b="1" dirty="0">
                <a:latin typeface="Andalus" pitchFamily="18" charset="-78"/>
                <a:cs typeface="Andalus" pitchFamily="18" charset="-78"/>
              </a:rPr>
              <a:t>health insurance</a:t>
            </a:r>
            <a:r>
              <a:rPr lang="en-US" sz="2400" b="1" dirty="0" smtClean="0">
                <a:latin typeface="Andalus" pitchFamily="18" charset="-78"/>
                <a:cs typeface="Andalus" pitchFamily="18" charset="-78"/>
              </a:rPr>
              <a:t>,</a:t>
            </a:r>
          </a:p>
          <a:p>
            <a:pPr marL="1081088" lvl="1" indent="-368300" algn="just">
              <a:spcBef>
                <a:spcPts val="0"/>
              </a:spcBef>
              <a:buSzPct val="75000"/>
              <a:buFont typeface="Wingdings" pitchFamily="2" charset="2"/>
              <a:buChar char="ü"/>
            </a:pPr>
            <a:endParaRPr lang="en-US" sz="2400" b="1" dirty="0">
              <a:latin typeface="Andalus" pitchFamily="18" charset="-78"/>
              <a:cs typeface="Andalus" pitchFamily="18" charset="-78"/>
            </a:endParaRPr>
          </a:p>
          <a:p>
            <a:pPr marL="1081088" lvl="1" indent="-368300" algn="just">
              <a:spcBef>
                <a:spcPts val="0"/>
              </a:spcBef>
              <a:buSzPct val="75000"/>
              <a:buFont typeface="Wingdings" pitchFamily="2" charset="2"/>
              <a:buChar char="ü"/>
            </a:pPr>
            <a:endParaRPr lang="en-US" sz="2400" b="1" dirty="0" smtClean="0">
              <a:latin typeface="Andalus" pitchFamily="18" charset="-78"/>
              <a:cs typeface="Andalus" pitchFamily="18" charset="-78"/>
            </a:endParaRPr>
          </a:p>
          <a:p>
            <a:pPr marL="1081088" lvl="1" indent="-368300" algn="just">
              <a:spcBef>
                <a:spcPts val="0"/>
              </a:spcBef>
              <a:buSzPct val="75000"/>
              <a:buFont typeface="Wingdings" pitchFamily="2" charset="2"/>
              <a:buChar char="ü"/>
            </a:pPr>
            <a:endParaRPr lang="en-US" sz="2400" b="1" dirty="0" smtClean="0">
              <a:latin typeface="Andalus" pitchFamily="18" charset="-78"/>
              <a:cs typeface="Andalus" pitchFamily="18" charset="-78"/>
            </a:endParaRPr>
          </a:p>
          <a:p>
            <a:pPr marL="1081088" lvl="1" indent="-368300" algn="just">
              <a:spcBef>
                <a:spcPts val="0"/>
              </a:spcBef>
              <a:buSzPct val="75000"/>
              <a:buFont typeface="Wingdings" pitchFamily="2" charset="2"/>
              <a:buChar char="ü"/>
            </a:pPr>
            <a:r>
              <a:rPr lang="en-US" sz="2400" b="1" dirty="0" smtClean="0">
                <a:latin typeface="Andalus" pitchFamily="18" charset="-78"/>
                <a:cs typeface="Andalus" pitchFamily="18" charset="-78"/>
              </a:rPr>
              <a:t>travel </a:t>
            </a:r>
            <a:r>
              <a:rPr lang="en-US" sz="2400" b="1" dirty="0">
                <a:latin typeface="Andalus" pitchFamily="18" charset="-78"/>
                <a:cs typeface="Andalus" pitchFamily="18" charset="-78"/>
              </a:rPr>
              <a:t>benefits extended to employees on vacation such as leave or home travel concession, </a:t>
            </a:r>
          </a:p>
          <a:p>
            <a:pPr marL="355600" lvl="1" indent="0" algn="just">
              <a:buSzPct val="75000"/>
              <a:buNone/>
              <a:tabLst>
                <a:tab pos="712788" algn="l"/>
              </a:tabLst>
            </a:pPr>
            <a:r>
              <a:rPr lang="en-US" b="1" dirty="0">
                <a:latin typeface="Andalus" pitchFamily="18" charset="-78"/>
                <a:cs typeface="Andalus" pitchFamily="18" charset="-78"/>
              </a:rPr>
              <a:t>	</a:t>
            </a:r>
            <a:endParaRPr lang="en-IN" b="1" dirty="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C0BBEAA-B4FC-41A2-85B6-9369FD4AE745}" type="slidenum">
              <a:rPr lang="en-GB" smtClean="0"/>
              <a:pPr/>
              <a:t>41</a:t>
            </a:fld>
            <a:endParaRPr lang="en-GB" dirty="0"/>
          </a:p>
        </p:txBody>
      </p:sp>
      <p:sp>
        <p:nvSpPr>
          <p:cNvPr id="7" name="Rectangle 6"/>
          <p:cNvSpPr/>
          <p:nvPr/>
        </p:nvSpPr>
        <p:spPr>
          <a:xfrm>
            <a:off x="4360127" y="1842446"/>
            <a:ext cx="4616605" cy="1053153"/>
          </a:xfrm>
          <a:prstGeom prst="rect">
            <a:avLst/>
          </a:prstGeom>
          <a:solidFill>
            <a:srgbClr val="FFC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Except  where  outward taxable supply is of same category </a:t>
            </a:r>
            <a:endParaRPr lang="en-US" sz="2400" b="1" dirty="0">
              <a:solidFill>
                <a:srgbClr val="0070C0"/>
              </a:solidFill>
            </a:endParaRPr>
          </a:p>
        </p:txBody>
      </p:sp>
      <p:sp>
        <p:nvSpPr>
          <p:cNvPr id="8" name="Rectangle 7"/>
          <p:cNvSpPr/>
          <p:nvPr/>
        </p:nvSpPr>
        <p:spPr>
          <a:xfrm>
            <a:off x="4205776" y="4492431"/>
            <a:ext cx="4610677" cy="914400"/>
          </a:xfrm>
          <a:prstGeom prst="rect">
            <a:avLst/>
          </a:prstGeom>
          <a:solidFill>
            <a:srgbClr val="FFC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Except  where  </a:t>
            </a:r>
            <a:r>
              <a:rPr lang="en-US" sz="2000" b="1" dirty="0" err="1" smtClean="0">
                <a:solidFill>
                  <a:srgbClr val="FF0000"/>
                </a:solidFill>
              </a:rPr>
              <a:t>Govt</a:t>
            </a:r>
            <a:r>
              <a:rPr lang="en-US" sz="2000" b="1" dirty="0" smtClean="0">
                <a:solidFill>
                  <a:srgbClr val="FF0000"/>
                </a:solidFill>
              </a:rPr>
              <a:t> notifies services obligatory under law for an </a:t>
            </a:r>
            <a:r>
              <a:rPr lang="en-US" sz="2000" b="1" dirty="0" err="1" smtClean="0">
                <a:solidFill>
                  <a:srgbClr val="FF0000"/>
                </a:solidFill>
              </a:rPr>
              <a:t>emloyer</a:t>
            </a:r>
            <a:endParaRPr lang="en-US" sz="2000" b="1" dirty="0">
              <a:solidFill>
                <a:srgbClr val="FF0000"/>
              </a:solidFill>
            </a:endParaRPr>
          </a:p>
        </p:txBody>
      </p:sp>
    </p:spTree>
    <p:extLst>
      <p:ext uri="{BB962C8B-B14F-4D97-AF65-F5344CB8AC3E}">
        <p14:creationId xmlns:p14="http://schemas.microsoft.com/office/powerpoint/2010/main" xmlns="" val="32429331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88640"/>
            <a:ext cx="8928992" cy="868362"/>
          </a:xfrm>
        </p:spPr>
        <p:txBody>
          <a:bodyPr>
            <a:normAutofit/>
          </a:bodyPr>
          <a:lstStyle/>
          <a:p>
            <a:r>
              <a:rPr lang="is-IS" sz="2400" b="1" dirty="0">
                <a:solidFill>
                  <a:srgbClr val="FF0000"/>
                </a:solidFill>
                <a:latin typeface="Andalus" pitchFamily="18" charset="-78"/>
                <a:cs typeface="Andalus" pitchFamily="18" charset="-78"/>
              </a:rPr>
              <a:t>….</a:t>
            </a:r>
            <a:r>
              <a:rPr lang="en-IN" sz="2400" b="1" dirty="0">
                <a:solidFill>
                  <a:srgbClr val="FF0000"/>
                </a:solidFill>
                <a:latin typeface="Andalus" pitchFamily="18" charset="-78"/>
                <a:cs typeface="Andalus" pitchFamily="18" charset="-78"/>
              </a:rPr>
              <a:t>GOODS / SERVICES NOT ELIGIBLE FOR ITC....</a:t>
            </a:r>
          </a:p>
        </p:txBody>
      </p:sp>
      <p:sp>
        <p:nvSpPr>
          <p:cNvPr id="3" name="Content Placeholder 2"/>
          <p:cNvSpPr>
            <a:spLocks noGrp="1"/>
          </p:cNvSpPr>
          <p:nvPr>
            <p:ph idx="1"/>
          </p:nvPr>
        </p:nvSpPr>
        <p:spPr>
          <a:xfrm>
            <a:off x="179512" y="1268760"/>
            <a:ext cx="8712968" cy="5184576"/>
          </a:xfrm>
        </p:spPr>
        <p:txBody>
          <a:bodyPr>
            <a:noAutofit/>
          </a:bodyPr>
          <a:lstStyle/>
          <a:p>
            <a:pPr algn="just">
              <a:buNone/>
            </a:pPr>
            <a:r>
              <a:rPr lang="en-US" sz="2800" b="1" dirty="0"/>
              <a:t>(c) </a:t>
            </a:r>
            <a:r>
              <a:rPr lang="en-US" sz="2400" b="1" dirty="0"/>
              <a:t>works contract services when supplied for construction of immovable property, other than plant and machinery, except where it is an input service for further supply of works contract service</a:t>
            </a:r>
            <a:r>
              <a:rPr lang="en-US" sz="2400" b="1" dirty="0" smtClean="0"/>
              <a:t>;</a:t>
            </a:r>
          </a:p>
          <a:p>
            <a:pPr algn="just">
              <a:buNone/>
            </a:pPr>
            <a:endParaRPr lang="en-US" sz="2400" b="1" dirty="0"/>
          </a:p>
          <a:p>
            <a:pPr algn="just">
              <a:buNone/>
            </a:pPr>
            <a:r>
              <a:rPr lang="en-US" sz="2400" b="1" dirty="0"/>
              <a:t>(d) goods or services received by a taxable person for construction of an immovable property on his own account, other than plant and machinery, even when used in course or furtherance of business;</a:t>
            </a:r>
            <a:endParaRPr lang="en-IN" sz="2400" b="1" dirty="0">
              <a:latin typeface="Andalus" pitchFamily="18" charset="-78"/>
              <a:cs typeface="Andalus" pitchFamily="18" charset="-78"/>
            </a:endParaRPr>
          </a:p>
        </p:txBody>
      </p:sp>
      <p:graphicFrame>
        <p:nvGraphicFramePr>
          <p:cNvPr id="5" name="Diagram 4"/>
          <p:cNvGraphicFramePr/>
          <p:nvPr/>
        </p:nvGraphicFramePr>
        <p:xfrm>
          <a:off x="1524000" y="5589240"/>
          <a:ext cx="6096000"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5220072" y="4941168"/>
            <a:ext cx="158417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Principal</a:t>
            </a:r>
          </a:p>
        </p:txBody>
      </p:sp>
      <p:sp>
        <p:nvSpPr>
          <p:cNvPr id="6" name="Freeform 5"/>
          <p:cNvSpPr/>
          <p:nvPr/>
        </p:nvSpPr>
        <p:spPr>
          <a:xfrm>
            <a:off x="5220073" y="5497772"/>
            <a:ext cx="1399092" cy="307491"/>
          </a:xfrm>
          <a:custGeom>
            <a:avLst/>
            <a:gdLst>
              <a:gd name="connsiteX0" fmla="*/ 0 w 859809"/>
              <a:gd name="connsiteY0" fmla="*/ 247934 h 261582"/>
              <a:gd name="connsiteX1" fmla="*/ 163773 w 859809"/>
              <a:gd name="connsiteY1" fmla="*/ 220639 h 261582"/>
              <a:gd name="connsiteX2" fmla="*/ 409433 w 859809"/>
              <a:gd name="connsiteY2" fmla="*/ 2275 h 261582"/>
              <a:gd name="connsiteX3" fmla="*/ 859809 w 859809"/>
              <a:gd name="connsiteY3" fmla="*/ 234287 h 261582"/>
            </a:gdLst>
            <a:ahLst/>
            <a:cxnLst>
              <a:cxn ang="0">
                <a:pos x="connsiteX0" y="connsiteY0"/>
              </a:cxn>
              <a:cxn ang="0">
                <a:pos x="connsiteX1" y="connsiteY1"/>
              </a:cxn>
              <a:cxn ang="0">
                <a:pos x="connsiteX2" y="connsiteY2"/>
              </a:cxn>
              <a:cxn ang="0">
                <a:pos x="connsiteX3" y="connsiteY3"/>
              </a:cxn>
            </a:cxnLst>
            <a:rect l="l" t="t" r="r" b="b"/>
            <a:pathLst>
              <a:path w="859809" h="261582">
                <a:moveTo>
                  <a:pt x="0" y="247934"/>
                </a:moveTo>
                <a:cubicBezTo>
                  <a:pt x="47767" y="254758"/>
                  <a:pt x="95534" y="261582"/>
                  <a:pt x="163773" y="220639"/>
                </a:cubicBezTo>
                <a:cubicBezTo>
                  <a:pt x="232012" y="179696"/>
                  <a:pt x="293427" y="0"/>
                  <a:pt x="409433" y="2275"/>
                </a:cubicBezTo>
                <a:cubicBezTo>
                  <a:pt x="525439" y="4550"/>
                  <a:pt x="692624" y="119418"/>
                  <a:pt x="859809" y="23428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93129962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88640"/>
            <a:ext cx="8928992" cy="868362"/>
          </a:xfrm>
        </p:spPr>
        <p:txBody>
          <a:bodyPr>
            <a:normAutofit/>
          </a:bodyPr>
          <a:lstStyle/>
          <a:p>
            <a:r>
              <a:rPr lang="is-IS" sz="2400" b="1" dirty="0">
                <a:solidFill>
                  <a:srgbClr val="FF0000"/>
                </a:solidFill>
                <a:latin typeface="Andalus" pitchFamily="18" charset="-78"/>
                <a:cs typeface="Andalus" pitchFamily="18" charset="-78"/>
              </a:rPr>
              <a:t>….</a:t>
            </a:r>
            <a:r>
              <a:rPr lang="en-IN" sz="2400" b="1" dirty="0">
                <a:solidFill>
                  <a:srgbClr val="FF0000"/>
                </a:solidFill>
                <a:latin typeface="Andalus" pitchFamily="18" charset="-78"/>
                <a:cs typeface="Andalus" pitchFamily="18" charset="-78"/>
              </a:rPr>
              <a:t>GOODS / SERVICES NOT ELIGIBLE FOR ITC.......</a:t>
            </a:r>
          </a:p>
        </p:txBody>
      </p:sp>
      <p:sp>
        <p:nvSpPr>
          <p:cNvPr id="3" name="Content Placeholder 2"/>
          <p:cNvSpPr>
            <a:spLocks noGrp="1"/>
          </p:cNvSpPr>
          <p:nvPr>
            <p:ph idx="1"/>
          </p:nvPr>
        </p:nvSpPr>
        <p:spPr>
          <a:xfrm>
            <a:off x="179512" y="1340768"/>
            <a:ext cx="8712968" cy="5400600"/>
          </a:xfrm>
        </p:spPr>
        <p:txBody>
          <a:bodyPr>
            <a:normAutofit fontScale="70000" lnSpcReduction="20000"/>
          </a:bodyPr>
          <a:lstStyle/>
          <a:p>
            <a:pPr marL="0" indent="-361950" algn="just">
              <a:spcBef>
                <a:spcPts val="600"/>
              </a:spcBef>
              <a:spcAft>
                <a:spcPts val="600"/>
              </a:spcAft>
              <a:buSzPct val="75000"/>
              <a:buNone/>
            </a:pPr>
            <a:r>
              <a:rPr lang="en-US" sz="4400" b="1" dirty="0" smtClean="0">
                <a:latin typeface="Andalus" pitchFamily="18" charset="-78"/>
                <a:cs typeface="Andalus" pitchFamily="18" charset="-78"/>
              </a:rPr>
              <a:t>(e) goods </a:t>
            </a:r>
            <a:r>
              <a:rPr lang="en-US" sz="4400" b="1" dirty="0">
                <a:latin typeface="Andalus" pitchFamily="18" charset="-78"/>
                <a:cs typeface="Andalus" pitchFamily="18" charset="-78"/>
              </a:rPr>
              <a:t>and/or services on which tax has been paid under </a:t>
            </a:r>
            <a:r>
              <a:rPr lang="en-US" sz="4400" b="1" dirty="0">
                <a:solidFill>
                  <a:srgbClr val="00B050"/>
                </a:solidFill>
                <a:latin typeface="Andalus" pitchFamily="18" charset="-78"/>
                <a:cs typeface="Andalus" pitchFamily="18" charset="-78"/>
              </a:rPr>
              <a:t>compounding scheme </a:t>
            </a:r>
            <a:r>
              <a:rPr lang="en-US" sz="4400" b="1" dirty="0">
                <a:latin typeface="Andalus" pitchFamily="18" charset="-78"/>
                <a:cs typeface="Andalus" pitchFamily="18" charset="-78"/>
              </a:rPr>
              <a:t>(section </a:t>
            </a:r>
            <a:r>
              <a:rPr lang="en-US" sz="4400" b="1" dirty="0" smtClean="0">
                <a:latin typeface="Andalus" pitchFamily="18" charset="-78"/>
                <a:cs typeface="Andalus" pitchFamily="18" charset="-78"/>
              </a:rPr>
              <a:t>9)</a:t>
            </a:r>
            <a:endParaRPr lang="en-US" sz="4400" b="1" dirty="0">
              <a:latin typeface="Andalus" pitchFamily="18" charset="-78"/>
              <a:cs typeface="Andalus" pitchFamily="18" charset="-78"/>
            </a:endParaRPr>
          </a:p>
          <a:p>
            <a:pPr marL="0" indent="-361950" algn="just">
              <a:spcBef>
                <a:spcPts val="600"/>
              </a:spcBef>
              <a:spcAft>
                <a:spcPts val="600"/>
              </a:spcAft>
              <a:buSzPct val="75000"/>
              <a:buFont typeface="Wingdings" pitchFamily="2" charset="2"/>
              <a:buChar char="Ø"/>
            </a:pPr>
            <a:endParaRPr lang="en-IN" sz="4400" b="1" dirty="0">
              <a:latin typeface="Andalus" pitchFamily="18" charset="-78"/>
              <a:cs typeface="Andalus" pitchFamily="18" charset="-78"/>
            </a:endParaRPr>
          </a:p>
          <a:p>
            <a:pPr marL="0" indent="-361950" algn="just">
              <a:buSzPct val="75000"/>
              <a:buNone/>
            </a:pPr>
            <a:r>
              <a:rPr lang="en-US" sz="4400" b="1" dirty="0" smtClean="0">
                <a:latin typeface="Andalus" pitchFamily="18" charset="-78"/>
                <a:cs typeface="Andalus" pitchFamily="18" charset="-78"/>
              </a:rPr>
              <a:t>(f) goods </a:t>
            </a:r>
            <a:r>
              <a:rPr lang="en-US" sz="4400" b="1" dirty="0">
                <a:latin typeface="Andalus" pitchFamily="18" charset="-78"/>
                <a:cs typeface="Andalus" pitchFamily="18" charset="-78"/>
              </a:rPr>
              <a:t>and/or services used for </a:t>
            </a:r>
            <a:r>
              <a:rPr lang="en-US" sz="4400" b="1" dirty="0" smtClean="0">
                <a:solidFill>
                  <a:srgbClr val="00B050"/>
                </a:solidFill>
                <a:latin typeface="Andalus" pitchFamily="18" charset="-78"/>
                <a:cs typeface="Andalus" pitchFamily="18" charset="-78"/>
              </a:rPr>
              <a:t>personal </a:t>
            </a:r>
            <a:r>
              <a:rPr lang="en-US" sz="4400" b="1" dirty="0">
                <a:solidFill>
                  <a:srgbClr val="00B050"/>
                </a:solidFill>
                <a:latin typeface="Andalus" pitchFamily="18" charset="-78"/>
                <a:cs typeface="Andalus" pitchFamily="18" charset="-78"/>
              </a:rPr>
              <a:t>consumption, </a:t>
            </a:r>
            <a:endParaRPr lang="en-US" sz="4400" b="1" dirty="0" smtClean="0">
              <a:solidFill>
                <a:srgbClr val="00B050"/>
              </a:solidFill>
              <a:latin typeface="Andalus" pitchFamily="18" charset="-78"/>
              <a:cs typeface="Andalus" pitchFamily="18" charset="-78"/>
            </a:endParaRPr>
          </a:p>
          <a:p>
            <a:pPr marL="0" indent="-361950" algn="just">
              <a:buSzPct val="75000"/>
              <a:buNone/>
            </a:pPr>
            <a:endParaRPr lang="en-US" sz="4400" b="1" dirty="0" smtClean="0">
              <a:solidFill>
                <a:srgbClr val="00B050"/>
              </a:solidFill>
              <a:latin typeface="Andalus" pitchFamily="18" charset="-78"/>
              <a:cs typeface="Andalus" pitchFamily="18" charset="-78"/>
            </a:endParaRPr>
          </a:p>
          <a:p>
            <a:pPr algn="just">
              <a:buNone/>
            </a:pPr>
            <a:r>
              <a:rPr lang="en-US" sz="4400" b="1" dirty="0" smtClean="0"/>
              <a:t>(g) Goods lost, stolen, destroyed, written off or disposed of by way of gift or free samples; and</a:t>
            </a:r>
          </a:p>
          <a:p>
            <a:pPr>
              <a:buNone/>
            </a:pPr>
            <a:endParaRPr lang="en-US" sz="4400" b="1" dirty="0" smtClean="0"/>
          </a:p>
          <a:p>
            <a:pPr>
              <a:buNone/>
            </a:pPr>
            <a:r>
              <a:rPr lang="en-US" sz="4400" b="1" dirty="0" smtClean="0"/>
              <a:t>(h) any tax paid in terms of sections 67, 89 or 90.</a:t>
            </a:r>
            <a:endParaRPr lang="en-US" sz="4400" b="1" dirty="0" smtClean="0">
              <a:solidFill>
                <a:srgbClr val="00B050"/>
              </a:solidFill>
              <a:latin typeface="Andalus" pitchFamily="18" charset="-78"/>
              <a:cs typeface="Andalus" pitchFamily="18" charset="-78"/>
            </a:endParaRPr>
          </a:p>
          <a:p>
            <a:pPr marL="0" indent="-361950" algn="just">
              <a:buSzPct val="75000"/>
              <a:buFont typeface="Wingdings" pitchFamily="2" charset="2"/>
              <a:buChar char="Ø"/>
            </a:pPr>
            <a:endParaRPr lang="en-US" sz="4400" b="1" dirty="0">
              <a:latin typeface="Andalus" pitchFamily="18" charset="-78"/>
              <a:cs typeface="Andalus" pitchFamily="18" charset="-78"/>
            </a:endParaRPr>
          </a:p>
          <a:p>
            <a:pPr marL="0" indent="0">
              <a:buNone/>
            </a:pPr>
            <a:endParaRPr lang="en-IN" sz="4000" b="1" dirty="0">
              <a:latin typeface="Andalus" pitchFamily="18" charset="-78"/>
              <a:cs typeface="Andalus" pitchFamily="18" charset="-78"/>
            </a:endParaRPr>
          </a:p>
        </p:txBody>
      </p:sp>
    </p:spTree>
    <p:extLst>
      <p:ext uri="{BB962C8B-B14F-4D97-AF65-F5344CB8AC3E}">
        <p14:creationId xmlns:p14="http://schemas.microsoft.com/office/powerpoint/2010/main" xmlns="" val="193129962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1295400" y="0"/>
            <a:ext cx="51435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6" name="Rectangle 25"/>
          <p:cNvSpPr/>
          <p:nvPr/>
        </p:nvSpPr>
        <p:spPr>
          <a:xfrm>
            <a:off x="1600200" y="261246"/>
            <a:ext cx="2122714" cy="685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3200" b="1" dirty="0" smtClean="0">
                <a:solidFill>
                  <a:srgbClr val="DE22D1"/>
                </a:solidFill>
              </a:rPr>
              <a:t>No ITC</a:t>
            </a:r>
          </a:p>
        </p:txBody>
      </p:sp>
      <p:sp>
        <p:nvSpPr>
          <p:cNvPr id="8" name="TextBox 7"/>
          <p:cNvSpPr txBox="1"/>
          <p:nvPr/>
        </p:nvSpPr>
        <p:spPr>
          <a:xfrm flipH="1">
            <a:off x="3429000" y="751114"/>
            <a:ext cx="4885463"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Franklin Gothic Demi Cond" pitchFamily="34" charset="0"/>
              </a:rPr>
              <a:t>Pre-requisite</a:t>
            </a:r>
            <a:endParaRPr lang="en-US" sz="2800" b="1" dirty="0">
              <a:latin typeface="Garamond" panose="02020404030301010803" pitchFamily="18" charset="0"/>
            </a:endParaRPr>
          </a:p>
        </p:txBody>
      </p:sp>
      <p:sp>
        <p:nvSpPr>
          <p:cNvPr id="9" name="TextBox 8"/>
          <p:cNvSpPr txBox="1"/>
          <p:nvPr/>
        </p:nvSpPr>
        <p:spPr>
          <a:xfrm flipH="1">
            <a:off x="4038600" y="2667000"/>
            <a:ext cx="5105400" cy="923330"/>
          </a:xfrm>
          <a:prstGeom prst="rect">
            <a:avLst/>
          </a:prstGeom>
          <a:noFill/>
        </p:spPr>
        <p:txBody>
          <a:bodyPr wrap="square" rtlCol="0">
            <a:spAutoFit/>
          </a:bodyPr>
          <a:lstStyle/>
          <a:p>
            <a:pPr algn="just"/>
            <a:r>
              <a:rPr lang="en-US" dirty="0" smtClean="0">
                <a:effectLst>
                  <a:outerShdw blurRad="38100" dist="38100" dir="2700000" algn="tl">
                    <a:srgbClr val="000000">
                      <a:alpha val="43137"/>
                    </a:srgbClr>
                  </a:outerShdw>
                </a:effectLst>
                <a:latin typeface="Franklin Gothic Demi Cond" pitchFamily="34" charset="0"/>
              </a:rPr>
              <a:t>When  partly for the purpose of any business and partly for other purposes, or partly for effecting taxable </a:t>
            </a:r>
            <a:r>
              <a:rPr lang="en-US" dirty="0" err="1" smtClean="0">
                <a:effectLst>
                  <a:outerShdw blurRad="38100" dist="38100" dir="2700000" algn="tl">
                    <a:srgbClr val="000000">
                      <a:alpha val="43137"/>
                    </a:srgbClr>
                  </a:outerShdw>
                </a:effectLst>
                <a:latin typeface="Franklin Gothic Demi Cond" pitchFamily="34" charset="0"/>
              </a:rPr>
              <a:t>suppliest</a:t>
            </a:r>
            <a:r>
              <a:rPr lang="en-US" dirty="0" smtClean="0">
                <a:effectLst>
                  <a:outerShdw blurRad="38100" dist="38100" dir="2700000" algn="tl">
                    <a:srgbClr val="000000">
                      <a:alpha val="43137"/>
                    </a:srgbClr>
                  </a:outerShdw>
                </a:effectLst>
                <a:latin typeface="Franklin Gothic Demi Cond" pitchFamily="34" charset="0"/>
              </a:rPr>
              <a:t> and partly for effecting exempt supplies</a:t>
            </a:r>
            <a:endParaRPr lang="en-US" b="1" dirty="0">
              <a:latin typeface="Garamond" panose="02020404030301010803" pitchFamily="18" charset="0"/>
            </a:endParaRPr>
          </a:p>
        </p:txBody>
      </p:sp>
      <p:sp>
        <p:nvSpPr>
          <p:cNvPr id="10" name="TextBox 9"/>
          <p:cNvSpPr txBox="1"/>
          <p:nvPr/>
        </p:nvSpPr>
        <p:spPr>
          <a:xfrm flipH="1">
            <a:off x="3886200" y="3962400"/>
            <a:ext cx="5257800" cy="1200329"/>
          </a:xfrm>
          <a:prstGeom prst="rect">
            <a:avLst/>
          </a:prstGeom>
          <a:noFill/>
        </p:spPr>
        <p:txBody>
          <a:bodyPr wrap="square" rtlCol="0">
            <a:spAutoFit/>
          </a:bodyPr>
          <a:lstStyle/>
          <a:p>
            <a:pPr marL="0" lvl="1" algn="just"/>
            <a:r>
              <a:rPr lang="en-US" sz="2400" dirty="0" smtClean="0">
                <a:effectLst>
                  <a:outerShdw blurRad="38100" dist="38100" dir="2700000" algn="tl">
                    <a:srgbClr val="000000">
                      <a:alpha val="43137"/>
                    </a:srgbClr>
                  </a:outerShdw>
                </a:effectLst>
                <a:latin typeface="Franklin Gothic Demi Cond" pitchFamily="34" charset="0"/>
              </a:rPr>
              <a:t>Recipient fails to pay  to the supplier of services, within a period of 6 month </a:t>
            </a:r>
          </a:p>
          <a:p>
            <a:pPr marL="0" lvl="1" algn="just"/>
            <a:endParaRPr lang="en-US" sz="2400" b="1" dirty="0">
              <a:latin typeface="Garamond" panose="02020404030301010803" pitchFamily="18" charset="0"/>
            </a:endParaRPr>
          </a:p>
        </p:txBody>
      </p:sp>
      <p:sp>
        <p:nvSpPr>
          <p:cNvPr id="15" name="Oval 14"/>
          <p:cNvSpPr/>
          <p:nvPr/>
        </p:nvSpPr>
        <p:spPr>
          <a:xfrm>
            <a:off x="2971800" y="9144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505200" y="19812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733800" y="31242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3652405" y="42672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381000" y="838200"/>
            <a:ext cx="2743200" cy="3657599"/>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914401" y="2667000"/>
            <a:ext cx="4571998" cy="304801"/>
            <a:chOff x="-2492709" y="3360410"/>
            <a:chExt cx="3345450" cy="182894"/>
          </a:xfrm>
        </p:grpSpPr>
        <p:sp>
          <p:nvSpPr>
            <p:cNvPr id="13" name="Rounded Rectangle 12"/>
            <p:cNvSpPr/>
            <p:nvPr/>
          </p:nvSpPr>
          <p:spPr>
            <a:xfrm rot="5400000">
              <a:off x="-92190" y="2708382"/>
              <a:ext cx="152807" cy="147972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911431" y="1779132"/>
              <a:ext cx="182894" cy="334545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extBox 19"/>
          <p:cNvSpPr txBox="1"/>
          <p:nvPr/>
        </p:nvSpPr>
        <p:spPr>
          <a:xfrm flipH="1">
            <a:off x="3810000" y="1600200"/>
            <a:ext cx="5334000" cy="1384995"/>
          </a:xfrm>
          <a:prstGeom prst="rect">
            <a:avLst/>
          </a:prstGeom>
          <a:noFill/>
        </p:spPr>
        <p:txBody>
          <a:bodyPr wrap="square" rtlCol="0">
            <a:spAutoFit/>
          </a:bodyPr>
          <a:lstStyle/>
          <a:p>
            <a:pPr marL="0" lvl="1"/>
            <a:r>
              <a:rPr lang="en-US" sz="2800" dirty="0" smtClean="0">
                <a:effectLst>
                  <a:outerShdw blurRad="38100" dist="38100" dir="2700000" algn="tl">
                    <a:srgbClr val="000000">
                      <a:alpha val="43137"/>
                    </a:srgbClr>
                  </a:outerShdw>
                </a:effectLst>
                <a:latin typeface="Franklin Gothic Demi Cond" pitchFamily="34" charset="0"/>
              </a:rPr>
              <a:t>Goods against an invoice are received in lots.</a:t>
            </a:r>
          </a:p>
          <a:p>
            <a:pPr marL="0" lvl="1"/>
            <a:endParaRPr lang="en-US" sz="2800" b="1" dirty="0">
              <a:latin typeface="Garamond" panose="02020404030301010803" pitchFamily="18" charset="0"/>
            </a:endParaRPr>
          </a:p>
        </p:txBody>
      </p:sp>
      <p:sp>
        <p:nvSpPr>
          <p:cNvPr id="21" name="Oval 20"/>
          <p:cNvSpPr/>
          <p:nvPr/>
        </p:nvSpPr>
        <p:spPr>
          <a:xfrm>
            <a:off x="3200400" y="52578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76200" y="4800600"/>
            <a:ext cx="7696200" cy="879326"/>
          </a:xfrm>
          <a:prstGeom prst="rect">
            <a:avLst/>
          </a:prstGeom>
          <a:solidFill>
            <a:srgbClr val="ECF3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3200" b="1" dirty="0" smtClean="0">
                <a:solidFill>
                  <a:srgbClr val="002060"/>
                </a:solidFill>
              </a:rPr>
              <a:t>ITC upon receipt of last  lot</a:t>
            </a:r>
          </a:p>
        </p:txBody>
      </p:sp>
      <p:sp>
        <p:nvSpPr>
          <p:cNvPr id="6" name="Rounded Rectangle 5"/>
          <p:cNvSpPr/>
          <p:nvPr/>
        </p:nvSpPr>
        <p:spPr>
          <a:xfrm>
            <a:off x="304800" y="1981200"/>
            <a:ext cx="2743200" cy="18297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Calibri" pitchFamily="34" charset="0"/>
                <a:ea typeface="Verdana" pitchFamily="34" charset="0"/>
                <a:cs typeface="Calibri" pitchFamily="34" charset="0"/>
              </a:rPr>
              <a:t/>
            </a:r>
            <a:br>
              <a:rPr lang="en-US" sz="2800" b="1" dirty="0" smtClean="0">
                <a:solidFill>
                  <a:srgbClr val="FF0000"/>
                </a:solidFill>
                <a:latin typeface="Calibri" pitchFamily="34" charset="0"/>
                <a:ea typeface="Verdana" pitchFamily="34" charset="0"/>
                <a:cs typeface="Calibri" pitchFamily="34" charset="0"/>
              </a:rPr>
            </a:br>
            <a:r>
              <a:rPr lang="en-US" sz="2800" b="1" dirty="0" smtClean="0">
                <a:solidFill>
                  <a:srgbClr val="FF0000"/>
                </a:solidFill>
                <a:latin typeface="Calibri" pitchFamily="34" charset="0"/>
                <a:ea typeface="Verdana" pitchFamily="34" charset="0"/>
                <a:cs typeface="Calibri" pitchFamily="34" charset="0"/>
              </a:rPr>
              <a:t>Conditions prescribed  for taking  ITC</a:t>
            </a:r>
            <a:r>
              <a:rPr lang="en-US" sz="2800" dirty="0" smtClean="0">
                <a:solidFill>
                  <a:srgbClr val="FF0000"/>
                </a:solidFill>
                <a:latin typeface="Calibri" pitchFamily="34" charset="0"/>
                <a:ea typeface="Verdana" pitchFamily="34" charset="0"/>
                <a:cs typeface="Calibri" pitchFamily="34" charset="0"/>
              </a:rPr>
              <a:t/>
            </a:r>
            <a:br>
              <a:rPr lang="en-US" sz="2800" dirty="0" smtClean="0">
                <a:solidFill>
                  <a:srgbClr val="FF0000"/>
                </a:solidFill>
                <a:latin typeface="Calibri" pitchFamily="34" charset="0"/>
                <a:ea typeface="Verdana" pitchFamily="34" charset="0"/>
                <a:cs typeface="Calibri" pitchFamily="34" charset="0"/>
              </a:rPr>
            </a:br>
            <a:endParaRPr lang="en-IN" sz="2800" b="1" dirty="0">
              <a:solidFill>
                <a:schemeClr val="tx1"/>
              </a:solidFill>
              <a:latin typeface="Garamond" panose="02020404030301010803" pitchFamily="18" charset="0"/>
            </a:endParaRPr>
          </a:p>
        </p:txBody>
      </p:sp>
      <p:sp>
        <p:nvSpPr>
          <p:cNvPr id="25" name="Oval 24"/>
          <p:cNvSpPr/>
          <p:nvPr/>
        </p:nvSpPr>
        <p:spPr>
          <a:xfrm>
            <a:off x="2590800" y="6012873"/>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457200" y="6546273"/>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676400" y="1371600"/>
            <a:ext cx="7162800" cy="1219200"/>
          </a:xfrm>
          <a:prstGeom prst="rect">
            <a:avLst/>
          </a:prstGeom>
          <a:solidFill>
            <a:srgbClr val="ECF3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smtClean="0">
              <a:solidFill>
                <a:srgbClr val="00B050"/>
              </a:solidFill>
            </a:endParaRPr>
          </a:p>
          <a:p>
            <a:pPr algn="just"/>
            <a:r>
              <a:rPr lang="en-US" sz="2000" b="1" dirty="0" smtClean="0">
                <a:solidFill>
                  <a:srgbClr val="00B050"/>
                </a:solidFill>
              </a:rPr>
              <a:t>No ITC after furnishing of the return for the month of  September following the end of financial year to which such invoice pertains or  furnishing of the relevant annual return, whichever is earlier.</a:t>
            </a:r>
          </a:p>
          <a:p>
            <a:pPr>
              <a:buFont typeface="Wingdings" pitchFamily="2" charset="2"/>
              <a:buChar char="v"/>
            </a:pPr>
            <a:endParaRPr lang="en-US" sz="2000" b="1" dirty="0"/>
          </a:p>
        </p:txBody>
      </p:sp>
      <p:sp>
        <p:nvSpPr>
          <p:cNvPr id="12" name="TextBox 11"/>
          <p:cNvSpPr txBox="1"/>
          <p:nvPr/>
        </p:nvSpPr>
        <p:spPr>
          <a:xfrm rot="10800000" flipH="1" flipV="1">
            <a:off x="3733800" y="4766102"/>
            <a:ext cx="5867400" cy="1338828"/>
          </a:xfrm>
          <a:prstGeom prst="rect">
            <a:avLst/>
          </a:prstGeom>
          <a:noFill/>
        </p:spPr>
        <p:txBody>
          <a:bodyPr wrap="square" rtlCol="0">
            <a:spAutoFit/>
          </a:bodyPr>
          <a:lstStyle/>
          <a:p>
            <a:pPr marL="0" lvl="1"/>
            <a:r>
              <a:rPr lang="en-US" sz="2700" dirty="0" smtClean="0">
                <a:effectLst>
                  <a:outerShdw blurRad="38100" dist="38100" dir="2700000" algn="tl">
                    <a:srgbClr val="000000">
                      <a:alpha val="43137"/>
                    </a:srgbClr>
                  </a:outerShdw>
                </a:effectLst>
                <a:latin typeface="Franklin Gothic Demi Cond" pitchFamily="34" charset="0"/>
              </a:rPr>
              <a:t> If depreciation is claimed on tax component.</a:t>
            </a:r>
          </a:p>
          <a:p>
            <a:pPr marL="0" lvl="1"/>
            <a:endParaRPr lang="en-IN" sz="2700" b="1" dirty="0">
              <a:latin typeface="Garamond" panose="02020404030301010803" pitchFamily="18" charset="0"/>
              <a:cs typeface="Andalus" panose="02020603050405020304" pitchFamily="18" charset="-78"/>
            </a:endParaRPr>
          </a:p>
        </p:txBody>
      </p:sp>
      <p:sp>
        <p:nvSpPr>
          <p:cNvPr id="5" name="Rectangle 4"/>
          <p:cNvSpPr/>
          <p:nvPr/>
        </p:nvSpPr>
        <p:spPr>
          <a:xfrm>
            <a:off x="255813" y="5029200"/>
            <a:ext cx="7973787" cy="99059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3600" b="1" dirty="0" smtClean="0">
                <a:solidFill>
                  <a:srgbClr val="0070C0"/>
                </a:solidFill>
              </a:rPr>
              <a:t>ITC availed would be added to output liability with interest.</a:t>
            </a:r>
          </a:p>
        </p:txBody>
      </p:sp>
      <p:sp>
        <p:nvSpPr>
          <p:cNvPr id="22" name="Round Diagonal Corner Rectangle 21"/>
          <p:cNvSpPr/>
          <p:nvPr/>
        </p:nvSpPr>
        <p:spPr>
          <a:xfrm>
            <a:off x="304800" y="4343400"/>
            <a:ext cx="8153399" cy="198120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rPr>
              <a:t>credit shall be restricted to so much of the input tax as is attributable to the said taxable supplies or business purpose</a:t>
            </a:r>
          </a:p>
        </p:txBody>
      </p:sp>
      <p:sp>
        <p:nvSpPr>
          <p:cNvPr id="3" name="Rectangle 2"/>
          <p:cNvSpPr/>
          <p:nvPr/>
        </p:nvSpPr>
        <p:spPr>
          <a:xfrm>
            <a:off x="2895600" y="6019800"/>
            <a:ext cx="3809999" cy="69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700" dirty="0" smtClean="0">
                <a:solidFill>
                  <a:schemeClr val="tx1"/>
                </a:solidFill>
                <a:effectLst>
                  <a:outerShdw blurRad="38100" dist="38100" dir="2700000" algn="tl">
                    <a:srgbClr val="000000">
                      <a:alpha val="43137"/>
                    </a:srgbClr>
                  </a:outerShdw>
                </a:effectLst>
                <a:latin typeface="Franklin Gothic Demi Cond" pitchFamily="34" charset="0"/>
              </a:rPr>
              <a:t>Time limit</a:t>
            </a:r>
          </a:p>
          <a:p>
            <a:pPr marL="0" lvl="1" algn="ctr"/>
            <a:endParaRPr lang="en-IN" sz="2700" dirty="0">
              <a:solidFill>
                <a:schemeClr val="tx1"/>
              </a:solidFill>
              <a:effectLst>
                <a:outerShdw blurRad="38100" dist="38100" dir="2700000" algn="tl">
                  <a:srgbClr val="000000">
                    <a:alpha val="43137"/>
                  </a:srgbClr>
                </a:outerShdw>
              </a:effectLst>
              <a:latin typeface="Franklin Gothic Demi Cond" pitchFamily="34" charset="0"/>
            </a:endParaRPr>
          </a:p>
        </p:txBody>
      </p:sp>
      <p:sp>
        <p:nvSpPr>
          <p:cNvPr id="4" name="Round Diagonal Corner Rectangle 3"/>
          <p:cNvSpPr/>
          <p:nvPr/>
        </p:nvSpPr>
        <p:spPr>
          <a:xfrm>
            <a:off x="304799" y="4343400"/>
            <a:ext cx="8582527" cy="1953126"/>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a:t>
            </a:r>
            <a:r>
              <a:rPr lang="en-US" sz="3600" b="1" dirty="0" err="1" smtClean="0">
                <a:solidFill>
                  <a:srgbClr val="C00000"/>
                </a:solidFill>
              </a:rPr>
              <a:t>i</a:t>
            </a:r>
            <a:r>
              <a:rPr lang="en-US" sz="3600" b="1" dirty="0" smtClean="0">
                <a:solidFill>
                  <a:srgbClr val="C00000"/>
                </a:solidFill>
              </a:rPr>
              <a:t>) Invoice,(ii) Goods/services are received (iii) tax is paid (iv) return is filed </a:t>
            </a:r>
          </a:p>
        </p:txBody>
      </p:sp>
    </p:spTree>
    <p:extLst>
      <p:ext uri="{BB962C8B-B14F-4D97-AF65-F5344CB8AC3E}">
        <p14:creationId xmlns="" xmlns:p14="http://schemas.microsoft.com/office/powerpoint/2010/main" val="3005036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810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1800000">
                                      <p:cBhvr>
                                        <p:cTn id="27" dur="500" fill="hold"/>
                                        <p:tgtEl>
                                          <p:spTgt spid="2"/>
                                        </p:tgtEl>
                                        <p:attrNameLst>
                                          <p:attrName>r</p:attrName>
                                        </p:attrNameLst>
                                      </p:cBhvr>
                                    </p:animRot>
                                  </p:childTnLst>
                                </p:cTn>
                              </p:par>
                            </p:childTnLst>
                          </p:cTn>
                        </p:par>
                        <p:par>
                          <p:cTn id="28" fill="hold">
                            <p:stCondLst>
                              <p:cond delay="500"/>
                            </p:stCondLst>
                            <p:childTnLst>
                              <p:par>
                                <p:cTn id="29" presetID="1" presetClass="emph" presetSubtype="2" fill="hold" nodeType="afterEffect">
                                  <p:stCondLst>
                                    <p:cond delay="0"/>
                                  </p:stCondLst>
                                  <p:childTnLst>
                                    <p:animClr clrSpc="rgb" dir="cw">
                                      <p:cBhvr>
                                        <p:cTn id="30" dur="500" fill="hold"/>
                                        <p:tgtEl>
                                          <p:spTgt spid="16"/>
                                        </p:tgtEl>
                                        <p:attrNameLst>
                                          <p:attrName>fillcolor</p:attrName>
                                        </p:attrNameLst>
                                      </p:cBhvr>
                                      <p:to>
                                        <a:srgbClr val="829975"/>
                                      </p:to>
                                    </p:animClr>
                                    <p:set>
                                      <p:cBhvr>
                                        <p:cTn id="31" dur="500" fill="hold"/>
                                        <p:tgtEl>
                                          <p:spTgt spid="16"/>
                                        </p:tgtEl>
                                        <p:attrNameLst>
                                          <p:attrName>fill.type</p:attrName>
                                        </p:attrNameLst>
                                      </p:cBhvr>
                                      <p:to>
                                        <p:strVal val="solid"/>
                                      </p:to>
                                    </p:set>
                                    <p:set>
                                      <p:cBhvr>
                                        <p:cTn id="32" dur="500" fill="hold"/>
                                        <p:tgtEl>
                                          <p:spTgt spid="16"/>
                                        </p:tgtEl>
                                        <p:attrNameLst>
                                          <p:attrName>fill.on</p:attrName>
                                        </p:attrNameLst>
                                      </p:cBhvr>
                                      <p:to>
                                        <p:strVal val="true"/>
                                      </p:to>
                                    </p:se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1500000">
                                      <p:cBhvr>
                                        <p:cTn id="49" dur="500" fill="hold"/>
                                        <p:tgtEl>
                                          <p:spTgt spid="2"/>
                                        </p:tgtEl>
                                        <p:attrNameLst>
                                          <p:attrName>r</p:attrName>
                                        </p:attrNameLst>
                                      </p:cBhvr>
                                    </p:animRo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500" fill="hold"/>
                                        <p:tgtEl>
                                          <p:spTgt spid="17"/>
                                        </p:tgtEl>
                                        <p:attrNameLst>
                                          <p:attrName>fillcolor</p:attrName>
                                        </p:attrNameLst>
                                      </p:cBhvr>
                                      <p:to>
                                        <a:srgbClr val="829975"/>
                                      </p:to>
                                    </p:animClr>
                                    <p:set>
                                      <p:cBhvr>
                                        <p:cTn id="53" dur="500" fill="hold"/>
                                        <p:tgtEl>
                                          <p:spTgt spid="17"/>
                                        </p:tgtEl>
                                        <p:attrNameLst>
                                          <p:attrName>fill.type</p:attrName>
                                        </p:attrNameLst>
                                      </p:cBhvr>
                                      <p:to>
                                        <p:strVal val="solid"/>
                                      </p:to>
                                    </p:set>
                                    <p:set>
                                      <p:cBhvr>
                                        <p:cTn id="54" dur="500" fill="hold"/>
                                        <p:tgtEl>
                                          <p:spTgt spid="17"/>
                                        </p:tgtEl>
                                        <p:attrNameLst>
                                          <p:attrName>fill.on</p:attrName>
                                        </p:attrNameLst>
                                      </p:cBhvr>
                                      <p:to>
                                        <p:strVal val="true"/>
                                      </p:to>
                                    </p:se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1320000">
                                      <p:cBhvr>
                                        <p:cTn id="71" dur="500" fill="hold"/>
                                        <p:tgtEl>
                                          <p:spTgt spid="2"/>
                                        </p:tgtEl>
                                        <p:attrNameLst>
                                          <p:attrName>r</p:attrName>
                                        </p:attrNameLst>
                                      </p:cBhvr>
                                    </p:animRot>
                                  </p:childTnLst>
                                </p:cTn>
                              </p:par>
                            </p:childTnLst>
                          </p:cTn>
                        </p:par>
                        <p:par>
                          <p:cTn id="72" fill="hold">
                            <p:stCondLst>
                              <p:cond delay="500"/>
                            </p:stCondLst>
                            <p:childTnLst>
                              <p:par>
                                <p:cTn id="73" presetID="1" presetClass="emph" presetSubtype="2" fill="hold" nodeType="afterEffect">
                                  <p:stCondLst>
                                    <p:cond delay="0"/>
                                  </p:stCondLst>
                                  <p:childTnLst>
                                    <p:animClr clrSpc="rgb" dir="cw">
                                      <p:cBhvr>
                                        <p:cTn id="74" dur="500" fill="hold"/>
                                        <p:tgtEl>
                                          <p:spTgt spid="18"/>
                                        </p:tgtEl>
                                        <p:attrNameLst>
                                          <p:attrName>fillcolor</p:attrName>
                                        </p:attrNameLst>
                                      </p:cBhvr>
                                      <p:to>
                                        <a:srgbClr val="829975"/>
                                      </p:to>
                                    </p:animClr>
                                    <p:set>
                                      <p:cBhvr>
                                        <p:cTn id="75" dur="500" fill="hold"/>
                                        <p:tgtEl>
                                          <p:spTgt spid="18"/>
                                        </p:tgtEl>
                                        <p:attrNameLst>
                                          <p:attrName>fill.type</p:attrName>
                                        </p:attrNameLst>
                                      </p:cBhvr>
                                      <p:to>
                                        <p:strVal val="solid"/>
                                      </p:to>
                                    </p:set>
                                    <p:set>
                                      <p:cBhvr>
                                        <p:cTn id="76" dur="500" fill="hold"/>
                                        <p:tgtEl>
                                          <p:spTgt spid="18"/>
                                        </p:tgtEl>
                                        <p:attrNameLst>
                                          <p:attrName>fill.on</p:attrName>
                                        </p:attrNameLst>
                                      </p:cBhvr>
                                      <p:to>
                                        <p:strVal val="true"/>
                                      </p:to>
                                    </p:set>
                                  </p:childTnLst>
                                </p:cTn>
                              </p:par>
                              <p:par>
                                <p:cTn id="77" presetID="10"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barn(inVertical)">
                                      <p:cBhvr>
                                        <p:cTn id="84" dur="50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8" presetClass="emph" presetSubtype="0" fill="hold" nodeType="clickEffect">
                                  <p:stCondLst>
                                    <p:cond delay="0"/>
                                  </p:stCondLst>
                                  <p:childTnLst>
                                    <p:animRot by="900000">
                                      <p:cBhvr>
                                        <p:cTn id="93" dur="500" fill="hold"/>
                                        <p:tgtEl>
                                          <p:spTgt spid="2"/>
                                        </p:tgtEl>
                                        <p:attrNameLst>
                                          <p:attrName>r</p:attrName>
                                        </p:attrNameLst>
                                      </p:cBhvr>
                                    </p:animRot>
                                  </p:childTnLst>
                                </p:cTn>
                              </p:par>
                            </p:childTnLst>
                          </p:cTn>
                        </p:par>
                        <p:par>
                          <p:cTn id="94" fill="hold">
                            <p:stCondLst>
                              <p:cond delay="500"/>
                            </p:stCondLst>
                            <p:childTnLst>
                              <p:par>
                                <p:cTn id="95" presetID="1" presetClass="emph" presetSubtype="2" fill="hold" nodeType="afterEffect">
                                  <p:stCondLst>
                                    <p:cond delay="0"/>
                                  </p:stCondLst>
                                  <p:childTnLst>
                                    <p:animClr clrSpc="rgb" dir="cw">
                                      <p:cBhvr>
                                        <p:cTn id="96" dur="500" fill="hold"/>
                                        <p:tgtEl>
                                          <p:spTgt spid="21"/>
                                        </p:tgtEl>
                                        <p:attrNameLst>
                                          <p:attrName>fillcolor</p:attrName>
                                        </p:attrNameLst>
                                      </p:cBhvr>
                                      <p:to>
                                        <a:srgbClr val="829975"/>
                                      </p:to>
                                    </p:animClr>
                                    <p:set>
                                      <p:cBhvr>
                                        <p:cTn id="97" dur="500" fill="hold"/>
                                        <p:tgtEl>
                                          <p:spTgt spid="21"/>
                                        </p:tgtEl>
                                        <p:attrNameLst>
                                          <p:attrName>fill.type</p:attrName>
                                        </p:attrNameLst>
                                      </p:cBhvr>
                                      <p:to>
                                        <p:strVal val="solid"/>
                                      </p:to>
                                    </p:set>
                                    <p:set>
                                      <p:cBhvr>
                                        <p:cTn id="98" dur="500" fill="hold"/>
                                        <p:tgtEl>
                                          <p:spTgt spid="21"/>
                                        </p:tgtEl>
                                        <p:attrNameLst>
                                          <p:attrName>fill.on</p:attrName>
                                        </p:attrNameLst>
                                      </p:cBhvr>
                                      <p:to>
                                        <p:strVal val="true"/>
                                      </p:to>
                                    </p:set>
                                  </p:childTnLst>
                                </p:cTn>
                              </p:par>
                              <p:par>
                                <p:cTn id="99" presetID="10" presetClass="entr" presetSubtype="0"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barn(inVertical)">
                                      <p:cBhvr>
                                        <p:cTn id="106" dur="5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xit" presetSubtype="0" fill="hold" grpId="1" nodeType="clickEffect">
                                  <p:stCondLst>
                                    <p:cond delay="0"/>
                                  </p:stCondLst>
                                  <p:childTnLst>
                                    <p:animEffect transition="out" filter="dissolv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8" presetClass="emph" presetSubtype="0" fill="hold" nodeType="clickEffect">
                                  <p:stCondLst>
                                    <p:cond delay="0"/>
                                  </p:stCondLst>
                                  <p:childTnLst>
                                    <p:animRot by="900000">
                                      <p:cBhvr>
                                        <p:cTn id="115" dur="500" fill="hold"/>
                                        <p:tgtEl>
                                          <p:spTgt spid="2"/>
                                        </p:tgtEl>
                                        <p:attrNameLst>
                                          <p:attrName>r</p:attrName>
                                        </p:attrNameLst>
                                      </p:cBhvr>
                                    </p:animRot>
                                  </p:childTnLst>
                                </p:cTn>
                              </p:par>
                            </p:childTnLst>
                          </p:cTn>
                        </p:par>
                        <p:par>
                          <p:cTn id="116" fill="hold">
                            <p:stCondLst>
                              <p:cond delay="500"/>
                            </p:stCondLst>
                            <p:childTnLst>
                              <p:par>
                                <p:cTn id="117" presetID="1" presetClass="emph" presetSubtype="2" fill="hold" nodeType="afterEffect">
                                  <p:stCondLst>
                                    <p:cond delay="0"/>
                                  </p:stCondLst>
                                  <p:childTnLst>
                                    <p:animClr clrSpc="rgb" dir="cw">
                                      <p:cBhvr>
                                        <p:cTn id="118" dur="500" fill="hold"/>
                                        <p:tgtEl>
                                          <p:spTgt spid="25"/>
                                        </p:tgtEl>
                                        <p:attrNameLst>
                                          <p:attrName>fillcolor</p:attrName>
                                        </p:attrNameLst>
                                      </p:cBhvr>
                                      <p:to>
                                        <a:srgbClr val="829975"/>
                                      </p:to>
                                    </p:animClr>
                                    <p:set>
                                      <p:cBhvr>
                                        <p:cTn id="119" dur="500" fill="hold"/>
                                        <p:tgtEl>
                                          <p:spTgt spid="25"/>
                                        </p:tgtEl>
                                        <p:attrNameLst>
                                          <p:attrName>fill.type</p:attrName>
                                        </p:attrNameLst>
                                      </p:cBhvr>
                                      <p:to>
                                        <p:strVal val="solid"/>
                                      </p:to>
                                    </p:set>
                                    <p:set>
                                      <p:cBhvr>
                                        <p:cTn id="120" dur="500" fill="hold"/>
                                        <p:tgtEl>
                                          <p:spTgt spid="25"/>
                                        </p:tgtEl>
                                        <p:attrNameLst>
                                          <p:attrName>fill.on</p:attrName>
                                        </p:attrNameLst>
                                      </p:cBhvr>
                                      <p:to>
                                        <p:strVal val="true"/>
                                      </p:to>
                                    </p:set>
                                  </p:childTnLst>
                                </p:cTn>
                              </p:par>
                            </p:childTnLst>
                          </p:cTn>
                        </p:par>
                        <p:par>
                          <p:cTn id="121" fill="hold">
                            <p:stCondLst>
                              <p:cond delay="1000"/>
                            </p:stCondLst>
                            <p:childTnLst>
                              <p:par>
                                <p:cTn id="122" presetID="16" presetClass="entr" presetSubtype="21" fill="hold" grpId="0" nodeType="after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barn(inVertical)">
                                      <p:cBhvr>
                                        <p:cTn id="124" dur="500"/>
                                        <p:tgtEl>
                                          <p:spTgt spid="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500"/>
                                        <p:tgtEl>
                                          <p:spTgt spid="27"/>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xit" presetSubtype="0" fill="hold" grpId="1" nodeType="clickEffect">
                                  <p:stCondLst>
                                    <p:cond delay="0"/>
                                  </p:stCondLst>
                                  <p:childTnLst>
                                    <p:animEffect transition="out" filter="dissolve">
                                      <p:cBhvr>
                                        <p:cTn id="133" dur="500"/>
                                        <p:tgtEl>
                                          <p:spTgt spid="27"/>
                                        </p:tgtEl>
                                      </p:cBhvr>
                                    </p:animEffect>
                                    <p:set>
                                      <p:cBhvr>
                                        <p:cTn id="134"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8" grpId="0"/>
      <p:bldP spid="9" grpId="0"/>
      <p:bldP spid="20" grpId="0"/>
      <p:bldP spid="23" grpId="0" animBg="1"/>
      <p:bldP spid="23" grpId="1" animBg="1"/>
      <p:bldP spid="27" grpId="0" animBg="1"/>
      <p:bldP spid="27" grpId="1" animBg="1"/>
      <p:bldP spid="12" grpId="0"/>
      <p:bldP spid="5" grpId="0" animBg="1"/>
      <p:bldP spid="5" grpId="1" animBg="1"/>
      <p:bldP spid="22" grpId="0" animBg="1"/>
      <p:bldP spid="22" grpId="1" animBg="1"/>
      <p:bldP spid="3" grpId="0"/>
      <p:bldP spid="4" grpId="0" animBg="1"/>
      <p:bldP spid="4" grpId="1"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944"/>
          </a:xfrm>
        </p:spPr>
        <p:txBody>
          <a:bodyPr>
            <a:normAutofit fontScale="90000"/>
          </a:bodyPr>
          <a:lstStyle/>
          <a:p>
            <a:pPr algn="l"/>
            <a:r>
              <a:rPr lang="en-US" b="1" dirty="0">
                <a:solidFill>
                  <a:srgbClr val="FF0000"/>
                </a:solidFill>
                <a:latin typeface="Calibri" pitchFamily="34" charset="0"/>
                <a:ea typeface="Verdana" pitchFamily="34" charset="0"/>
                <a:cs typeface="Calibri" pitchFamily="34" charset="0"/>
              </a:rPr>
              <a:t/>
            </a:r>
            <a:br>
              <a:rPr lang="en-US" b="1" dirty="0">
                <a:solidFill>
                  <a:srgbClr val="FF0000"/>
                </a:solidFill>
                <a:latin typeface="Calibri" pitchFamily="34" charset="0"/>
                <a:ea typeface="Verdana" pitchFamily="34" charset="0"/>
                <a:cs typeface="Calibri" pitchFamily="34" charset="0"/>
              </a:rPr>
            </a:br>
            <a:r>
              <a:rPr lang="en-US" b="1" dirty="0" smtClean="0">
                <a:solidFill>
                  <a:srgbClr val="7030A0"/>
                </a:solidFill>
                <a:latin typeface="Calibri" pitchFamily="34" charset="0"/>
                <a:ea typeface="Verdana" pitchFamily="34" charset="0"/>
                <a:cs typeface="Calibri" pitchFamily="34" charset="0"/>
              </a:rPr>
              <a:t>----</a:t>
            </a:r>
            <a:r>
              <a:rPr lang="en-US" sz="4000" b="1" dirty="0" smtClean="0">
                <a:solidFill>
                  <a:srgbClr val="7030A0"/>
                </a:solidFill>
                <a:latin typeface="Calibri" pitchFamily="34" charset="0"/>
                <a:ea typeface="Verdana" pitchFamily="34" charset="0"/>
                <a:cs typeface="Calibri" pitchFamily="34" charset="0"/>
              </a:rPr>
              <a:t>Conditions </a:t>
            </a:r>
            <a:r>
              <a:rPr lang="en-US" sz="4000" b="1" dirty="0">
                <a:solidFill>
                  <a:srgbClr val="7030A0"/>
                </a:solidFill>
                <a:latin typeface="Calibri" pitchFamily="34" charset="0"/>
                <a:ea typeface="Verdana" pitchFamily="34" charset="0"/>
                <a:cs typeface="Calibri" pitchFamily="34" charset="0"/>
              </a:rPr>
              <a:t>prescribed  for taking  ITC</a:t>
            </a:r>
            <a:r>
              <a:rPr lang="en-US" b="1" dirty="0">
                <a:solidFill>
                  <a:srgbClr val="7030A0"/>
                </a:solidFill>
                <a:latin typeface="Calibri" pitchFamily="34" charset="0"/>
                <a:ea typeface="Verdana" pitchFamily="34" charset="0"/>
                <a:cs typeface="Calibri" pitchFamily="34" charset="0"/>
              </a:rPr>
              <a:t> </a:t>
            </a:r>
            <a:r>
              <a:rPr lang="en-US" dirty="0">
                <a:solidFill>
                  <a:srgbClr val="7030A0"/>
                </a:solidFill>
                <a:latin typeface="Calibri" pitchFamily="34" charset="0"/>
                <a:ea typeface="Verdana" pitchFamily="34" charset="0"/>
                <a:cs typeface="Calibri" pitchFamily="34" charset="0"/>
              </a:rPr>
              <a:t/>
            </a:r>
            <a:br>
              <a:rPr lang="en-US" dirty="0">
                <a:solidFill>
                  <a:srgbClr val="7030A0"/>
                </a:solidFill>
                <a:latin typeface="Calibri" pitchFamily="34" charset="0"/>
                <a:ea typeface="Verdana" pitchFamily="34" charset="0"/>
                <a:cs typeface="Calibri" pitchFamily="34" charset="0"/>
              </a:rPr>
            </a:br>
            <a:endParaRPr lang="en-US" dirty="0">
              <a:solidFill>
                <a:srgbClr val="7030A0"/>
              </a:solidFill>
            </a:endParaRPr>
          </a:p>
        </p:txBody>
      </p:sp>
      <p:sp>
        <p:nvSpPr>
          <p:cNvPr id="3" name="Content Placeholder 2"/>
          <p:cNvSpPr>
            <a:spLocks noGrp="1"/>
          </p:cNvSpPr>
          <p:nvPr>
            <p:ph sz="half" idx="1"/>
          </p:nvPr>
        </p:nvSpPr>
        <p:spPr>
          <a:xfrm>
            <a:off x="218364" y="1299944"/>
            <a:ext cx="4277436" cy="5558056"/>
          </a:xfrm>
        </p:spPr>
        <p:txBody>
          <a:bodyPr>
            <a:normAutofit fontScale="55000" lnSpcReduction="20000"/>
          </a:bodyPr>
          <a:lstStyle/>
          <a:p>
            <a:pPr marL="0" lvl="1" indent="-514350" algn="just">
              <a:spcBef>
                <a:spcPts val="0"/>
              </a:spcBef>
              <a:buFont typeface="Wingdings" pitchFamily="2" charset="2"/>
              <a:buChar char="Ø"/>
            </a:pPr>
            <a:r>
              <a:rPr lang="en-US" sz="3600" b="1" dirty="0" smtClean="0">
                <a:solidFill>
                  <a:srgbClr val="C00000"/>
                </a:solidFill>
                <a:latin typeface="Calibri" pitchFamily="34" charset="0"/>
                <a:ea typeface="Verdana" pitchFamily="34" charset="0"/>
                <a:cs typeface="Calibri" pitchFamily="34" charset="0"/>
              </a:rPr>
              <a:t>Pre requisite </a:t>
            </a:r>
          </a:p>
          <a:p>
            <a:pPr marL="0" lvl="1" indent="-514350" algn="just">
              <a:spcBef>
                <a:spcPts val="0"/>
              </a:spcBef>
              <a:buFont typeface="Wingdings" pitchFamily="2" charset="2"/>
              <a:buChar char="Ø"/>
            </a:pPr>
            <a:endParaRPr lang="en-US" sz="3600" b="1" dirty="0" smtClean="0">
              <a:solidFill>
                <a:srgbClr val="C00000"/>
              </a:solidFill>
              <a:latin typeface="Calibri" pitchFamily="34" charset="0"/>
              <a:ea typeface="Verdana" pitchFamily="34" charset="0"/>
              <a:cs typeface="Calibri" pitchFamily="34" charset="0"/>
            </a:endParaRPr>
          </a:p>
          <a:p>
            <a:pPr marL="0" lvl="1" indent="-514350" algn="just">
              <a:spcBef>
                <a:spcPts val="0"/>
              </a:spcBef>
              <a:buFont typeface="Wingdings" pitchFamily="2" charset="2"/>
              <a:buChar char="Ø"/>
            </a:pPr>
            <a:endParaRPr lang="en-US" sz="3600" b="1" dirty="0" smtClean="0">
              <a:solidFill>
                <a:srgbClr val="002060"/>
              </a:solidFill>
              <a:latin typeface="Calibri" pitchFamily="34" charset="0"/>
              <a:ea typeface="Verdana" pitchFamily="34" charset="0"/>
              <a:cs typeface="Calibri" pitchFamily="34" charset="0"/>
            </a:endParaRPr>
          </a:p>
          <a:p>
            <a:pPr marL="0" lvl="1" indent="-514350" algn="just">
              <a:spcBef>
                <a:spcPts val="0"/>
              </a:spcBef>
              <a:buFont typeface="Wingdings" pitchFamily="2" charset="2"/>
              <a:buChar char="Ø"/>
            </a:pPr>
            <a:r>
              <a:rPr lang="en-US" sz="3600" b="1" dirty="0" smtClean="0">
                <a:solidFill>
                  <a:srgbClr val="002060"/>
                </a:solidFill>
                <a:latin typeface="Calibri" pitchFamily="34" charset="0"/>
                <a:ea typeface="Verdana" pitchFamily="34" charset="0"/>
                <a:cs typeface="Calibri" pitchFamily="34" charset="0"/>
              </a:rPr>
              <a:t>Goods against an invoice are received in lots.</a:t>
            </a:r>
          </a:p>
          <a:p>
            <a:pPr marL="0" lvl="1" indent="-514350" algn="just">
              <a:spcBef>
                <a:spcPts val="0"/>
              </a:spcBef>
              <a:buFont typeface="Wingdings" pitchFamily="2" charset="2"/>
              <a:buChar char="Ø"/>
            </a:pPr>
            <a:endParaRPr lang="en-US" sz="3600" b="1" dirty="0" smtClean="0">
              <a:solidFill>
                <a:srgbClr val="002060"/>
              </a:solidFill>
              <a:latin typeface="Calibri" pitchFamily="34" charset="0"/>
              <a:ea typeface="Verdana" pitchFamily="34" charset="0"/>
              <a:cs typeface="Calibri" pitchFamily="34" charset="0"/>
            </a:endParaRPr>
          </a:p>
          <a:p>
            <a:pPr marL="0" lvl="1" indent="-514350" algn="just">
              <a:spcBef>
                <a:spcPts val="0"/>
              </a:spcBef>
              <a:buFont typeface="Wingdings" pitchFamily="2" charset="2"/>
              <a:buChar char="Ø"/>
            </a:pPr>
            <a:r>
              <a:rPr lang="en-US" sz="2600" b="1" dirty="0" smtClean="0">
                <a:solidFill>
                  <a:srgbClr val="FF0000"/>
                </a:solidFill>
              </a:rPr>
              <a:t>Credit on pipelines and </a:t>
            </a:r>
            <a:r>
              <a:rPr lang="en-US" sz="2600" b="1" dirty="0" err="1" smtClean="0">
                <a:solidFill>
                  <a:srgbClr val="FF0000"/>
                </a:solidFill>
              </a:rPr>
              <a:t>tele</a:t>
            </a:r>
            <a:r>
              <a:rPr lang="en-US" sz="2600" b="1" dirty="0" smtClean="0">
                <a:solidFill>
                  <a:srgbClr val="FF0000"/>
                </a:solidFill>
              </a:rPr>
              <a:t> communication tower fixed to earth by foundation or structural support including foundation and structural support thereto.</a:t>
            </a:r>
          </a:p>
          <a:p>
            <a:pPr marL="0" lvl="1" indent="-514350" algn="just">
              <a:spcBef>
                <a:spcPts val="0"/>
              </a:spcBef>
              <a:buFont typeface="Wingdings" pitchFamily="2" charset="2"/>
              <a:buChar char="Ø"/>
            </a:pPr>
            <a:endParaRPr lang="en-US" sz="7700" b="1" dirty="0" smtClean="0">
              <a:solidFill>
                <a:srgbClr val="FF0000"/>
              </a:solidFill>
              <a:latin typeface="Calibri" pitchFamily="34" charset="0"/>
              <a:ea typeface="Verdana" pitchFamily="34" charset="0"/>
              <a:cs typeface="Calibri" pitchFamily="34" charset="0"/>
            </a:endParaRPr>
          </a:p>
          <a:p>
            <a:pPr marL="0" lvl="1" indent="-514350" algn="just">
              <a:spcBef>
                <a:spcPts val="0"/>
              </a:spcBef>
              <a:buFont typeface="Wingdings" pitchFamily="2" charset="2"/>
              <a:buChar char="Ø"/>
            </a:pPr>
            <a:r>
              <a:rPr lang="en-US" sz="2800" b="1" dirty="0" smtClean="0">
                <a:solidFill>
                  <a:srgbClr val="0070C0"/>
                </a:solidFill>
                <a:latin typeface="Calibri" pitchFamily="34" charset="0"/>
                <a:ea typeface="Verdana" pitchFamily="34" charset="0"/>
                <a:cs typeface="Calibri" pitchFamily="34" charset="0"/>
              </a:rPr>
              <a:t>Recipient fails to pay  to the supplier of services, within a period of 3 month </a:t>
            </a:r>
          </a:p>
          <a:p>
            <a:pPr marL="0" lvl="1" indent="-514350" algn="just">
              <a:spcBef>
                <a:spcPts val="0"/>
              </a:spcBef>
              <a:buFont typeface="Wingdings" pitchFamily="2" charset="2"/>
              <a:buChar char="Ø"/>
            </a:pPr>
            <a:endParaRPr lang="en-US" sz="2800" b="1" dirty="0" smtClean="0">
              <a:solidFill>
                <a:srgbClr val="0070C0"/>
              </a:solidFill>
              <a:latin typeface="Calibri" pitchFamily="34" charset="0"/>
              <a:ea typeface="Verdana" pitchFamily="34" charset="0"/>
              <a:cs typeface="Calibri" pitchFamily="34" charset="0"/>
            </a:endParaRPr>
          </a:p>
          <a:p>
            <a:pPr marL="0" lvl="1" indent="-514350" algn="just">
              <a:spcBef>
                <a:spcPts val="0"/>
              </a:spcBef>
              <a:buFont typeface="Wingdings" pitchFamily="2" charset="2"/>
              <a:buChar char="Ø"/>
            </a:pPr>
            <a:endParaRPr lang="en-US" sz="2800" b="1" dirty="0" smtClean="0">
              <a:solidFill>
                <a:srgbClr val="002060"/>
              </a:solidFill>
              <a:latin typeface="Calibri" pitchFamily="34" charset="0"/>
              <a:ea typeface="Verdana" pitchFamily="34" charset="0"/>
              <a:cs typeface="Calibri" pitchFamily="34" charset="0"/>
            </a:endParaRPr>
          </a:p>
          <a:p>
            <a:pPr marL="0" lvl="1" indent="-514350" algn="just">
              <a:spcBef>
                <a:spcPts val="0"/>
              </a:spcBef>
              <a:buFont typeface="Wingdings" pitchFamily="2" charset="2"/>
              <a:buChar char="Ø"/>
            </a:pPr>
            <a:r>
              <a:rPr lang="en-IN" sz="3100" b="1" dirty="0" smtClean="0">
                <a:solidFill>
                  <a:srgbClr val="DE22D1"/>
                </a:solidFill>
                <a:latin typeface="Andalus"/>
              </a:rPr>
              <a:t> If depreciation is claimed on tax component.</a:t>
            </a:r>
          </a:p>
          <a:p>
            <a:pPr marL="0" lvl="1" indent="-514350" algn="just">
              <a:spcBef>
                <a:spcPts val="0"/>
              </a:spcBef>
              <a:buFont typeface="Wingdings" pitchFamily="2" charset="2"/>
              <a:buChar char="Ø"/>
            </a:pPr>
            <a:endParaRPr lang="en-IN" sz="2800" b="1" dirty="0" smtClean="0">
              <a:latin typeface="Andalus"/>
            </a:endParaRPr>
          </a:p>
          <a:p>
            <a:pPr marL="0" lvl="1" indent="-514350" algn="just">
              <a:spcBef>
                <a:spcPts val="0"/>
              </a:spcBef>
              <a:buFont typeface="Wingdings" pitchFamily="2" charset="2"/>
              <a:buChar char="Ø"/>
            </a:pPr>
            <a:endParaRPr lang="en-IN" sz="2800" b="1" dirty="0" smtClean="0">
              <a:latin typeface="Andalus"/>
            </a:endParaRPr>
          </a:p>
          <a:p>
            <a:pPr marL="0" lvl="1" indent="-514350" algn="just">
              <a:spcBef>
                <a:spcPts val="0"/>
              </a:spcBef>
              <a:buFont typeface="Wingdings" pitchFamily="2" charset="2"/>
              <a:buChar char="Ø"/>
            </a:pPr>
            <a:endParaRPr lang="en-IN" sz="2800" b="1" dirty="0" smtClean="0">
              <a:latin typeface="Andalus"/>
            </a:endParaRPr>
          </a:p>
          <a:p>
            <a:pPr marL="0" lvl="1" indent="-514350" algn="just">
              <a:spcBef>
                <a:spcPts val="0"/>
              </a:spcBef>
              <a:buFont typeface="Wingdings" pitchFamily="2" charset="2"/>
              <a:buChar char="Ø"/>
            </a:pPr>
            <a:r>
              <a:rPr lang="en-IN" sz="2800" b="1" dirty="0" smtClean="0">
                <a:solidFill>
                  <a:srgbClr val="00B050"/>
                </a:solidFill>
                <a:latin typeface="Calibri" pitchFamily="34" charset="0"/>
                <a:ea typeface="Verdana" pitchFamily="34" charset="0"/>
                <a:cs typeface="Calibri" pitchFamily="34" charset="0"/>
              </a:rPr>
              <a:t>Time limit</a:t>
            </a:r>
            <a:endParaRPr lang="en-US" sz="2800" b="1" dirty="0" smtClean="0">
              <a:solidFill>
                <a:srgbClr val="00B050"/>
              </a:solidFill>
              <a:latin typeface="Calibri" pitchFamily="34" charset="0"/>
              <a:ea typeface="Verdana" pitchFamily="34" charset="0"/>
              <a:cs typeface="Calibri" pitchFamily="34" charset="0"/>
            </a:endParaRPr>
          </a:p>
          <a:p>
            <a:pPr marL="0" lvl="1" indent="-514350" algn="just">
              <a:spcBef>
                <a:spcPts val="0"/>
              </a:spcBef>
              <a:buFont typeface="Wingdings" pitchFamily="2" charset="2"/>
              <a:buChar char="Ø"/>
            </a:pPr>
            <a:endParaRPr lang="en-US" sz="2800" b="1" dirty="0" smtClean="0">
              <a:solidFill>
                <a:srgbClr val="002060"/>
              </a:solidFill>
              <a:latin typeface="Calibri" pitchFamily="34" charset="0"/>
              <a:ea typeface="Verdana" pitchFamily="34" charset="0"/>
              <a:cs typeface="Calibri" pitchFamily="34" charset="0"/>
            </a:endParaRPr>
          </a:p>
          <a:p>
            <a:pPr marL="0" lvl="1" algn="just">
              <a:spcBef>
                <a:spcPts val="0"/>
              </a:spcBef>
              <a:buFont typeface="Wingdings" pitchFamily="2" charset="2"/>
              <a:buChar char="Ø"/>
            </a:pPr>
            <a:endParaRPr lang="en-US" sz="2800" b="1" dirty="0">
              <a:latin typeface="Calibri" pitchFamily="34" charset="0"/>
              <a:ea typeface="Verdana" pitchFamily="34" charset="0"/>
              <a:cs typeface="Calibri" pitchFamily="34" charset="0"/>
            </a:endParaRPr>
          </a:p>
        </p:txBody>
      </p:sp>
      <p:sp>
        <p:nvSpPr>
          <p:cNvPr id="4" name="Content Placeholder 3"/>
          <p:cNvSpPr>
            <a:spLocks noGrp="1"/>
          </p:cNvSpPr>
          <p:nvPr>
            <p:ph sz="half" idx="2"/>
          </p:nvPr>
        </p:nvSpPr>
        <p:spPr>
          <a:xfrm>
            <a:off x="4648199" y="1099457"/>
            <a:ext cx="4209197" cy="5669837"/>
          </a:xfrm>
        </p:spPr>
        <p:txBody>
          <a:bodyPr>
            <a:normAutofit fontScale="55000" lnSpcReduction="20000"/>
          </a:bodyPr>
          <a:lstStyle/>
          <a:p>
            <a:pPr>
              <a:buFont typeface="Wingdings" pitchFamily="2" charset="2"/>
              <a:buChar char="v"/>
            </a:pPr>
            <a:r>
              <a:rPr lang="en-US" sz="3600" b="1" dirty="0" smtClean="0">
                <a:solidFill>
                  <a:srgbClr val="C00000"/>
                </a:solidFill>
              </a:rPr>
              <a:t>Invoice, receipt of goods / services ,tax payment, return </a:t>
            </a:r>
          </a:p>
          <a:p>
            <a:pPr>
              <a:buFont typeface="Wingdings" pitchFamily="2" charset="2"/>
              <a:buChar char="v"/>
            </a:pPr>
            <a:endParaRPr lang="en-US" sz="3100" b="1" dirty="0" smtClean="0">
              <a:solidFill>
                <a:srgbClr val="C00000"/>
              </a:solidFill>
            </a:endParaRPr>
          </a:p>
          <a:p>
            <a:pPr>
              <a:buFont typeface="Wingdings" pitchFamily="2" charset="2"/>
              <a:buChar char="v"/>
            </a:pPr>
            <a:endParaRPr lang="en-US" sz="3100" b="1" dirty="0" smtClean="0"/>
          </a:p>
          <a:p>
            <a:pPr>
              <a:buFont typeface="Wingdings" pitchFamily="2" charset="2"/>
              <a:buChar char="v"/>
            </a:pPr>
            <a:r>
              <a:rPr lang="en-US" sz="3100" b="1" dirty="0" smtClean="0">
                <a:solidFill>
                  <a:srgbClr val="002060"/>
                </a:solidFill>
              </a:rPr>
              <a:t>ITC upon receipt of last  lot</a:t>
            </a:r>
          </a:p>
          <a:p>
            <a:pPr>
              <a:buNone/>
            </a:pPr>
            <a:endParaRPr lang="en-US" sz="2400" b="1" dirty="0" smtClean="0"/>
          </a:p>
          <a:p>
            <a:pPr>
              <a:buNone/>
            </a:pPr>
            <a:r>
              <a:rPr lang="en-US" b="1" dirty="0" smtClean="0">
                <a:solidFill>
                  <a:srgbClr val="0070C0"/>
                </a:solidFill>
              </a:rPr>
              <a:t>   </a:t>
            </a:r>
          </a:p>
          <a:p>
            <a:pPr>
              <a:buFont typeface="Wingdings" pitchFamily="2" charset="2"/>
              <a:buChar char="v"/>
            </a:pPr>
            <a:r>
              <a:rPr lang="en-US" b="1" dirty="0" smtClean="0">
                <a:solidFill>
                  <a:srgbClr val="FF0000"/>
                </a:solidFill>
              </a:rPr>
              <a:t>Three installment</a:t>
            </a:r>
          </a:p>
          <a:p>
            <a:pPr>
              <a:buFont typeface="Wingdings" pitchFamily="2" charset="2"/>
              <a:buChar char="v"/>
            </a:pPr>
            <a:endParaRPr lang="en-US" b="1" dirty="0" smtClean="0">
              <a:solidFill>
                <a:srgbClr val="FF0000"/>
              </a:solidFill>
            </a:endParaRPr>
          </a:p>
          <a:p>
            <a:pPr>
              <a:buFont typeface="Wingdings" pitchFamily="2" charset="2"/>
              <a:buChar char="v"/>
            </a:pPr>
            <a:endParaRPr lang="en-US" b="1" dirty="0" smtClean="0">
              <a:solidFill>
                <a:srgbClr val="FF0000"/>
              </a:solidFill>
            </a:endParaRPr>
          </a:p>
          <a:p>
            <a:pPr>
              <a:buFont typeface="Wingdings" pitchFamily="2" charset="2"/>
              <a:buChar char="v"/>
            </a:pPr>
            <a:endParaRPr lang="en-US" b="1" dirty="0" smtClean="0">
              <a:solidFill>
                <a:srgbClr val="0070C0"/>
              </a:solidFill>
            </a:endParaRPr>
          </a:p>
          <a:p>
            <a:pPr>
              <a:buFont typeface="Wingdings" pitchFamily="2" charset="2"/>
              <a:buChar char="v"/>
            </a:pPr>
            <a:r>
              <a:rPr lang="en-US" b="1" dirty="0" smtClean="0">
                <a:solidFill>
                  <a:srgbClr val="0070C0"/>
                </a:solidFill>
              </a:rPr>
              <a:t>ITC availed would be added to output liability with interest</a:t>
            </a:r>
          </a:p>
          <a:p>
            <a:pPr>
              <a:buFont typeface="Wingdings" pitchFamily="2" charset="2"/>
              <a:buChar char="v"/>
            </a:pPr>
            <a:endParaRPr lang="en-US" sz="2400" b="1" dirty="0" smtClean="0"/>
          </a:p>
          <a:p>
            <a:pPr>
              <a:buFont typeface="Wingdings" pitchFamily="2" charset="2"/>
              <a:buChar char="v"/>
            </a:pPr>
            <a:endParaRPr lang="en-US" sz="2400" b="1" dirty="0" smtClean="0"/>
          </a:p>
          <a:p>
            <a:pPr>
              <a:buFont typeface="Wingdings" pitchFamily="2" charset="2"/>
              <a:buChar char="v"/>
            </a:pPr>
            <a:r>
              <a:rPr lang="en-US" sz="3300" b="1" dirty="0" smtClean="0">
                <a:solidFill>
                  <a:srgbClr val="DE22D1"/>
                </a:solidFill>
              </a:rPr>
              <a:t>No ITC</a:t>
            </a:r>
          </a:p>
          <a:p>
            <a:pPr>
              <a:buFont typeface="Wingdings" pitchFamily="2" charset="2"/>
              <a:buChar char="v"/>
            </a:pPr>
            <a:endParaRPr lang="en-US" sz="2400" b="1" dirty="0" smtClean="0"/>
          </a:p>
          <a:p>
            <a:pPr algn="just">
              <a:buFont typeface="Wingdings" pitchFamily="2" charset="2"/>
              <a:buChar char="v"/>
            </a:pPr>
            <a:endParaRPr lang="en-US" sz="2400" b="1" dirty="0" smtClean="0"/>
          </a:p>
          <a:p>
            <a:pPr algn="just">
              <a:buFont typeface="Wingdings" pitchFamily="2" charset="2"/>
              <a:buChar char="v"/>
            </a:pPr>
            <a:endParaRPr lang="en-US" sz="2400" b="1" dirty="0" smtClean="0"/>
          </a:p>
          <a:p>
            <a:pPr algn="just">
              <a:buFont typeface="Wingdings" pitchFamily="2" charset="2"/>
              <a:buChar char="v"/>
            </a:pPr>
            <a:endParaRPr lang="en-US" sz="2400" b="1" dirty="0" smtClean="0"/>
          </a:p>
          <a:p>
            <a:pPr algn="just">
              <a:buFont typeface="Wingdings" pitchFamily="2" charset="2"/>
              <a:buChar char="v"/>
            </a:pPr>
            <a:r>
              <a:rPr lang="en-US" sz="2400" b="1" dirty="0" smtClean="0">
                <a:solidFill>
                  <a:srgbClr val="00B050"/>
                </a:solidFill>
              </a:rPr>
              <a:t>No ITC after furnishing of the return for the month of next September or  furnishing of the relevant annual return, whichever is earlier.</a:t>
            </a:r>
          </a:p>
          <a:p>
            <a:pPr>
              <a:buFont typeface="Wingdings" pitchFamily="2" charset="2"/>
              <a:buChar char="v"/>
            </a:pPr>
            <a:endParaRPr lang="en-US" sz="2400" b="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2" y="188640"/>
            <a:ext cx="8229600" cy="868362"/>
          </a:xfrm>
        </p:spPr>
        <p:txBody>
          <a:bodyPr>
            <a:normAutofit fontScale="90000"/>
          </a:bodyPr>
          <a:lstStyle/>
          <a:p>
            <a:r>
              <a:rPr lang="en-IN" sz="3600" b="1" dirty="0">
                <a:solidFill>
                  <a:srgbClr val="FF0000"/>
                </a:solidFill>
                <a:latin typeface="Andalus"/>
              </a:rPr>
              <a:t>Proportionate ITC </a:t>
            </a:r>
            <a:br>
              <a:rPr lang="en-IN" sz="3600" b="1" dirty="0">
                <a:solidFill>
                  <a:srgbClr val="FF0000"/>
                </a:solidFill>
                <a:latin typeface="Andalus"/>
              </a:rPr>
            </a:br>
            <a:r>
              <a:rPr lang="en-IN" sz="3600" b="1" dirty="0">
                <a:latin typeface="Andalus"/>
              </a:rPr>
              <a:t>( Section </a:t>
            </a:r>
            <a:r>
              <a:rPr lang="en-IN" sz="3600" b="1" dirty="0" smtClean="0">
                <a:latin typeface="Andalus"/>
              </a:rPr>
              <a:t>17(1) </a:t>
            </a:r>
            <a:r>
              <a:rPr lang="en-IN" sz="3600" b="1" dirty="0">
                <a:latin typeface="Andalus"/>
              </a:rPr>
              <a:t>&amp; </a:t>
            </a:r>
            <a:r>
              <a:rPr lang="en-IN" sz="3600" b="1" dirty="0" smtClean="0">
                <a:latin typeface="Andalus"/>
              </a:rPr>
              <a:t>17(2))</a:t>
            </a:r>
            <a:endParaRPr lang="en-IN" sz="3600" b="1" dirty="0">
              <a:latin typeface="Andalus" pitchFamily="18" charset="-78"/>
              <a:cs typeface="Andalus" pitchFamily="18" charset="-78"/>
            </a:endParaRPr>
          </a:p>
        </p:txBody>
      </p:sp>
      <p:sp>
        <p:nvSpPr>
          <p:cNvPr id="3" name="Content Placeholder 2"/>
          <p:cNvSpPr>
            <a:spLocks noGrp="1"/>
          </p:cNvSpPr>
          <p:nvPr>
            <p:ph idx="1"/>
          </p:nvPr>
        </p:nvSpPr>
        <p:spPr>
          <a:xfrm>
            <a:off x="457200" y="1412776"/>
            <a:ext cx="8507288" cy="5445224"/>
          </a:xfrm>
        </p:spPr>
        <p:txBody>
          <a:bodyPr>
            <a:normAutofit fontScale="85000" lnSpcReduction="20000"/>
          </a:bodyPr>
          <a:lstStyle/>
          <a:p>
            <a:pPr marL="0" lvl="1" indent="-357188" algn="just">
              <a:buSzPct val="75000"/>
              <a:buFont typeface="Wingdings" pitchFamily="2" charset="2"/>
              <a:buChar char="Ø"/>
            </a:pPr>
            <a:endParaRPr lang="en-IN" sz="3200" b="1" dirty="0">
              <a:latin typeface="Andalus"/>
            </a:endParaRPr>
          </a:p>
          <a:p>
            <a:pPr marL="0" lvl="1" indent="-357188" algn="just">
              <a:lnSpc>
                <a:spcPct val="120000"/>
              </a:lnSpc>
              <a:spcBef>
                <a:spcPts val="0"/>
              </a:spcBef>
              <a:spcAft>
                <a:spcPts val="600"/>
              </a:spcAft>
              <a:buSzPct val="75000"/>
              <a:buFont typeface="Wingdings" pitchFamily="2" charset="2"/>
              <a:buChar char="Ø"/>
            </a:pPr>
            <a:endParaRPr lang="en-IN" sz="3200" b="1" dirty="0">
              <a:latin typeface="Andalus"/>
            </a:endParaRPr>
          </a:p>
          <a:p>
            <a:pPr marL="0" lvl="1" indent="-357188" algn="just">
              <a:lnSpc>
                <a:spcPct val="120000"/>
              </a:lnSpc>
              <a:spcBef>
                <a:spcPts val="0"/>
              </a:spcBef>
              <a:spcAft>
                <a:spcPts val="600"/>
              </a:spcAft>
              <a:buSzPct val="75000"/>
              <a:buFont typeface="Wingdings" pitchFamily="2" charset="2"/>
              <a:buChar char="Ø"/>
            </a:pPr>
            <a:endParaRPr lang="en-IN" sz="3200" b="1" dirty="0">
              <a:latin typeface="Andalus"/>
            </a:endParaRPr>
          </a:p>
          <a:p>
            <a:pPr marL="0" lvl="1" indent="-357188" algn="just">
              <a:lnSpc>
                <a:spcPct val="120000"/>
              </a:lnSpc>
              <a:spcBef>
                <a:spcPts val="0"/>
              </a:spcBef>
              <a:spcAft>
                <a:spcPts val="600"/>
              </a:spcAft>
              <a:buSzPct val="75000"/>
              <a:buFont typeface="Wingdings" pitchFamily="2" charset="2"/>
              <a:buChar char="Ø"/>
            </a:pPr>
            <a:endParaRPr lang="en-IN" sz="3200" b="1" dirty="0">
              <a:latin typeface="Andalus"/>
            </a:endParaRPr>
          </a:p>
          <a:p>
            <a:pPr marL="0" lvl="1" indent="-357188" algn="just">
              <a:lnSpc>
                <a:spcPct val="120000"/>
              </a:lnSpc>
              <a:spcBef>
                <a:spcPts val="0"/>
              </a:spcBef>
              <a:spcAft>
                <a:spcPts val="600"/>
              </a:spcAft>
              <a:buSzPct val="75000"/>
              <a:buFont typeface="Wingdings" pitchFamily="2" charset="2"/>
              <a:buChar char="Ø"/>
            </a:pPr>
            <a:endParaRPr lang="en-IN" sz="3200" b="1" dirty="0">
              <a:latin typeface="Andalus"/>
            </a:endParaRPr>
          </a:p>
          <a:p>
            <a:pPr marL="0" lvl="1" indent="-357188" algn="just">
              <a:lnSpc>
                <a:spcPct val="120000"/>
              </a:lnSpc>
              <a:spcBef>
                <a:spcPts val="0"/>
              </a:spcBef>
              <a:spcAft>
                <a:spcPts val="600"/>
              </a:spcAft>
              <a:buSzPct val="75000"/>
              <a:buFont typeface="Wingdings" pitchFamily="2" charset="2"/>
              <a:buChar char="Ø"/>
            </a:pPr>
            <a:endParaRPr lang="en-IN" sz="3200" b="1" dirty="0">
              <a:latin typeface="Andalus"/>
            </a:endParaRPr>
          </a:p>
          <a:p>
            <a:pPr marL="0" lvl="1" indent="-357188" algn="just">
              <a:lnSpc>
                <a:spcPct val="120000"/>
              </a:lnSpc>
              <a:spcBef>
                <a:spcPts val="0"/>
              </a:spcBef>
              <a:spcAft>
                <a:spcPts val="600"/>
              </a:spcAft>
              <a:buSzPct val="75000"/>
              <a:buFont typeface="Wingdings" pitchFamily="2" charset="2"/>
              <a:buChar char="Ø"/>
            </a:pPr>
            <a:endParaRPr lang="en-IN" sz="2000" b="1" dirty="0">
              <a:latin typeface="Andalus"/>
            </a:endParaRPr>
          </a:p>
          <a:p>
            <a:pPr marL="0" lvl="1" indent="-357188" algn="just">
              <a:lnSpc>
                <a:spcPct val="120000"/>
              </a:lnSpc>
              <a:spcBef>
                <a:spcPts val="0"/>
              </a:spcBef>
              <a:spcAft>
                <a:spcPts val="600"/>
              </a:spcAft>
              <a:buSzPct val="75000"/>
              <a:buFont typeface="Wingdings" pitchFamily="2" charset="2"/>
              <a:buChar char="Ø"/>
            </a:pPr>
            <a:endParaRPr lang="en-IN" sz="2000" b="1" dirty="0" smtClean="0">
              <a:latin typeface="Andalus"/>
            </a:endParaRPr>
          </a:p>
          <a:p>
            <a:pPr marL="0" lvl="1" indent="-357188" algn="just">
              <a:lnSpc>
                <a:spcPct val="120000"/>
              </a:lnSpc>
              <a:spcBef>
                <a:spcPts val="0"/>
              </a:spcBef>
              <a:spcAft>
                <a:spcPts val="600"/>
              </a:spcAft>
              <a:buSzPct val="75000"/>
              <a:buFont typeface="Wingdings" pitchFamily="2" charset="2"/>
              <a:buChar char="Ø"/>
            </a:pPr>
            <a:endParaRPr lang="en-IN" sz="2000" b="1" dirty="0" smtClean="0">
              <a:latin typeface="Andalus"/>
            </a:endParaRPr>
          </a:p>
          <a:p>
            <a:pPr marL="0" lvl="1" indent="-357188" algn="just">
              <a:lnSpc>
                <a:spcPct val="120000"/>
              </a:lnSpc>
              <a:spcBef>
                <a:spcPts val="0"/>
              </a:spcBef>
              <a:spcAft>
                <a:spcPts val="600"/>
              </a:spcAft>
              <a:buSzPct val="75000"/>
              <a:buFont typeface="Wingdings" pitchFamily="2" charset="2"/>
              <a:buChar char="Ø"/>
            </a:pPr>
            <a:r>
              <a:rPr lang="en-IN" sz="2100" b="1" dirty="0" smtClean="0">
                <a:latin typeface="+mj-lt"/>
              </a:rPr>
              <a:t>Manner </a:t>
            </a:r>
            <a:r>
              <a:rPr lang="en-IN" sz="2100" b="1" dirty="0">
                <a:latin typeface="+mj-lt"/>
              </a:rPr>
              <a:t>of attributable ITC to be prescribed by notification</a:t>
            </a:r>
          </a:p>
          <a:p>
            <a:pPr marL="0" lvl="1" indent="-357188" algn="just">
              <a:lnSpc>
                <a:spcPct val="120000"/>
              </a:lnSpc>
              <a:spcBef>
                <a:spcPts val="0"/>
              </a:spcBef>
              <a:spcAft>
                <a:spcPts val="600"/>
              </a:spcAft>
              <a:buSzPct val="75000"/>
              <a:buFont typeface="Wingdings" pitchFamily="2" charset="2"/>
              <a:buChar char="Ø"/>
            </a:pPr>
            <a:r>
              <a:rPr lang="en-IN" sz="2100" b="1" dirty="0">
                <a:latin typeface="+mj-lt"/>
              </a:rPr>
              <a:t>Credit on capital goods also on proportionate basis</a:t>
            </a:r>
            <a:r>
              <a:rPr lang="en-IN" sz="2100" b="1" dirty="0" smtClean="0">
                <a:latin typeface="+mj-lt"/>
              </a:rPr>
              <a:t>.</a:t>
            </a:r>
          </a:p>
          <a:p>
            <a:r>
              <a:rPr lang="en-US" sz="2100" b="1" dirty="0" smtClean="0">
                <a:latin typeface="+mj-lt"/>
              </a:rPr>
              <a:t>exempt supplies shall include supplies on which recipient is liable to pay tax on reverse charge basis</a:t>
            </a:r>
            <a:endParaRPr lang="en-IN" sz="2100" b="1" dirty="0">
              <a:latin typeface="+mj-lt"/>
            </a:endParaRPr>
          </a:p>
          <a:p>
            <a:pPr marL="0" indent="-355600" algn="just">
              <a:lnSpc>
                <a:spcPct val="120000"/>
              </a:lnSpc>
              <a:spcBef>
                <a:spcPts val="0"/>
              </a:spcBef>
              <a:spcAft>
                <a:spcPts val="600"/>
              </a:spcAft>
              <a:buSzPct val="75000"/>
              <a:buFont typeface="Wingdings" pitchFamily="2" charset="2"/>
              <a:buChar char="q"/>
            </a:pPr>
            <a:endParaRPr lang="en-IN" sz="4000" b="1" dirty="0">
              <a:latin typeface="Andalus"/>
            </a:endParaRPr>
          </a:p>
        </p:txBody>
      </p:sp>
      <p:sp>
        <p:nvSpPr>
          <p:cNvPr id="4" name="Slide Number Placeholder 3"/>
          <p:cNvSpPr>
            <a:spLocks noGrp="1"/>
          </p:cNvSpPr>
          <p:nvPr>
            <p:ph type="sldNum" sz="quarter" idx="12"/>
          </p:nvPr>
        </p:nvSpPr>
        <p:spPr/>
        <p:txBody>
          <a:bodyPr/>
          <a:lstStyle/>
          <a:p>
            <a:fld id="{CC0BBEAA-B4FC-41A2-85B6-9369FD4AE745}" type="slidenum">
              <a:rPr lang="en-GB" smtClean="0"/>
              <a:pPr/>
              <a:t>46</a:t>
            </a:fld>
            <a:endParaRPr lang="en-GB" dirty="0"/>
          </a:p>
        </p:txBody>
      </p:sp>
      <p:sp>
        <p:nvSpPr>
          <p:cNvPr id="5" name="Rectangle 4"/>
          <p:cNvSpPr/>
          <p:nvPr/>
        </p:nvSpPr>
        <p:spPr>
          <a:xfrm>
            <a:off x="97963" y="2536372"/>
            <a:ext cx="1654637" cy="7837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Business</a:t>
            </a:r>
          </a:p>
        </p:txBody>
      </p:sp>
      <p:sp>
        <p:nvSpPr>
          <p:cNvPr id="6" name="Rectangle 5"/>
          <p:cNvSpPr/>
          <p:nvPr/>
        </p:nvSpPr>
        <p:spPr>
          <a:xfrm>
            <a:off x="4822483" y="2492830"/>
            <a:ext cx="1273517" cy="8381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Taxable</a:t>
            </a:r>
          </a:p>
        </p:txBody>
      </p:sp>
      <p:sp>
        <p:nvSpPr>
          <p:cNvPr id="7" name="Rectangle 6"/>
          <p:cNvSpPr/>
          <p:nvPr/>
        </p:nvSpPr>
        <p:spPr>
          <a:xfrm>
            <a:off x="6738415" y="2460172"/>
            <a:ext cx="2296886" cy="8708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Exempt</a:t>
            </a:r>
            <a:endParaRPr lang="en-US" sz="2800" dirty="0">
              <a:solidFill>
                <a:srgbClr val="FF0000"/>
              </a:solidFill>
            </a:endParaRPr>
          </a:p>
        </p:txBody>
      </p:sp>
      <p:sp>
        <p:nvSpPr>
          <p:cNvPr id="8" name="Rectangle 7"/>
          <p:cNvSpPr/>
          <p:nvPr/>
        </p:nvSpPr>
        <p:spPr>
          <a:xfrm>
            <a:off x="2024773" y="2547258"/>
            <a:ext cx="2296886" cy="7946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Non -Business</a:t>
            </a:r>
          </a:p>
        </p:txBody>
      </p:sp>
      <p:sp>
        <p:nvSpPr>
          <p:cNvPr id="9" name="Rectangle 8"/>
          <p:cNvSpPr/>
          <p:nvPr/>
        </p:nvSpPr>
        <p:spPr>
          <a:xfrm>
            <a:off x="446315" y="1469534"/>
            <a:ext cx="7968342" cy="435429"/>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ndalus"/>
              </a:rPr>
              <a:t>W</a:t>
            </a:r>
            <a:r>
              <a:rPr lang="en-IN" sz="2400" b="1" dirty="0">
                <a:latin typeface="Andalus"/>
              </a:rPr>
              <a:t>here goods and/or services are partly used for</a:t>
            </a:r>
            <a:endParaRPr lang="en-US" sz="2400" dirty="0">
              <a:solidFill>
                <a:srgbClr val="FF0000"/>
              </a:solidFill>
            </a:endParaRPr>
          </a:p>
        </p:txBody>
      </p:sp>
      <p:sp>
        <p:nvSpPr>
          <p:cNvPr id="10" name="Rectangle 9"/>
          <p:cNvSpPr/>
          <p:nvPr/>
        </p:nvSpPr>
        <p:spPr>
          <a:xfrm>
            <a:off x="598715" y="3703416"/>
            <a:ext cx="7968342" cy="1360714"/>
          </a:xfrm>
          <a:prstGeom prst="rect">
            <a:avLst/>
          </a:prstGeom>
          <a:solidFill>
            <a:srgbClr val="FABF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7030A0"/>
                </a:solidFill>
                <a:latin typeface="Andalus"/>
              </a:rPr>
              <a:t>ITC restricted to Input Tax attributable to </a:t>
            </a:r>
            <a:r>
              <a:rPr lang="en-US" sz="2800" b="1" dirty="0" err="1">
                <a:solidFill>
                  <a:srgbClr val="7030A0"/>
                </a:solidFill>
                <a:latin typeface="Andalus"/>
              </a:rPr>
              <a:t>Business,Taxable</a:t>
            </a:r>
            <a:r>
              <a:rPr lang="en-US" sz="2800" b="1" dirty="0">
                <a:solidFill>
                  <a:srgbClr val="7030A0"/>
                </a:solidFill>
                <a:latin typeface="Andalus"/>
              </a:rPr>
              <a:t> including zero rated supply</a:t>
            </a:r>
            <a:endParaRPr lang="en-US" sz="2800" dirty="0">
              <a:solidFill>
                <a:srgbClr val="7030A0"/>
              </a:solidFill>
            </a:endParaRPr>
          </a:p>
        </p:txBody>
      </p:sp>
    </p:spTree>
    <p:extLst>
      <p:ext uri="{BB962C8B-B14F-4D97-AF65-F5344CB8AC3E}">
        <p14:creationId xmlns:p14="http://schemas.microsoft.com/office/powerpoint/2010/main" xmlns="" val="270540164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003" y="170134"/>
            <a:ext cx="8229600" cy="868362"/>
          </a:xfrm>
        </p:spPr>
        <p:txBody>
          <a:bodyPr>
            <a:noAutofit/>
          </a:bodyPr>
          <a:lstStyle/>
          <a:p>
            <a:r>
              <a:rPr lang="en-US" sz="3200" b="1" dirty="0" smtClean="0">
                <a:solidFill>
                  <a:srgbClr val="FF0000"/>
                </a:solidFill>
              </a:rPr>
              <a:t>7. Manner of determination of ITC in certain cases and reversal thereof</a:t>
            </a:r>
            <a:endParaRPr lang="en-US" sz="3200" b="1" dirty="0">
              <a:solidFill>
                <a:srgbClr val="FF0000"/>
              </a:solidFill>
            </a:endParaRPr>
          </a:p>
        </p:txBody>
      </p:sp>
      <p:sp>
        <p:nvSpPr>
          <p:cNvPr id="4" name="Content Placeholder 3"/>
          <p:cNvSpPr>
            <a:spLocks noGrp="1"/>
          </p:cNvSpPr>
          <p:nvPr>
            <p:ph idx="1"/>
          </p:nvPr>
        </p:nvSpPr>
        <p:spPr>
          <a:xfrm>
            <a:off x="78379" y="1443444"/>
            <a:ext cx="8974182" cy="5414556"/>
          </a:xfrm>
        </p:spPr>
        <p:txBody>
          <a:bodyPr>
            <a:normAutofit/>
          </a:bodyPr>
          <a:lstStyle/>
          <a:p>
            <a:pPr>
              <a:buNone/>
            </a:pPr>
            <a:r>
              <a:rPr lang="en-US" b="1" dirty="0" smtClean="0"/>
              <a:t>ITC  available for  business or  taxable supplies only.</a:t>
            </a:r>
          </a:p>
          <a:p>
            <a:pPr>
              <a:buNone/>
            </a:pPr>
            <a:r>
              <a:rPr lang="en-US" b="1" dirty="0" smtClean="0"/>
              <a:t>If  used  partly, then it shall be attributed. </a:t>
            </a:r>
          </a:p>
          <a:p>
            <a:pPr>
              <a:buNone/>
            </a:pPr>
            <a:endParaRPr lang="en-US" b="1" dirty="0" smtClean="0"/>
          </a:p>
          <a:p>
            <a:pPr>
              <a:buNone/>
            </a:pPr>
            <a:r>
              <a:rPr lang="en-US" b="1" dirty="0" smtClean="0"/>
              <a:t>T1 = Input tax attributable to-- used exclusively for purposes other than business.</a:t>
            </a:r>
          </a:p>
          <a:p>
            <a:pPr>
              <a:buNone/>
            </a:pPr>
            <a:r>
              <a:rPr lang="en-US" b="1" dirty="0" smtClean="0"/>
              <a:t>T2 =  exclusively exempt supplies</a:t>
            </a:r>
          </a:p>
          <a:p>
            <a:pPr>
              <a:buNone/>
            </a:pPr>
            <a:r>
              <a:rPr lang="en-US" b="1" dirty="0" smtClean="0"/>
              <a:t>T3=  Negative list </a:t>
            </a:r>
          </a:p>
          <a:p>
            <a:pPr>
              <a:buNone/>
            </a:pPr>
            <a:endParaRPr lang="en-US" b="1" dirty="0" smtClean="0"/>
          </a:p>
          <a:p>
            <a:pPr>
              <a:buNone/>
            </a:pPr>
            <a:r>
              <a:rPr lang="en-US" b="1" dirty="0" smtClean="0"/>
              <a:t>To be declared at Invoice level</a:t>
            </a:r>
            <a:endParaRPr lang="en-US" b="1" dirty="0"/>
          </a:p>
        </p:txBody>
      </p:sp>
      <p:sp>
        <p:nvSpPr>
          <p:cNvPr id="2" name="Slide Number Placeholder 1"/>
          <p:cNvSpPr>
            <a:spLocks noGrp="1"/>
          </p:cNvSpPr>
          <p:nvPr>
            <p:ph type="sldNum" sz="quarter" idx="12"/>
          </p:nvPr>
        </p:nvSpPr>
        <p:spPr/>
        <p:txBody>
          <a:bodyPr/>
          <a:lstStyle/>
          <a:p>
            <a:fld id="{CC0BBEAA-B4FC-41A2-85B6-9369FD4AE745}" type="slidenum">
              <a:rPr lang="en-GB" smtClean="0"/>
              <a:pPr/>
              <a:t>47</a:t>
            </a:fld>
            <a:endParaRPr lang="en-GB" dirty="0"/>
          </a:p>
        </p:txBody>
      </p:sp>
    </p:spTree>
    <p:extLst>
      <p:ext uri="{BB962C8B-B14F-4D97-AF65-F5344CB8AC3E}">
        <p14:creationId xmlns:p14="http://schemas.microsoft.com/office/powerpoint/2010/main" xmlns="" val="415208612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0134"/>
            <a:ext cx="8229600" cy="868362"/>
          </a:xfrm>
        </p:spPr>
        <p:txBody>
          <a:bodyPr>
            <a:noAutofit/>
          </a:bodyPr>
          <a:lstStyle/>
          <a:p>
            <a:r>
              <a:rPr lang="en-US" sz="3200" b="1" dirty="0" smtClean="0">
                <a:solidFill>
                  <a:srgbClr val="FF0000"/>
                </a:solidFill>
              </a:rPr>
              <a:t>FORM GSTR-2:</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Table 4. From Registered Taxable Persons including supplies received from unregistered person in case of reverse charge</a:t>
            </a:r>
            <a:endParaRPr lang="en-US" sz="2400" dirty="0">
              <a:solidFill>
                <a:srgbClr val="FF0000"/>
              </a:solidFill>
            </a:endParaRPr>
          </a:p>
        </p:txBody>
      </p:sp>
      <p:graphicFrame>
        <p:nvGraphicFramePr>
          <p:cNvPr id="8" name="Content Placeholder 7"/>
          <p:cNvGraphicFramePr>
            <a:graphicFrameLocks noGrp="1"/>
          </p:cNvGraphicFramePr>
          <p:nvPr>
            <p:ph idx="1"/>
          </p:nvPr>
        </p:nvGraphicFramePr>
        <p:xfrm>
          <a:off x="444138" y="1417321"/>
          <a:ext cx="8490855" cy="5257800"/>
        </p:xfrm>
        <a:graphic>
          <a:graphicData uri="http://schemas.openxmlformats.org/drawingml/2006/table">
            <a:tbl>
              <a:tblPr firstRow="1" bandRow="1">
                <a:tableStyleId>{0505E3EF-67EA-436B-97B2-0124C06EBD24}</a:tableStyleId>
              </a:tblPr>
              <a:tblGrid>
                <a:gridCol w="2664822">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875211">
                  <a:extLst>
                    <a:ext uri="{9D8B030D-6E8A-4147-A177-3AD203B41FA5}">
                      <a16:colId xmlns:a16="http://schemas.microsoft.com/office/drawing/2014/main" xmlns="" val="20002"/>
                    </a:ext>
                  </a:extLst>
                </a:gridCol>
                <a:gridCol w="849086">
                  <a:extLst>
                    <a:ext uri="{9D8B030D-6E8A-4147-A177-3AD203B41FA5}">
                      <a16:colId xmlns:a16="http://schemas.microsoft.com/office/drawing/2014/main" xmlns="" val="20003"/>
                    </a:ext>
                  </a:extLst>
                </a:gridCol>
                <a:gridCol w="953589">
                  <a:extLst>
                    <a:ext uri="{9D8B030D-6E8A-4147-A177-3AD203B41FA5}">
                      <a16:colId xmlns:a16="http://schemas.microsoft.com/office/drawing/2014/main" xmlns="" val="20004"/>
                    </a:ext>
                  </a:extLst>
                </a:gridCol>
                <a:gridCol w="1149531">
                  <a:extLst>
                    <a:ext uri="{9D8B030D-6E8A-4147-A177-3AD203B41FA5}">
                      <a16:colId xmlns:a16="http://schemas.microsoft.com/office/drawing/2014/main" xmlns="" val="20005"/>
                    </a:ext>
                  </a:extLst>
                </a:gridCol>
                <a:gridCol w="1084216">
                  <a:extLst>
                    <a:ext uri="{9D8B030D-6E8A-4147-A177-3AD203B41FA5}">
                      <a16:colId xmlns:a16="http://schemas.microsoft.com/office/drawing/2014/main" xmlns="" val="20006"/>
                    </a:ext>
                  </a:extLst>
                </a:gridCol>
              </a:tblGrid>
              <a:tr h="2369628">
                <a:tc rowSpan="3">
                  <a:txBody>
                    <a:bodyPr/>
                    <a:lstStyle/>
                    <a:p>
                      <a:r>
                        <a:rPr lang="en-US" sz="3200" dirty="0" smtClean="0"/>
                        <a:t>Eligibility</a:t>
                      </a:r>
                    </a:p>
                    <a:p>
                      <a:r>
                        <a:rPr lang="en-US" sz="3200" dirty="0" smtClean="0"/>
                        <a:t>of ITC as</a:t>
                      </a:r>
                    </a:p>
                    <a:p>
                      <a:r>
                        <a:rPr lang="en-US" sz="3200" dirty="0" smtClean="0"/>
                        <a:t>inputs/ capital goods /</a:t>
                      </a:r>
                    </a:p>
                    <a:p>
                      <a:r>
                        <a:rPr lang="en-US" sz="3200" dirty="0" smtClean="0"/>
                        <a:t>input services /none</a:t>
                      </a:r>
                      <a:endParaRPr lang="en-US" sz="2000" dirty="0"/>
                    </a:p>
                  </a:txBody>
                  <a:tcPr/>
                </a:tc>
                <a:tc gridSpan="3">
                  <a:txBody>
                    <a:bodyPr/>
                    <a:lstStyle/>
                    <a:p>
                      <a:r>
                        <a:rPr lang="en-US" sz="4400" dirty="0" smtClean="0"/>
                        <a:t>Total Tax</a:t>
                      </a:r>
                    </a:p>
                    <a:p>
                      <a:r>
                        <a:rPr lang="en-US" sz="4400" dirty="0" smtClean="0"/>
                        <a:t>available as ITC</a:t>
                      </a:r>
                      <a:endParaRPr lang="en-US" sz="4400" dirty="0"/>
                    </a:p>
                  </a:txBody>
                  <a:tcPr/>
                </a:tc>
                <a:tc hMerge="1">
                  <a:txBody>
                    <a:bodyPr/>
                    <a:lstStyle/>
                    <a:p>
                      <a:endParaRPr lang="en-US"/>
                    </a:p>
                  </a:txBody>
                  <a:tcPr/>
                </a:tc>
                <a:tc hMerge="1">
                  <a:txBody>
                    <a:bodyPr/>
                    <a:lstStyle/>
                    <a:p>
                      <a:endParaRPr lang="en-US" dirty="0"/>
                    </a:p>
                  </a:txBody>
                  <a:tcPr/>
                </a:tc>
                <a:tc gridSpan="3">
                  <a:txBody>
                    <a:bodyPr/>
                    <a:lstStyle/>
                    <a:p>
                      <a:r>
                        <a:rPr lang="en-US" sz="4400" dirty="0" smtClean="0"/>
                        <a:t>ITC available</a:t>
                      </a:r>
                    </a:p>
                    <a:p>
                      <a:r>
                        <a:rPr lang="en-US" sz="4400" dirty="0" smtClean="0"/>
                        <a:t>this month </a:t>
                      </a:r>
                      <a:endParaRPr lang="en-US" sz="4400"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885124">
                <a:tc vMerge="1">
                  <a:txBody>
                    <a:bodyPr/>
                    <a:lstStyle/>
                    <a:p>
                      <a:endParaRPr lang="en-US" dirty="0"/>
                    </a:p>
                  </a:txBody>
                  <a:tcPr/>
                </a:tc>
                <a:tc>
                  <a:txBody>
                    <a:bodyPr/>
                    <a:lstStyle/>
                    <a:p>
                      <a:r>
                        <a:rPr lang="en-US" sz="2400" b="1" dirty="0" smtClean="0"/>
                        <a:t>IGST</a:t>
                      </a:r>
                      <a:endParaRPr lang="en-US" sz="2400" b="1" dirty="0"/>
                    </a:p>
                  </a:txBody>
                  <a:tcPr/>
                </a:tc>
                <a:tc>
                  <a:txBody>
                    <a:bodyPr/>
                    <a:lstStyle/>
                    <a:p>
                      <a:r>
                        <a:rPr lang="en-US" sz="2400" b="1" dirty="0" smtClean="0"/>
                        <a:t>CGST</a:t>
                      </a:r>
                      <a:endParaRPr lang="en-US" sz="2400" b="1" dirty="0"/>
                    </a:p>
                  </a:txBody>
                  <a:tcPr/>
                </a:tc>
                <a:tc>
                  <a:txBody>
                    <a:bodyPr/>
                    <a:lstStyle/>
                    <a:p>
                      <a:r>
                        <a:rPr lang="en-US" sz="2400" b="1" dirty="0" smtClean="0"/>
                        <a:t>SGST</a:t>
                      </a:r>
                      <a:endParaRPr lang="en-US" sz="2400" b="1" dirty="0"/>
                    </a:p>
                  </a:txBody>
                  <a:tcPr/>
                </a:tc>
                <a:tc>
                  <a:txBody>
                    <a:bodyPr/>
                    <a:lstStyle/>
                    <a:p>
                      <a:r>
                        <a:rPr lang="en-US" sz="2400" b="1" dirty="0" smtClean="0"/>
                        <a:t>IGST</a:t>
                      </a:r>
                      <a:endParaRPr lang="en-US" sz="2400" b="1" dirty="0"/>
                    </a:p>
                  </a:txBody>
                  <a:tcPr/>
                </a:tc>
                <a:tc>
                  <a:txBody>
                    <a:bodyPr/>
                    <a:lstStyle/>
                    <a:p>
                      <a:r>
                        <a:rPr lang="en-US" sz="2400" b="1" dirty="0" smtClean="0"/>
                        <a:t>CGST</a:t>
                      </a:r>
                      <a:endParaRPr lang="en-US" sz="2400" b="1" dirty="0"/>
                    </a:p>
                  </a:txBody>
                  <a:tcPr/>
                </a:tc>
                <a:tc>
                  <a:txBody>
                    <a:bodyPr/>
                    <a:lstStyle/>
                    <a:p>
                      <a:r>
                        <a:rPr lang="en-US" sz="2400" b="1" dirty="0" smtClean="0"/>
                        <a:t>SGST</a:t>
                      </a:r>
                      <a:endParaRPr lang="en-US" sz="2400" b="1" dirty="0"/>
                    </a:p>
                  </a:txBody>
                  <a:tcPr/>
                </a:tc>
                <a:extLst>
                  <a:ext uri="{0D108BD9-81ED-4DB2-BD59-A6C34878D82A}">
                    <a16:rowId xmlns:a16="http://schemas.microsoft.com/office/drawing/2014/main" xmlns="" val="10001"/>
                  </a:ext>
                </a:extLst>
              </a:tr>
              <a:tr h="924427">
                <a:tc vMerge="1">
                  <a:txBody>
                    <a:bodyPr/>
                    <a:lstStyle/>
                    <a:p>
                      <a:endParaRPr lang="en-US" dirty="0"/>
                    </a:p>
                  </a:txBody>
                  <a:tcPr/>
                </a:tc>
                <a:tc>
                  <a:txBody>
                    <a:bodyPr/>
                    <a:lstStyle/>
                    <a:p>
                      <a:r>
                        <a:rPr lang="en-US" sz="2400" b="1" dirty="0" smtClean="0"/>
                        <a:t>Amt</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Amt</a:t>
                      </a:r>
                    </a:p>
                    <a:p>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Amt</a:t>
                      </a:r>
                    </a:p>
                    <a:p>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Amt</a:t>
                      </a:r>
                    </a:p>
                    <a:p>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Amt</a:t>
                      </a:r>
                    </a:p>
                    <a:p>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Amt</a:t>
                      </a:r>
                    </a:p>
                    <a:p>
                      <a:endParaRPr lang="en-US" sz="2400" b="1" dirty="0"/>
                    </a:p>
                  </a:txBody>
                  <a:tcPr/>
                </a:tc>
                <a:extLst>
                  <a:ext uri="{0D108BD9-81ED-4DB2-BD59-A6C34878D82A}">
                    <a16:rowId xmlns:a16="http://schemas.microsoft.com/office/drawing/2014/main" xmlns="" val="10002"/>
                  </a:ext>
                </a:extLst>
              </a:tr>
              <a:tr h="1078621">
                <a:tc>
                  <a:txBody>
                    <a:bodyPr/>
                    <a:lstStyle/>
                    <a:p>
                      <a:r>
                        <a:rPr lang="en-US" sz="3200" dirty="0" smtClean="0"/>
                        <a:t>(15)</a:t>
                      </a:r>
                      <a:endParaRPr lang="en-US" sz="3200" dirty="0"/>
                    </a:p>
                  </a:txBody>
                  <a:tcPr/>
                </a:tc>
                <a:tc>
                  <a:txBody>
                    <a:bodyPr/>
                    <a:lstStyle/>
                    <a:p>
                      <a:r>
                        <a:rPr lang="en-US" sz="3200" dirty="0" smtClean="0"/>
                        <a:t>(16)</a:t>
                      </a:r>
                      <a:endParaRPr lang="en-US" sz="3200" dirty="0"/>
                    </a:p>
                  </a:txBody>
                  <a:tcPr/>
                </a:tc>
                <a:tc>
                  <a:txBody>
                    <a:bodyPr/>
                    <a:lstStyle/>
                    <a:p>
                      <a:r>
                        <a:rPr lang="en-US" sz="3200" dirty="0" smtClean="0"/>
                        <a:t>(17)</a:t>
                      </a:r>
                      <a:endParaRPr lang="en-US" sz="3200" dirty="0"/>
                    </a:p>
                  </a:txBody>
                  <a:tcPr/>
                </a:tc>
                <a:tc>
                  <a:txBody>
                    <a:bodyPr/>
                    <a:lstStyle/>
                    <a:p>
                      <a:r>
                        <a:rPr lang="en-US" sz="3200" dirty="0" smtClean="0"/>
                        <a:t>(28)</a:t>
                      </a:r>
                      <a:endParaRPr lang="en-US" sz="3200" dirty="0"/>
                    </a:p>
                  </a:txBody>
                  <a:tcPr/>
                </a:tc>
                <a:tc>
                  <a:txBody>
                    <a:bodyPr/>
                    <a:lstStyle/>
                    <a:p>
                      <a:r>
                        <a:rPr lang="en-US" sz="3200" dirty="0" smtClean="0"/>
                        <a:t>(19)</a:t>
                      </a:r>
                      <a:endParaRPr lang="en-US" sz="3200" dirty="0"/>
                    </a:p>
                  </a:txBody>
                  <a:tcPr/>
                </a:tc>
                <a:tc>
                  <a:txBody>
                    <a:bodyPr/>
                    <a:lstStyle/>
                    <a:p>
                      <a:r>
                        <a:rPr lang="en-US" sz="3200" dirty="0" smtClean="0"/>
                        <a:t>(20)</a:t>
                      </a:r>
                      <a:endParaRPr lang="en-US" sz="3200" dirty="0"/>
                    </a:p>
                  </a:txBody>
                  <a:tcPr/>
                </a:tc>
                <a:tc>
                  <a:txBody>
                    <a:bodyPr/>
                    <a:lstStyle/>
                    <a:p>
                      <a:r>
                        <a:rPr lang="en-US" sz="3200" dirty="0" smtClean="0"/>
                        <a:t>(21)</a:t>
                      </a:r>
                      <a:endParaRPr lang="en-US" sz="3200" dirty="0"/>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CC0BBEAA-B4FC-41A2-85B6-9369FD4AE745}" type="slidenum">
              <a:rPr lang="en-GB" smtClean="0"/>
              <a:pPr/>
              <a:t>48</a:t>
            </a:fld>
            <a:endParaRPr lang="en-GB" dirty="0"/>
          </a:p>
        </p:txBody>
      </p:sp>
    </p:spTree>
    <p:extLst>
      <p:ext uri="{BB962C8B-B14F-4D97-AF65-F5344CB8AC3E}">
        <p14:creationId xmlns:p14="http://schemas.microsoft.com/office/powerpoint/2010/main" xmlns="" val="184087952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74638"/>
            <a:ext cx="8229600" cy="868362"/>
          </a:xfrm>
        </p:spPr>
        <p:txBody>
          <a:bodyPr/>
          <a:lstStyle/>
          <a:p>
            <a:r>
              <a:rPr lang="en-IN" b="1" dirty="0" smtClean="0">
                <a:solidFill>
                  <a:srgbClr val="FF0000"/>
                </a:solidFill>
              </a:rPr>
              <a:t>Proportionate reversal of credit </a:t>
            </a:r>
            <a:endParaRPr lang="en-IN" b="1" dirty="0">
              <a:solidFill>
                <a:srgbClr val="FF0000"/>
              </a:solidFill>
            </a:endParaRPr>
          </a:p>
        </p:txBody>
      </p:sp>
      <p:sp>
        <p:nvSpPr>
          <p:cNvPr id="3" name="Content Placeholder 2"/>
          <p:cNvSpPr>
            <a:spLocks noGrp="1"/>
          </p:cNvSpPr>
          <p:nvPr>
            <p:ph idx="1"/>
          </p:nvPr>
        </p:nvSpPr>
        <p:spPr>
          <a:xfrm>
            <a:off x="457200" y="1600200"/>
            <a:ext cx="8488680" cy="4983480"/>
          </a:xfrm>
        </p:spPr>
        <p:txBody>
          <a:bodyPr>
            <a:normAutofit fontScale="92500" lnSpcReduction="10000"/>
          </a:bodyPr>
          <a:lstStyle/>
          <a:p>
            <a:pPr marL="0" indent="0" algn="just">
              <a:buNone/>
            </a:pPr>
            <a:r>
              <a:rPr lang="en-IN" b="1" dirty="0" smtClean="0"/>
              <a:t>                              C1 </a:t>
            </a:r>
            <a:r>
              <a:rPr lang="en-IN" b="1" dirty="0"/>
              <a:t>= T- (T1+T2+T3);</a:t>
            </a:r>
          </a:p>
          <a:p>
            <a:pPr marL="0" indent="0" algn="just">
              <a:buNone/>
            </a:pPr>
            <a:r>
              <a:rPr lang="en-IN" b="1" dirty="0" smtClean="0">
                <a:solidFill>
                  <a:srgbClr val="0070C0"/>
                </a:solidFill>
              </a:rPr>
              <a:t>Common credit         C2 </a:t>
            </a:r>
            <a:r>
              <a:rPr lang="en-IN" b="1" dirty="0">
                <a:solidFill>
                  <a:srgbClr val="0070C0"/>
                </a:solidFill>
              </a:rPr>
              <a:t>= C1- T4; </a:t>
            </a:r>
          </a:p>
          <a:p>
            <a:pPr marL="0" indent="0" algn="just">
              <a:buNone/>
            </a:pPr>
            <a:r>
              <a:rPr lang="en-IN" b="1" dirty="0" smtClean="0"/>
              <a:t>D1 : The </a:t>
            </a:r>
            <a:r>
              <a:rPr lang="en-IN" b="1" dirty="0"/>
              <a:t>amount of input tax credit attributable towards exempt </a:t>
            </a:r>
            <a:r>
              <a:rPr lang="en-IN" b="1" dirty="0" smtClean="0"/>
              <a:t>supplies.</a:t>
            </a:r>
            <a:endParaRPr lang="en-IN" b="1" dirty="0"/>
          </a:p>
          <a:p>
            <a:pPr marL="0" indent="0" algn="just">
              <a:buNone/>
            </a:pPr>
            <a:r>
              <a:rPr lang="en-IN" b="1" dirty="0" smtClean="0"/>
              <a:t>		</a:t>
            </a:r>
            <a:r>
              <a:rPr lang="en-IN" sz="3500" b="1" dirty="0" smtClean="0">
                <a:solidFill>
                  <a:srgbClr val="C00000"/>
                </a:solidFill>
              </a:rPr>
              <a:t>D1</a:t>
            </a:r>
            <a:r>
              <a:rPr lang="en-IN" sz="3500" b="1" dirty="0">
                <a:solidFill>
                  <a:srgbClr val="C00000"/>
                </a:solidFill>
              </a:rPr>
              <a:t>= (E÷F) × </a:t>
            </a:r>
            <a:r>
              <a:rPr lang="en-IN" sz="3500" b="1" dirty="0" smtClean="0">
                <a:solidFill>
                  <a:srgbClr val="C00000"/>
                </a:solidFill>
              </a:rPr>
              <a:t>C2</a:t>
            </a:r>
            <a:endParaRPr lang="en-IN" sz="3500" b="1" dirty="0">
              <a:solidFill>
                <a:srgbClr val="C00000"/>
              </a:solidFill>
            </a:endParaRPr>
          </a:p>
          <a:p>
            <a:pPr marL="0" indent="0" algn="just">
              <a:buNone/>
            </a:pPr>
            <a:r>
              <a:rPr lang="en-IN" b="1" dirty="0"/>
              <a:t>‘E’ is the aggregate  value  of exempt supplies, </a:t>
            </a:r>
            <a:endParaRPr lang="en-IN" b="1" dirty="0" smtClean="0"/>
          </a:p>
          <a:p>
            <a:pPr marL="0" indent="0" algn="just">
              <a:buNone/>
            </a:pPr>
            <a:r>
              <a:rPr lang="en-IN" b="1" dirty="0" smtClean="0"/>
              <a:t>‘</a:t>
            </a:r>
            <a:r>
              <a:rPr lang="en-IN" b="1" dirty="0"/>
              <a:t>F’ is the total turnover of the registered person during the tax period</a:t>
            </a:r>
            <a:r>
              <a:rPr lang="en-IN" b="1" dirty="0" smtClean="0"/>
              <a:t>:</a:t>
            </a:r>
          </a:p>
          <a:p>
            <a:pPr marL="0" indent="0" algn="just">
              <a:buNone/>
            </a:pPr>
            <a:r>
              <a:rPr lang="en-IN" b="1" dirty="0" smtClean="0"/>
              <a:t>T4 = </a:t>
            </a:r>
            <a:r>
              <a:rPr lang="en-US" b="1" dirty="0"/>
              <a:t>Input tax attributable to-- used exclusively for </a:t>
            </a:r>
            <a:r>
              <a:rPr lang="en-US" b="1" dirty="0" smtClean="0"/>
              <a:t> taxable /business purposes.</a:t>
            </a:r>
            <a:r>
              <a:rPr lang="en-IN" b="1" dirty="0" smtClean="0"/>
              <a:t> </a:t>
            </a:r>
            <a:endParaRPr lang="en-IN" b="1" dirty="0"/>
          </a:p>
        </p:txBody>
      </p:sp>
      <p:sp>
        <p:nvSpPr>
          <p:cNvPr id="4" name="Slide Number Placeholder 3"/>
          <p:cNvSpPr>
            <a:spLocks noGrp="1"/>
          </p:cNvSpPr>
          <p:nvPr>
            <p:ph type="sldNum" sz="quarter" idx="12"/>
          </p:nvPr>
        </p:nvSpPr>
        <p:spPr/>
        <p:txBody>
          <a:bodyPr/>
          <a:lstStyle/>
          <a:p>
            <a:fld id="{CC0BBEAA-B4FC-41A2-85B6-9369FD4AE745}" type="slidenum">
              <a:rPr lang="en-GB" smtClean="0"/>
              <a:pPr/>
              <a:t>49</a:t>
            </a:fld>
            <a:endParaRPr lang="en-GB" dirty="0"/>
          </a:p>
        </p:txBody>
      </p:sp>
    </p:spTree>
    <p:extLst>
      <p:ext uri="{BB962C8B-B14F-4D97-AF65-F5344CB8AC3E}">
        <p14:creationId xmlns:p14="http://schemas.microsoft.com/office/powerpoint/2010/main" xmlns="" val="18934697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28600"/>
            <a:ext cx="8458200" cy="990600"/>
          </a:xfrm>
          <a:solidFill>
            <a:schemeClr val="accent1">
              <a:lumMod val="75000"/>
            </a:schemeClr>
          </a:solidFill>
        </p:spPr>
        <p:txBody>
          <a:bodyPr>
            <a:normAutofit/>
          </a:bodyPr>
          <a:lstStyle/>
          <a:p>
            <a:pPr eaLnBrk="1" hangingPunct="1"/>
            <a:r>
              <a:rPr lang="en-US" altLang="en-US" sz="4000" b="1" dirty="0" smtClean="0">
                <a:solidFill>
                  <a:schemeClr val="bg1"/>
                </a:solidFill>
              </a:rPr>
              <a:t>PRESENT INDIRECT TAXES </a:t>
            </a:r>
          </a:p>
        </p:txBody>
      </p:sp>
      <p:sp>
        <p:nvSpPr>
          <p:cNvPr id="27651" name="Rectangle 3"/>
          <p:cNvSpPr>
            <a:spLocks noGrp="1" noChangeArrowheads="1"/>
          </p:cNvSpPr>
          <p:nvPr>
            <p:ph type="body" sz="half" idx="1"/>
          </p:nvPr>
        </p:nvSpPr>
        <p:spPr>
          <a:xfrm>
            <a:off x="457200" y="1371600"/>
            <a:ext cx="4043363" cy="5181600"/>
          </a:xfrm>
        </p:spPr>
        <p:txBody>
          <a:bodyPr/>
          <a:lstStyle/>
          <a:p>
            <a:pPr eaLnBrk="1" hangingPunct="1">
              <a:lnSpc>
                <a:spcPct val="90000"/>
              </a:lnSpc>
            </a:pPr>
            <a:r>
              <a:rPr lang="en-US" altLang="en-US" b="1" dirty="0" smtClean="0">
                <a:solidFill>
                  <a:srgbClr val="FF0000"/>
                </a:solidFill>
              </a:rPr>
              <a:t>Central taxes</a:t>
            </a:r>
          </a:p>
          <a:p>
            <a:pPr marL="914400" lvl="1" indent="-457200" eaLnBrk="1" hangingPunct="1">
              <a:lnSpc>
                <a:spcPct val="90000"/>
              </a:lnSpc>
              <a:buFont typeface="Wingdings" pitchFamily="2" charset="2"/>
              <a:buChar char="Ø"/>
            </a:pPr>
            <a:r>
              <a:rPr lang="en-US" altLang="en-US" b="1" dirty="0" smtClean="0"/>
              <a:t>Excise duty.</a:t>
            </a:r>
          </a:p>
          <a:p>
            <a:pPr marL="914400" lvl="1" indent="-457200" eaLnBrk="1" hangingPunct="1">
              <a:lnSpc>
                <a:spcPct val="90000"/>
              </a:lnSpc>
              <a:buFont typeface="Wingdings" pitchFamily="2" charset="2"/>
              <a:buChar char="Ø"/>
            </a:pPr>
            <a:r>
              <a:rPr lang="en-US" altLang="en-US" b="1" dirty="0" smtClean="0"/>
              <a:t>Customs duty </a:t>
            </a:r>
          </a:p>
          <a:p>
            <a:pPr marL="914400" lvl="1" indent="-457200">
              <a:lnSpc>
                <a:spcPct val="90000"/>
              </a:lnSpc>
              <a:buFont typeface="Wingdings" pitchFamily="2" charset="2"/>
              <a:buChar char="Ø"/>
            </a:pPr>
            <a:r>
              <a:rPr lang="en-US" altLang="en-US" b="1" dirty="0" smtClean="0"/>
              <a:t>CST.</a:t>
            </a:r>
          </a:p>
          <a:p>
            <a:pPr marL="914400" lvl="1" indent="-457200" eaLnBrk="1" hangingPunct="1">
              <a:lnSpc>
                <a:spcPct val="90000"/>
              </a:lnSpc>
              <a:buFont typeface="Wingdings" pitchFamily="2" charset="2"/>
              <a:buChar char="Ø"/>
            </a:pPr>
            <a:r>
              <a:rPr lang="en-US" altLang="en-US" b="1" dirty="0" smtClean="0"/>
              <a:t>Additional Excise Duty.</a:t>
            </a:r>
          </a:p>
          <a:p>
            <a:pPr marL="914400" lvl="1" indent="-457200" eaLnBrk="1" hangingPunct="1">
              <a:lnSpc>
                <a:spcPct val="90000"/>
              </a:lnSpc>
              <a:buFont typeface="Wingdings" pitchFamily="2" charset="2"/>
              <a:buChar char="Ø"/>
            </a:pPr>
            <a:r>
              <a:rPr lang="en-US" altLang="en-US" b="1" dirty="0" smtClean="0"/>
              <a:t>Service tax.</a:t>
            </a:r>
          </a:p>
          <a:p>
            <a:pPr marL="914400" lvl="1" indent="-457200" eaLnBrk="1" hangingPunct="1">
              <a:lnSpc>
                <a:spcPct val="90000"/>
              </a:lnSpc>
              <a:buFont typeface="Wingdings" pitchFamily="2" charset="2"/>
              <a:buChar char="Ø"/>
            </a:pPr>
            <a:r>
              <a:rPr lang="en-US" altLang="en-US" b="1" dirty="0" smtClean="0"/>
              <a:t>CVD (Countervailing Duty).</a:t>
            </a:r>
          </a:p>
          <a:p>
            <a:pPr marL="914400" lvl="1" indent="-457200" eaLnBrk="1" hangingPunct="1">
              <a:lnSpc>
                <a:spcPct val="90000"/>
              </a:lnSpc>
              <a:buFont typeface="Wingdings" pitchFamily="2" charset="2"/>
              <a:buChar char="Ø"/>
            </a:pPr>
            <a:r>
              <a:rPr lang="en-US" altLang="en-US" b="1" dirty="0" smtClean="0"/>
              <a:t>SAD (Special Additional Duty).</a:t>
            </a:r>
          </a:p>
          <a:p>
            <a:pPr marL="914400" lvl="1" indent="-457200" eaLnBrk="1" hangingPunct="1">
              <a:lnSpc>
                <a:spcPct val="90000"/>
              </a:lnSpc>
              <a:buFont typeface="Wingdings" pitchFamily="2" charset="2"/>
              <a:buChar char="Ø"/>
            </a:pPr>
            <a:r>
              <a:rPr lang="en-US" altLang="en-US" b="1" dirty="0" smtClean="0"/>
              <a:t>Central Cesses &amp; Surcharges.</a:t>
            </a:r>
          </a:p>
          <a:p>
            <a:pPr eaLnBrk="1" hangingPunct="1">
              <a:lnSpc>
                <a:spcPct val="90000"/>
              </a:lnSpc>
              <a:buFontTx/>
              <a:buNone/>
            </a:pPr>
            <a:endParaRPr lang="en-US" altLang="en-US" sz="2400" b="1" dirty="0" smtClean="0"/>
          </a:p>
        </p:txBody>
      </p:sp>
      <p:sp>
        <p:nvSpPr>
          <p:cNvPr id="27652" name="Rectangle 4"/>
          <p:cNvSpPr>
            <a:spLocks noGrp="1" noChangeArrowheads="1"/>
          </p:cNvSpPr>
          <p:nvPr>
            <p:ph type="body" sz="half" idx="2"/>
          </p:nvPr>
        </p:nvSpPr>
        <p:spPr>
          <a:xfrm>
            <a:off x="4648200" y="1371600"/>
            <a:ext cx="3962400" cy="5257800"/>
          </a:xfrm>
        </p:spPr>
        <p:txBody>
          <a:bodyPr>
            <a:normAutofit/>
          </a:bodyPr>
          <a:lstStyle/>
          <a:p>
            <a:pPr eaLnBrk="1" hangingPunct="1"/>
            <a:r>
              <a:rPr lang="en-US" altLang="en-US" b="1" dirty="0" smtClean="0">
                <a:solidFill>
                  <a:srgbClr val="FF0000"/>
                </a:solidFill>
              </a:rPr>
              <a:t>State taxes</a:t>
            </a:r>
          </a:p>
          <a:p>
            <a:pPr marL="914400" lvl="1" indent="-457200" eaLnBrk="1" hangingPunct="1">
              <a:buFont typeface="Wingdings" pitchFamily="2" charset="2"/>
              <a:buChar char="Ø"/>
            </a:pPr>
            <a:r>
              <a:rPr lang="en-US" altLang="en-US" b="1" dirty="0" smtClean="0"/>
              <a:t>VAT.</a:t>
            </a:r>
          </a:p>
          <a:p>
            <a:pPr marL="914400" lvl="1" indent="-457200" eaLnBrk="1" hangingPunct="1">
              <a:buFont typeface="Wingdings" pitchFamily="2" charset="2"/>
              <a:buChar char="Ø"/>
            </a:pPr>
            <a:r>
              <a:rPr lang="en-US" altLang="en-US" b="1" dirty="0" smtClean="0"/>
              <a:t>Entertainment  Tax.</a:t>
            </a:r>
          </a:p>
          <a:p>
            <a:pPr marL="914400" lvl="1" indent="-457200" eaLnBrk="1" hangingPunct="1">
              <a:buFont typeface="Wingdings" pitchFamily="2" charset="2"/>
              <a:buChar char="Ø"/>
            </a:pPr>
            <a:r>
              <a:rPr lang="en-US" altLang="en-US" b="1" dirty="0" smtClean="0"/>
              <a:t>Luxury tax.</a:t>
            </a:r>
          </a:p>
          <a:p>
            <a:pPr marL="914400" lvl="1" indent="-457200" eaLnBrk="1" hangingPunct="1">
              <a:buFont typeface="Wingdings" pitchFamily="2" charset="2"/>
              <a:buChar char="Ø"/>
            </a:pPr>
            <a:r>
              <a:rPr lang="en-US" altLang="en-US" b="1" dirty="0" smtClean="0"/>
              <a:t>Tax on Lottery, betting, gambling.</a:t>
            </a:r>
          </a:p>
          <a:p>
            <a:pPr marL="914400" lvl="1" indent="-457200" eaLnBrk="1" hangingPunct="1">
              <a:buFont typeface="Wingdings" pitchFamily="2" charset="2"/>
              <a:buChar char="Ø"/>
            </a:pPr>
            <a:r>
              <a:rPr lang="en-US" altLang="en-US" b="1" dirty="0" smtClean="0"/>
              <a:t>Entry tax.</a:t>
            </a:r>
          </a:p>
          <a:p>
            <a:pPr marL="914400" lvl="1" indent="-457200" eaLnBrk="1" hangingPunct="1">
              <a:buFont typeface="Wingdings" pitchFamily="2" charset="2"/>
              <a:buChar char="Ø"/>
            </a:pPr>
            <a:r>
              <a:rPr lang="en-US" altLang="en-US" b="1" dirty="0" smtClean="0"/>
              <a:t>Purchase tax</a:t>
            </a:r>
          </a:p>
          <a:p>
            <a:pPr marL="914400" lvl="1" indent="-457200">
              <a:buFont typeface="Wingdings" pitchFamily="2" charset="2"/>
              <a:buChar char="Ø"/>
            </a:pPr>
            <a:r>
              <a:rPr lang="en-US" altLang="en-US" b="1" dirty="0"/>
              <a:t>State Surcharges &amp; Cesses. </a:t>
            </a:r>
          </a:p>
          <a:p>
            <a:pPr marL="457200" lvl="1" indent="0" eaLnBrk="1" hangingPunct="1">
              <a:buNone/>
            </a:pPr>
            <a:r>
              <a:rPr lang="en-US" altLang="en-US" b="1" dirty="0" smtClean="0"/>
              <a:t> </a:t>
            </a:r>
          </a:p>
        </p:txBody>
      </p:sp>
      <p:sp>
        <p:nvSpPr>
          <p:cNvPr id="2" name="Slide Number Placeholder 1"/>
          <p:cNvSpPr>
            <a:spLocks noGrp="1"/>
          </p:cNvSpPr>
          <p:nvPr>
            <p:ph type="sldNum" sz="quarter" idx="12"/>
          </p:nvPr>
        </p:nvSpPr>
        <p:spPr/>
        <p:txBody>
          <a:bodyPr/>
          <a:lstStyle/>
          <a:p>
            <a:fld id="{24E46BEC-6E5E-479C-8D24-A4952787BCBF}" type="slidenum">
              <a:rPr lang="en-GB" smtClean="0"/>
              <a:pPr/>
              <a:t>5</a:t>
            </a:fld>
            <a:endParaRPr lang="en-GB"/>
          </a:p>
        </p:txBody>
      </p:sp>
    </p:spTree>
    <p:extLst>
      <p:ext uri="{BB962C8B-B14F-4D97-AF65-F5344CB8AC3E}">
        <p14:creationId xmlns:p14="http://schemas.microsoft.com/office/powerpoint/2010/main" xmlns="" val="11056258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Proportionate reversal of credit </a:t>
            </a:r>
            <a:endParaRPr lang="en-IN" dirty="0"/>
          </a:p>
        </p:txBody>
      </p:sp>
      <p:sp>
        <p:nvSpPr>
          <p:cNvPr id="3" name="Content Placeholder 2"/>
          <p:cNvSpPr>
            <a:spLocks noGrp="1"/>
          </p:cNvSpPr>
          <p:nvPr>
            <p:ph idx="1"/>
          </p:nvPr>
        </p:nvSpPr>
        <p:spPr>
          <a:xfrm>
            <a:off x="167640" y="1356360"/>
            <a:ext cx="8808720" cy="5257800"/>
          </a:xfrm>
        </p:spPr>
        <p:txBody>
          <a:bodyPr>
            <a:normAutofit/>
          </a:bodyPr>
          <a:lstStyle/>
          <a:p>
            <a:r>
              <a:rPr lang="en-IN" b="1" dirty="0"/>
              <a:t> the  amount  of  credit  attributable  to  non-business  </a:t>
            </a:r>
            <a:r>
              <a:rPr lang="en-IN" b="1" dirty="0" smtClean="0"/>
              <a:t>purposes</a:t>
            </a:r>
          </a:p>
          <a:p>
            <a:pPr marL="0" indent="0">
              <a:buNone/>
            </a:pPr>
            <a:r>
              <a:rPr lang="en-IN" b="1" dirty="0"/>
              <a:t>	</a:t>
            </a:r>
            <a:r>
              <a:rPr lang="en-IN" b="1" dirty="0" smtClean="0"/>
              <a:t>		D2 =5% of  C2</a:t>
            </a:r>
          </a:p>
          <a:p>
            <a:pPr marL="0" indent="0">
              <a:buNone/>
            </a:pPr>
            <a:r>
              <a:rPr lang="en-IN" b="1" dirty="0"/>
              <a:t>the remainder of the common credit shall be the </a:t>
            </a:r>
            <a:r>
              <a:rPr lang="en-IN" b="1" dirty="0" smtClean="0"/>
              <a:t>eligible ITC </a:t>
            </a:r>
          </a:p>
          <a:p>
            <a:pPr marL="0" indent="0">
              <a:buNone/>
            </a:pPr>
            <a:r>
              <a:rPr lang="en-IN" b="1" dirty="0"/>
              <a:t>	</a:t>
            </a:r>
            <a:r>
              <a:rPr lang="en-IN" b="1" dirty="0" smtClean="0"/>
              <a:t>		C3 </a:t>
            </a:r>
            <a:r>
              <a:rPr lang="en-IN" b="1" dirty="0"/>
              <a:t>= C2 - (D1+D2</a:t>
            </a:r>
            <a:r>
              <a:rPr lang="en-IN" b="1" dirty="0" smtClean="0"/>
              <a:t>)</a:t>
            </a:r>
          </a:p>
          <a:p>
            <a:pPr marL="0" indent="0">
              <a:buNone/>
            </a:pPr>
            <a:endParaRPr lang="en-IN" b="1" dirty="0"/>
          </a:p>
          <a:p>
            <a:pPr marL="0" indent="0">
              <a:buNone/>
            </a:pPr>
            <a:r>
              <a:rPr lang="en-IN" b="1" dirty="0"/>
              <a:t>The amount equal to ‘D1’ and ‘D2’ shall be added to the output tax liability of the registered </a:t>
            </a:r>
            <a:r>
              <a:rPr lang="en-IN" b="1" dirty="0" smtClean="0"/>
              <a:t> person</a:t>
            </a:r>
            <a:r>
              <a:rPr lang="en-IN" b="1" dirty="0"/>
              <a:t>:</a:t>
            </a:r>
          </a:p>
        </p:txBody>
      </p:sp>
      <p:sp>
        <p:nvSpPr>
          <p:cNvPr id="4" name="Slide Number Placeholder 3"/>
          <p:cNvSpPr>
            <a:spLocks noGrp="1"/>
          </p:cNvSpPr>
          <p:nvPr>
            <p:ph type="sldNum" sz="quarter" idx="12"/>
          </p:nvPr>
        </p:nvSpPr>
        <p:spPr/>
        <p:txBody>
          <a:bodyPr/>
          <a:lstStyle/>
          <a:p>
            <a:fld id="{CC0BBEAA-B4FC-41A2-85B6-9369FD4AE745}" type="slidenum">
              <a:rPr lang="en-GB" smtClean="0"/>
              <a:pPr/>
              <a:t>50</a:t>
            </a:fld>
            <a:endParaRPr lang="en-GB" dirty="0"/>
          </a:p>
        </p:txBody>
      </p:sp>
    </p:spTree>
    <p:extLst>
      <p:ext uri="{BB962C8B-B14F-4D97-AF65-F5344CB8AC3E}">
        <p14:creationId xmlns:p14="http://schemas.microsoft.com/office/powerpoint/2010/main" xmlns="" val="72182541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4000" b="1" dirty="0">
                <a:solidFill>
                  <a:srgbClr val="FF0000"/>
                </a:solidFill>
                <a:latin typeface="Andalus" pitchFamily="18" charset="-78"/>
                <a:cs typeface="Andalus" pitchFamily="18" charset="-78"/>
              </a:rPr>
              <a:t>WHO IS ELIGIBLE FOR ITC ?</a:t>
            </a:r>
          </a:p>
        </p:txBody>
      </p:sp>
      <p:sp>
        <p:nvSpPr>
          <p:cNvPr id="3" name="Content Placeholder 2"/>
          <p:cNvSpPr>
            <a:spLocks noGrp="1"/>
          </p:cNvSpPr>
          <p:nvPr>
            <p:ph idx="1"/>
          </p:nvPr>
        </p:nvSpPr>
        <p:spPr>
          <a:xfrm>
            <a:off x="457200" y="1340768"/>
            <a:ext cx="8229600" cy="5400600"/>
          </a:xfrm>
        </p:spPr>
        <p:txBody>
          <a:bodyPr>
            <a:normAutofit fontScale="55000" lnSpcReduction="20000"/>
          </a:bodyPr>
          <a:lstStyle/>
          <a:p>
            <a:pPr marL="355600" indent="-355600" algn="just">
              <a:lnSpc>
                <a:spcPct val="110000"/>
              </a:lnSpc>
              <a:spcBef>
                <a:spcPts val="0"/>
              </a:spcBef>
              <a:spcAft>
                <a:spcPts val="600"/>
              </a:spcAft>
              <a:buSzPct val="75000"/>
              <a:buNone/>
            </a:pPr>
            <a:r>
              <a:rPr lang="en-IN" sz="5800" b="1" dirty="0">
                <a:solidFill>
                  <a:srgbClr val="00B050"/>
                </a:solidFill>
                <a:latin typeface="Andalus"/>
              </a:rPr>
              <a:t>Only registered taxable person </a:t>
            </a:r>
            <a:r>
              <a:rPr lang="en-IN" sz="5800" b="1" dirty="0" smtClean="0">
                <a:solidFill>
                  <a:srgbClr val="00B050"/>
                </a:solidFill>
                <a:latin typeface="Andalus"/>
              </a:rPr>
              <a:t>can take ITC</a:t>
            </a:r>
            <a:endParaRPr lang="en-IN" sz="5800" b="1" dirty="0">
              <a:solidFill>
                <a:srgbClr val="00B050"/>
              </a:solidFill>
              <a:latin typeface="Andalus"/>
            </a:endParaRPr>
          </a:p>
          <a:p>
            <a:pPr marL="355600" indent="-355600" algn="just">
              <a:lnSpc>
                <a:spcPct val="110000"/>
              </a:lnSpc>
              <a:spcBef>
                <a:spcPts val="0"/>
              </a:spcBef>
              <a:spcAft>
                <a:spcPts val="600"/>
              </a:spcAft>
              <a:buSzPct val="75000"/>
              <a:buNone/>
            </a:pPr>
            <a:endParaRPr lang="en-IN" sz="4400" b="1" dirty="0">
              <a:latin typeface="Andalus"/>
            </a:endParaRPr>
          </a:p>
          <a:p>
            <a:pPr marL="742950" indent="-742950" algn="just">
              <a:lnSpc>
                <a:spcPct val="110000"/>
              </a:lnSpc>
              <a:spcBef>
                <a:spcPts val="0"/>
              </a:spcBef>
              <a:spcAft>
                <a:spcPts val="600"/>
              </a:spcAft>
              <a:buSzPct val="75000"/>
              <a:buFont typeface="+mj-lt"/>
              <a:buAutoNum type="arabicParenR"/>
            </a:pPr>
            <a:r>
              <a:rPr lang="en-IN" sz="4400" b="1" dirty="0">
                <a:solidFill>
                  <a:srgbClr val="7030A0"/>
                </a:solidFill>
                <a:latin typeface="Andalus"/>
              </a:rPr>
              <a:t>Every registered taxable person</a:t>
            </a:r>
            <a:r>
              <a:rPr lang="en-IN" sz="4400" b="1" dirty="0">
                <a:latin typeface="Andalus"/>
              </a:rPr>
              <a:t> </a:t>
            </a:r>
            <a:endParaRPr lang="en-IN" sz="4400" b="1" dirty="0" smtClean="0">
              <a:latin typeface="Andalus"/>
            </a:endParaRPr>
          </a:p>
          <a:p>
            <a:pPr marL="742950" indent="-742950" algn="just">
              <a:lnSpc>
                <a:spcPct val="110000"/>
              </a:lnSpc>
              <a:spcBef>
                <a:spcPts val="0"/>
              </a:spcBef>
              <a:spcAft>
                <a:spcPts val="600"/>
              </a:spcAft>
              <a:buSzPct val="75000"/>
              <a:buFont typeface="+mj-lt"/>
              <a:buAutoNum type="arabicParenR"/>
            </a:pPr>
            <a:endParaRPr lang="en-IN" sz="4400" b="1" dirty="0">
              <a:latin typeface="Andalus"/>
            </a:endParaRPr>
          </a:p>
          <a:p>
            <a:pPr marL="742950" indent="-742950" algn="just">
              <a:lnSpc>
                <a:spcPct val="110000"/>
              </a:lnSpc>
              <a:spcBef>
                <a:spcPts val="0"/>
              </a:spcBef>
              <a:spcAft>
                <a:spcPts val="600"/>
              </a:spcAft>
              <a:buSzPct val="75000"/>
              <a:buFont typeface="+mj-lt"/>
              <a:buAutoNum type="arabicParenR"/>
            </a:pPr>
            <a:endParaRPr lang="en-IN" sz="4400" b="1" dirty="0">
              <a:latin typeface="Andalus"/>
            </a:endParaRPr>
          </a:p>
          <a:p>
            <a:pPr marL="742950" indent="-742950" algn="just">
              <a:lnSpc>
                <a:spcPct val="110000"/>
              </a:lnSpc>
              <a:spcBef>
                <a:spcPts val="0"/>
              </a:spcBef>
              <a:spcAft>
                <a:spcPts val="600"/>
              </a:spcAft>
              <a:buSzPct val="75000"/>
              <a:buFont typeface="+mj-lt"/>
              <a:buAutoNum type="arabicParenR"/>
            </a:pPr>
            <a:r>
              <a:rPr lang="en-IN" sz="4400" b="1" dirty="0">
                <a:latin typeface="Andalus"/>
              </a:rPr>
              <a:t>New Registration.</a:t>
            </a:r>
          </a:p>
          <a:p>
            <a:pPr marL="742950" indent="-742950" algn="just">
              <a:lnSpc>
                <a:spcPct val="110000"/>
              </a:lnSpc>
              <a:spcBef>
                <a:spcPts val="0"/>
              </a:spcBef>
              <a:spcAft>
                <a:spcPts val="600"/>
              </a:spcAft>
              <a:buSzPct val="75000"/>
              <a:buFont typeface="+mj-lt"/>
              <a:buAutoNum type="arabicParenR"/>
            </a:pPr>
            <a:endParaRPr lang="en-IN" sz="4400" b="1" dirty="0">
              <a:latin typeface="Andalus"/>
            </a:endParaRPr>
          </a:p>
          <a:p>
            <a:pPr marL="742950" indent="-742950" algn="just">
              <a:lnSpc>
                <a:spcPct val="110000"/>
              </a:lnSpc>
              <a:spcBef>
                <a:spcPts val="0"/>
              </a:spcBef>
              <a:spcAft>
                <a:spcPts val="600"/>
              </a:spcAft>
              <a:buSzPct val="75000"/>
              <a:buFont typeface="+mj-lt"/>
              <a:buAutoNum type="arabicParenR"/>
            </a:pPr>
            <a:r>
              <a:rPr lang="en-IN" sz="4400" b="1" dirty="0">
                <a:latin typeface="Andalus"/>
              </a:rPr>
              <a:t>Voluntary Registration</a:t>
            </a:r>
          </a:p>
          <a:p>
            <a:pPr marL="742950" indent="-742950" algn="just">
              <a:lnSpc>
                <a:spcPct val="110000"/>
              </a:lnSpc>
              <a:spcBef>
                <a:spcPts val="0"/>
              </a:spcBef>
              <a:spcAft>
                <a:spcPts val="600"/>
              </a:spcAft>
              <a:buSzPct val="75000"/>
              <a:buFont typeface="+mj-lt"/>
              <a:buAutoNum type="arabicParenR"/>
            </a:pPr>
            <a:endParaRPr lang="en-IN" sz="4400" b="1" dirty="0">
              <a:latin typeface="Andalus"/>
            </a:endParaRPr>
          </a:p>
          <a:p>
            <a:pPr marL="742950" indent="-742950" algn="just">
              <a:lnSpc>
                <a:spcPct val="110000"/>
              </a:lnSpc>
              <a:spcBef>
                <a:spcPts val="0"/>
              </a:spcBef>
              <a:spcAft>
                <a:spcPts val="600"/>
              </a:spcAft>
              <a:buSzPct val="75000"/>
              <a:buFont typeface="+mj-lt"/>
              <a:buAutoNum type="arabicParenR"/>
            </a:pPr>
            <a:r>
              <a:rPr lang="en-IN" sz="4400" b="1" dirty="0">
                <a:latin typeface="Andalus"/>
              </a:rPr>
              <a:t>Switching over to Normal  scheme from composition </a:t>
            </a:r>
            <a:endParaRPr lang="en-IN" sz="4400" b="1" dirty="0" smtClean="0">
              <a:latin typeface="Andalus"/>
            </a:endParaRPr>
          </a:p>
          <a:p>
            <a:pPr marL="742950" indent="-742950" algn="just">
              <a:lnSpc>
                <a:spcPct val="110000"/>
              </a:lnSpc>
              <a:spcBef>
                <a:spcPts val="0"/>
              </a:spcBef>
              <a:spcAft>
                <a:spcPts val="600"/>
              </a:spcAft>
              <a:buSzPct val="75000"/>
              <a:buFont typeface="+mj-lt"/>
              <a:buAutoNum type="arabicParenR"/>
            </a:pPr>
            <a:endParaRPr lang="en-US" sz="4400" b="1" dirty="0" smtClean="0">
              <a:latin typeface="Andalus"/>
            </a:endParaRPr>
          </a:p>
          <a:p>
            <a:pPr marL="742950" indent="-742950" algn="just">
              <a:lnSpc>
                <a:spcPct val="110000"/>
              </a:lnSpc>
              <a:spcBef>
                <a:spcPts val="0"/>
              </a:spcBef>
              <a:spcAft>
                <a:spcPts val="600"/>
              </a:spcAft>
              <a:buSzPct val="75000"/>
              <a:buFont typeface="+mj-lt"/>
              <a:buAutoNum type="arabicParenR"/>
            </a:pPr>
            <a:r>
              <a:rPr lang="en-US" sz="4400" b="1" dirty="0" smtClean="0">
                <a:latin typeface="Andalus"/>
              </a:rPr>
              <a:t>Where an exempt supply of goods or services by a registered taxable person becomes a taxable supply,</a:t>
            </a:r>
            <a:endParaRPr lang="en-IN" sz="4400" b="1" dirty="0">
              <a:latin typeface="Andalus"/>
            </a:endParaRPr>
          </a:p>
          <a:p>
            <a:pPr marL="355600" indent="-355600" algn="just">
              <a:lnSpc>
                <a:spcPct val="110000"/>
              </a:lnSpc>
              <a:spcBef>
                <a:spcPts val="0"/>
              </a:spcBef>
              <a:spcAft>
                <a:spcPts val="600"/>
              </a:spcAft>
              <a:buSzPct val="75000"/>
              <a:buFont typeface="Wingdings" pitchFamily="2" charset="2"/>
              <a:buChar char="q"/>
            </a:pPr>
            <a:endParaRPr lang="en-IN" sz="4400" b="1" dirty="0">
              <a:latin typeface="Andalus"/>
            </a:endParaRPr>
          </a:p>
        </p:txBody>
      </p:sp>
      <p:sp>
        <p:nvSpPr>
          <p:cNvPr id="4" name="Slide Number Placeholder 3"/>
          <p:cNvSpPr>
            <a:spLocks noGrp="1"/>
          </p:cNvSpPr>
          <p:nvPr>
            <p:ph type="sldNum" sz="quarter" idx="12"/>
          </p:nvPr>
        </p:nvSpPr>
        <p:spPr/>
        <p:txBody>
          <a:bodyPr/>
          <a:lstStyle/>
          <a:p>
            <a:fld id="{CC0BBEAA-B4FC-41A2-85B6-9369FD4AE745}" type="slidenum">
              <a:rPr lang="en-GB" smtClean="0"/>
              <a:pPr/>
              <a:t>51</a:t>
            </a:fld>
            <a:endParaRPr lang="en-GB" dirty="0"/>
          </a:p>
        </p:txBody>
      </p:sp>
      <p:sp>
        <p:nvSpPr>
          <p:cNvPr id="5" name="Rectangle 4"/>
          <p:cNvSpPr/>
          <p:nvPr/>
        </p:nvSpPr>
        <p:spPr>
          <a:xfrm>
            <a:off x="5172501" y="3450769"/>
            <a:ext cx="3684896" cy="1209602"/>
          </a:xfrm>
          <a:prstGeom prst="rect">
            <a:avLst/>
          </a:prstGeom>
          <a:solidFill>
            <a:srgbClr val="00B0F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Section 18. </a:t>
            </a:r>
          </a:p>
          <a:p>
            <a:pPr algn="ctr"/>
            <a:r>
              <a:rPr lang="en-US" sz="2400" b="1" dirty="0" smtClean="0">
                <a:solidFill>
                  <a:srgbClr val="FF0000"/>
                </a:solidFill>
              </a:rPr>
              <a:t>Availability of credit in special circumstances</a:t>
            </a:r>
            <a:endParaRPr lang="en-US" sz="2400" b="1" dirty="0">
              <a:solidFill>
                <a:srgbClr val="FF0000"/>
              </a:solidFill>
            </a:endParaRPr>
          </a:p>
        </p:txBody>
      </p:sp>
    </p:spTree>
    <p:extLst>
      <p:ext uri="{BB962C8B-B14F-4D97-AF65-F5344CB8AC3E}">
        <p14:creationId xmlns:p14="http://schemas.microsoft.com/office/powerpoint/2010/main" xmlns="" val="111277602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4000" b="1" dirty="0">
                <a:solidFill>
                  <a:srgbClr val="00B050"/>
                </a:solidFill>
                <a:latin typeface="Andalus" pitchFamily="18" charset="-78"/>
                <a:cs typeface="Andalus" pitchFamily="18" charset="-78"/>
              </a:rPr>
              <a:t>WHO IS ELIGIBLE FOR ITC</a:t>
            </a:r>
          </a:p>
        </p:txBody>
      </p:sp>
      <p:sp>
        <p:nvSpPr>
          <p:cNvPr id="3" name="Content Placeholder 2"/>
          <p:cNvSpPr>
            <a:spLocks noGrp="1"/>
          </p:cNvSpPr>
          <p:nvPr>
            <p:ph idx="1"/>
          </p:nvPr>
        </p:nvSpPr>
        <p:spPr>
          <a:xfrm>
            <a:off x="457199" y="1340768"/>
            <a:ext cx="8425543" cy="5400600"/>
          </a:xfrm>
        </p:spPr>
        <p:txBody>
          <a:bodyPr>
            <a:normAutofit fontScale="92500"/>
          </a:bodyPr>
          <a:lstStyle/>
          <a:p>
            <a:pPr marL="742950" indent="-742950" algn="just">
              <a:lnSpc>
                <a:spcPct val="110000"/>
              </a:lnSpc>
              <a:spcBef>
                <a:spcPts val="0"/>
              </a:spcBef>
              <a:spcAft>
                <a:spcPts val="600"/>
              </a:spcAft>
              <a:buSzPct val="75000"/>
              <a:buFont typeface="+mj-lt"/>
              <a:buAutoNum type="arabicParenR"/>
            </a:pPr>
            <a:r>
              <a:rPr lang="en-IN" sz="3900" b="1" dirty="0">
                <a:solidFill>
                  <a:srgbClr val="FF0000"/>
                </a:solidFill>
                <a:latin typeface="Andalus"/>
              </a:rPr>
              <a:t>Every registered taxable person </a:t>
            </a:r>
            <a:r>
              <a:rPr lang="en-IN" sz="3900" b="1" dirty="0" smtClean="0">
                <a:solidFill>
                  <a:srgbClr val="FF0000"/>
                </a:solidFill>
                <a:latin typeface="Andalus"/>
              </a:rPr>
              <a:t>-</a:t>
            </a:r>
            <a:endParaRPr lang="en-IN" sz="3900" b="1" dirty="0">
              <a:solidFill>
                <a:srgbClr val="FF0000"/>
              </a:solidFill>
              <a:latin typeface="Andalus"/>
            </a:endParaRPr>
          </a:p>
          <a:p>
            <a:pPr marL="355600" indent="-355600" algn="just">
              <a:lnSpc>
                <a:spcPct val="110000"/>
              </a:lnSpc>
              <a:spcBef>
                <a:spcPts val="0"/>
              </a:spcBef>
              <a:spcAft>
                <a:spcPts val="600"/>
              </a:spcAft>
              <a:buSzPct val="75000"/>
              <a:buFont typeface="Wingdings" pitchFamily="2" charset="2"/>
              <a:buChar char="q"/>
            </a:pPr>
            <a:endParaRPr lang="en-IN" sz="4000" b="1" dirty="0">
              <a:latin typeface="Andalus"/>
            </a:endParaRPr>
          </a:p>
          <a:p>
            <a:pPr marL="355600" indent="-355600" algn="just">
              <a:lnSpc>
                <a:spcPct val="110000"/>
              </a:lnSpc>
              <a:spcBef>
                <a:spcPts val="0"/>
              </a:spcBef>
              <a:spcAft>
                <a:spcPts val="600"/>
              </a:spcAft>
              <a:buSzPct val="75000"/>
              <a:buFont typeface="Wingdings" pitchFamily="2" charset="2"/>
              <a:buChar char="Ø"/>
            </a:pPr>
            <a:r>
              <a:rPr lang="en-US" sz="4000" b="1" dirty="0">
                <a:latin typeface="Andalus"/>
              </a:rPr>
              <a:t>subject to such conditions and restrictions as may be prescribed.</a:t>
            </a:r>
          </a:p>
          <a:p>
            <a:pPr marL="355600" indent="-355600" algn="just">
              <a:lnSpc>
                <a:spcPct val="110000"/>
              </a:lnSpc>
              <a:spcBef>
                <a:spcPts val="0"/>
              </a:spcBef>
              <a:spcAft>
                <a:spcPts val="600"/>
              </a:spcAft>
              <a:buSzPct val="75000"/>
              <a:buFont typeface="Wingdings" pitchFamily="2" charset="2"/>
              <a:buChar char="Ø"/>
            </a:pPr>
            <a:endParaRPr lang="en-US" sz="4000" b="1" dirty="0">
              <a:latin typeface="Andalus"/>
            </a:endParaRPr>
          </a:p>
          <a:p>
            <a:pPr marL="355600" indent="-355600" algn="just">
              <a:lnSpc>
                <a:spcPct val="110000"/>
              </a:lnSpc>
              <a:spcBef>
                <a:spcPts val="0"/>
              </a:spcBef>
              <a:spcAft>
                <a:spcPts val="600"/>
              </a:spcAft>
              <a:buSzPct val="75000"/>
              <a:buFont typeface="Wingdings" pitchFamily="2" charset="2"/>
              <a:buChar char="Ø"/>
            </a:pPr>
            <a:r>
              <a:rPr lang="en-US" sz="4000" b="1" dirty="0">
                <a:latin typeface="Andalus"/>
              </a:rPr>
              <a:t>within the time and manner specified in section </a:t>
            </a:r>
            <a:r>
              <a:rPr lang="en-US" sz="4000" b="1" dirty="0" smtClean="0">
                <a:latin typeface="Andalus"/>
              </a:rPr>
              <a:t>44 </a:t>
            </a:r>
            <a:r>
              <a:rPr lang="en-US" sz="4000" b="1" dirty="0">
                <a:latin typeface="Andalus"/>
              </a:rPr>
              <a:t>( payment of tax</a:t>
            </a:r>
            <a:r>
              <a:rPr lang="en-US" sz="4000" b="1" dirty="0" smtClean="0">
                <a:latin typeface="Andalus"/>
              </a:rPr>
              <a:t>)-                    </a:t>
            </a:r>
            <a:r>
              <a:rPr lang="en-IN" sz="4000" b="1" dirty="0" smtClean="0">
                <a:solidFill>
                  <a:srgbClr val="FF0000"/>
                </a:solidFill>
                <a:latin typeface="Andalus"/>
              </a:rPr>
              <a:t> section 16(1)</a:t>
            </a:r>
            <a:endParaRPr lang="en-US" sz="4000" b="1" dirty="0">
              <a:latin typeface="Andalus"/>
            </a:endParaRPr>
          </a:p>
        </p:txBody>
      </p:sp>
      <p:sp>
        <p:nvSpPr>
          <p:cNvPr id="4" name="Slide Number Placeholder 3"/>
          <p:cNvSpPr>
            <a:spLocks noGrp="1"/>
          </p:cNvSpPr>
          <p:nvPr>
            <p:ph type="sldNum" sz="quarter" idx="12"/>
          </p:nvPr>
        </p:nvSpPr>
        <p:spPr/>
        <p:txBody>
          <a:bodyPr/>
          <a:lstStyle/>
          <a:p>
            <a:fld id="{CC0BBEAA-B4FC-41A2-85B6-9369FD4AE745}" type="slidenum">
              <a:rPr lang="en-GB" smtClean="0"/>
              <a:pPr/>
              <a:t>52</a:t>
            </a:fld>
            <a:endParaRPr lang="en-GB" dirty="0"/>
          </a:p>
        </p:txBody>
      </p:sp>
    </p:spTree>
    <p:extLst>
      <p:ext uri="{BB962C8B-B14F-4D97-AF65-F5344CB8AC3E}">
        <p14:creationId xmlns:p14="http://schemas.microsoft.com/office/powerpoint/2010/main" xmlns="" val="111277602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0" y="274638"/>
            <a:ext cx="8229600" cy="661987"/>
          </a:xfrm>
        </p:spPr>
        <p:txBody>
          <a:bodyPr/>
          <a:lstStyle/>
          <a:p>
            <a:r>
              <a:rPr lang="en-US" sz="2400" b="1" dirty="0" smtClean="0">
                <a:solidFill>
                  <a:srgbClr val="FF0000"/>
                </a:solidFill>
              </a:rPr>
              <a:t>Section 18. Availability of credit in special circumstances</a:t>
            </a:r>
            <a:endParaRPr lang="en-US" sz="2400" b="1" dirty="0">
              <a:solidFill>
                <a:srgbClr val="FF0000"/>
              </a:solidFill>
            </a:endParaRPr>
          </a:p>
        </p:txBody>
      </p:sp>
      <p:graphicFrame>
        <p:nvGraphicFramePr>
          <p:cNvPr id="12" name="Content Placeholder 11"/>
          <p:cNvGraphicFramePr>
            <a:graphicFrameLocks noGrp="1"/>
          </p:cNvGraphicFramePr>
          <p:nvPr>
            <p:ph idx="4294967295"/>
          </p:nvPr>
        </p:nvGraphicFramePr>
        <p:xfrm>
          <a:off x="217716" y="955675"/>
          <a:ext cx="8773884" cy="5801075"/>
        </p:xfrm>
        <a:graphic>
          <a:graphicData uri="http://schemas.openxmlformats.org/drawingml/2006/table">
            <a:tbl>
              <a:tblPr firstRow="1" bandRow="1">
                <a:tableStyleId>{5C22544A-7EE6-4342-B048-85BDC9FD1C3A}</a:tableStyleId>
              </a:tblPr>
              <a:tblGrid>
                <a:gridCol w="2193471"/>
                <a:gridCol w="2193471"/>
                <a:gridCol w="2193471"/>
                <a:gridCol w="2193471"/>
              </a:tblGrid>
              <a:tr h="1405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smtClean="0">
                          <a:solidFill>
                            <a:srgbClr val="00B050"/>
                          </a:solidFill>
                          <a:latin typeface="Andalus"/>
                        </a:rPr>
                        <a:t>New Registration*</a:t>
                      </a:r>
                    </a:p>
                    <a:p>
                      <a:endParaRPr lang="en-US" dirty="0"/>
                    </a:p>
                  </a:txBody>
                  <a:tcPr>
                    <a:solidFill>
                      <a:schemeClr val="accent6">
                        <a:alpha val="27000"/>
                      </a:schemeClr>
                    </a:solidFill>
                  </a:tcPr>
                </a:tc>
                <a:tc>
                  <a:txBody>
                    <a:bodyPr/>
                    <a:lstStyle/>
                    <a:p>
                      <a:r>
                        <a:rPr lang="en-IN" sz="1800" b="1" dirty="0" smtClean="0">
                          <a:solidFill>
                            <a:srgbClr val="00B050"/>
                          </a:solidFill>
                          <a:latin typeface="Andalus"/>
                        </a:rPr>
                        <a:t>Voluntary registration </a:t>
                      </a:r>
                      <a:endParaRPr lang="en-US" dirty="0"/>
                    </a:p>
                  </a:txBody>
                  <a:tcPr>
                    <a:solidFill>
                      <a:schemeClr val="accent6">
                        <a:alpha val="27000"/>
                      </a:schemeClr>
                    </a:solidFill>
                  </a:tcPr>
                </a:tc>
                <a:tc>
                  <a:txBody>
                    <a:bodyPr/>
                    <a:lstStyle/>
                    <a:p>
                      <a:r>
                        <a:rPr lang="en-IN" sz="1800" b="1" dirty="0" smtClean="0">
                          <a:solidFill>
                            <a:srgbClr val="00B050"/>
                          </a:solidFill>
                          <a:latin typeface="Andalus"/>
                        </a:rPr>
                        <a:t>Switching over to normal scheme from composition scheme</a:t>
                      </a:r>
                      <a:endParaRPr lang="en-US" dirty="0"/>
                    </a:p>
                  </a:txBody>
                  <a:tcPr>
                    <a:solidFill>
                      <a:schemeClr val="accent6">
                        <a:alpha val="27000"/>
                      </a:schemeClr>
                    </a:solidFill>
                  </a:tcPr>
                </a:tc>
                <a:tc>
                  <a:txBody>
                    <a:bodyPr/>
                    <a:lstStyle/>
                    <a:p>
                      <a:r>
                        <a:rPr lang="en-US" b="1" dirty="0" smtClean="0">
                          <a:solidFill>
                            <a:srgbClr val="00B050"/>
                          </a:solidFill>
                        </a:rPr>
                        <a:t>Where an exempt supply by a registered taxable person becomes a taxable supply</a:t>
                      </a:r>
                      <a:endParaRPr lang="en-US" dirty="0"/>
                    </a:p>
                  </a:txBody>
                  <a:tcPr>
                    <a:solidFill>
                      <a:schemeClr val="accent6">
                        <a:alpha val="27000"/>
                      </a:schemeClr>
                    </a:solidFill>
                  </a:tcPr>
                </a:tc>
              </a:tr>
              <a:tr h="2195334">
                <a:tc>
                  <a:txBody>
                    <a:bodyPr/>
                    <a:lstStyle/>
                    <a:p>
                      <a:r>
                        <a:rPr lang="en-IN" sz="1800" b="1" dirty="0" smtClean="0">
                          <a:solidFill>
                            <a:srgbClr val="002060"/>
                          </a:solidFill>
                          <a:latin typeface="Andalus"/>
                        </a:rPr>
                        <a:t>ITC of inputs held in stock* </a:t>
                      </a:r>
                    </a:p>
                    <a:p>
                      <a:endParaRPr lang="en-IN" sz="1800" b="1" dirty="0" smtClean="0">
                        <a:solidFill>
                          <a:srgbClr val="002060"/>
                        </a:solidFill>
                        <a:latin typeface="Andalus"/>
                      </a:endParaRPr>
                    </a:p>
                    <a:p>
                      <a:endParaRPr lang="en-IN" sz="1800" b="1" dirty="0" smtClean="0">
                        <a:solidFill>
                          <a:srgbClr val="002060"/>
                        </a:solidFill>
                        <a:latin typeface="Andalus"/>
                      </a:endParaRPr>
                    </a:p>
                    <a:p>
                      <a:endParaRPr lang="en-IN" sz="1800" b="1" dirty="0" smtClean="0">
                        <a:solidFill>
                          <a:srgbClr val="002060"/>
                        </a:solidFill>
                        <a:latin typeface="Andalus"/>
                      </a:endParaRPr>
                    </a:p>
                    <a:p>
                      <a:r>
                        <a:rPr lang="en-IN" sz="1800" b="1" dirty="0" smtClean="0">
                          <a:solidFill>
                            <a:srgbClr val="002060"/>
                          </a:solidFill>
                          <a:latin typeface="Andalus"/>
                        </a:rPr>
                        <a:t>CG credit not allowed</a:t>
                      </a:r>
                      <a:endParaRPr lang="en-US" dirty="0">
                        <a:solidFill>
                          <a:srgbClr val="002060"/>
                        </a:solidFill>
                      </a:endParaRPr>
                    </a:p>
                  </a:txBody>
                  <a:tcPr/>
                </a:tc>
                <a:tc>
                  <a:txBody>
                    <a:bodyPr/>
                    <a:lstStyle/>
                    <a:p>
                      <a:r>
                        <a:rPr lang="en-IN" sz="1800" b="1" dirty="0" smtClean="0">
                          <a:solidFill>
                            <a:srgbClr val="002060"/>
                          </a:solidFill>
                          <a:latin typeface="Andalus"/>
                        </a:rPr>
                        <a:t>ITC of inputs held in stock* </a:t>
                      </a:r>
                    </a:p>
                    <a:p>
                      <a:endParaRPr lang="en-IN" sz="1800" b="1" dirty="0" smtClean="0">
                        <a:solidFill>
                          <a:srgbClr val="002060"/>
                        </a:solidFill>
                        <a:latin typeface="Andalus"/>
                      </a:endParaRPr>
                    </a:p>
                    <a:p>
                      <a:endParaRPr lang="en-IN" sz="1800" b="1" dirty="0" smtClean="0">
                        <a:solidFill>
                          <a:srgbClr val="002060"/>
                        </a:solidFill>
                        <a:latin typeface="Andalus"/>
                      </a:endParaRPr>
                    </a:p>
                    <a:p>
                      <a:endParaRPr lang="en-IN" sz="1800" b="1" dirty="0" smtClean="0">
                        <a:solidFill>
                          <a:srgbClr val="002060"/>
                        </a:solidFill>
                        <a:latin typeface="Andalus"/>
                      </a:endParaRPr>
                    </a:p>
                    <a:p>
                      <a:r>
                        <a:rPr lang="en-IN" sz="1800" b="1" dirty="0" smtClean="0">
                          <a:solidFill>
                            <a:srgbClr val="002060"/>
                          </a:solidFill>
                          <a:latin typeface="Andalus"/>
                        </a:rPr>
                        <a:t>CG credit not allowed</a:t>
                      </a:r>
                      <a:endParaRPr lang="en-US" dirty="0">
                        <a:solidFill>
                          <a:srgbClr val="002060"/>
                        </a:solidFill>
                      </a:endParaRPr>
                    </a:p>
                  </a:txBody>
                  <a:tcPr/>
                </a:tc>
                <a:tc>
                  <a:txBody>
                    <a:bodyPr/>
                    <a:lstStyle/>
                    <a:p>
                      <a:r>
                        <a:rPr lang="en-IN" sz="1800" b="1" dirty="0" smtClean="0">
                          <a:solidFill>
                            <a:srgbClr val="002060"/>
                          </a:solidFill>
                          <a:latin typeface="Andalus"/>
                        </a:rPr>
                        <a:t>ITC of inputs held in stock* </a:t>
                      </a:r>
                    </a:p>
                    <a:p>
                      <a:r>
                        <a:rPr lang="en-IN" sz="1800" b="1" dirty="0" smtClean="0">
                          <a:solidFill>
                            <a:srgbClr val="002060"/>
                          </a:solidFill>
                          <a:latin typeface="Andalus"/>
                        </a:rPr>
                        <a:t> </a:t>
                      </a:r>
                    </a:p>
                    <a:p>
                      <a:endParaRPr lang="en-IN" sz="1800" b="1" dirty="0" smtClean="0">
                        <a:solidFill>
                          <a:srgbClr val="002060"/>
                        </a:solidFill>
                        <a:latin typeface="Andalus"/>
                      </a:endParaRPr>
                    </a:p>
                    <a:p>
                      <a:endParaRPr lang="en-IN" sz="1800" b="1" dirty="0" smtClean="0">
                        <a:solidFill>
                          <a:srgbClr val="002060"/>
                        </a:solidFill>
                        <a:latin typeface="Andalus"/>
                      </a:endParaRPr>
                    </a:p>
                    <a:p>
                      <a:r>
                        <a:rPr lang="en-IN" sz="1800" b="1" dirty="0" smtClean="0">
                          <a:solidFill>
                            <a:srgbClr val="002060"/>
                          </a:solidFill>
                          <a:latin typeface="Andalus"/>
                        </a:rPr>
                        <a:t>Reduced CG credit also allowed</a:t>
                      </a:r>
                      <a:endParaRPr lang="en-US" dirty="0">
                        <a:solidFill>
                          <a:srgbClr val="002060"/>
                        </a:solidFill>
                      </a:endParaRPr>
                    </a:p>
                  </a:txBody>
                  <a:tcPr/>
                </a:tc>
                <a:tc>
                  <a:txBody>
                    <a:bodyPr/>
                    <a:lstStyle/>
                    <a:p>
                      <a:r>
                        <a:rPr lang="en-IN" sz="1800" b="1" dirty="0" smtClean="0">
                          <a:solidFill>
                            <a:srgbClr val="002060"/>
                          </a:solidFill>
                          <a:latin typeface="Andalus"/>
                        </a:rPr>
                        <a:t>ITC of inputs held in stock* relatable to such</a:t>
                      </a:r>
                      <a:r>
                        <a:rPr lang="en-IN" sz="1800" b="1" baseline="0" dirty="0" smtClean="0">
                          <a:solidFill>
                            <a:srgbClr val="002060"/>
                          </a:solidFill>
                          <a:latin typeface="Andalus"/>
                        </a:rPr>
                        <a:t> exempt supply</a:t>
                      </a:r>
                      <a:endParaRPr lang="en-IN" sz="1800" b="1" dirty="0" smtClean="0">
                        <a:solidFill>
                          <a:srgbClr val="002060"/>
                        </a:solidFill>
                        <a:latin typeface="Andalus"/>
                      </a:endParaRPr>
                    </a:p>
                    <a:p>
                      <a:endParaRPr lang="en-IN" sz="1800" b="1" dirty="0" smtClean="0">
                        <a:solidFill>
                          <a:srgbClr val="002060"/>
                        </a:solidFill>
                        <a:latin typeface="Andalus"/>
                      </a:endParaRPr>
                    </a:p>
                    <a:p>
                      <a:r>
                        <a:rPr lang="en-IN" sz="1800" b="1" dirty="0" smtClean="0">
                          <a:solidFill>
                            <a:srgbClr val="002060"/>
                          </a:solidFill>
                          <a:latin typeface="Andalus"/>
                        </a:rPr>
                        <a:t>Reduced CG credit also allowed </a:t>
                      </a:r>
                      <a:endParaRPr lang="en-US" dirty="0">
                        <a:solidFill>
                          <a:srgbClr val="002060"/>
                        </a:solidFill>
                      </a:endParaRPr>
                    </a:p>
                  </a:txBody>
                  <a:tcPr/>
                </a:tc>
              </a:tr>
              <a:tr h="991536">
                <a:tc gridSpan="4">
                  <a:txBody>
                    <a:bodyPr/>
                    <a:lstStyle/>
                    <a:p>
                      <a:pPr algn="just">
                        <a:buFont typeface="Wingdings" pitchFamily="2" charset="2"/>
                        <a:buChar char="Ø"/>
                      </a:pPr>
                      <a:r>
                        <a:rPr lang="en-IN" sz="1600" b="1" kern="1200" dirty="0" smtClean="0">
                          <a:solidFill>
                            <a:srgbClr val="C00000"/>
                          </a:solidFill>
                          <a:latin typeface="+mn-lt"/>
                          <a:ea typeface="+mn-ea"/>
                          <a:cs typeface="+mn-cs"/>
                        </a:rPr>
                        <a:t>No ITC on an invoice after the expiry  of one year from the date of issue of such invoice.</a:t>
                      </a:r>
                    </a:p>
                    <a:p>
                      <a:pPr algn="just">
                        <a:buFont typeface="Wingdings" pitchFamily="2" charset="2"/>
                        <a:buChar char="Ø"/>
                      </a:pPr>
                      <a:endParaRPr lang="en-IN" sz="1600" b="1" kern="1200" dirty="0" smtClean="0">
                        <a:solidFill>
                          <a:srgbClr val="C00000"/>
                        </a:solidFill>
                        <a:latin typeface="+mn-lt"/>
                        <a:ea typeface="+mn-ea"/>
                        <a:cs typeface="+mn-cs"/>
                      </a:endParaRPr>
                    </a:p>
                    <a:p>
                      <a:pPr algn="just">
                        <a:buFont typeface="Wingdings" pitchFamily="2" charset="2"/>
                        <a:buChar char="Ø"/>
                      </a:pPr>
                      <a:r>
                        <a:rPr lang="en-US" sz="1600" b="1" kern="1200" dirty="0" smtClean="0">
                          <a:solidFill>
                            <a:srgbClr val="C00000"/>
                          </a:solidFill>
                          <a:latin typeface="+mn-lt"/>
                          <a:ea typeface="+mn-ea"/>
                          <a:cs typeface="+mn-cs"/>
                        </a:rPr>
                        <a:t>The ITC entitlement subject to such conditions and restrictions as may be prescribed.</a:t>
                      </a:r>
                      <a:r>
                        <a:rPr lang="en-IN" sz="1600" b="1" kern="1200" dirty="0" smtClean="0">
                          <a:solidFill>
                            <a:srgbClr val="C00000"/>
                          </a:solidFill>
                          <a:latin typeface="+mn-lt"/>
                          <a:ea typeface="+mn-ea"/>
                          <a:cs typeface="+mn-cs"/>
                        </a:rPr>
                        <a:t> </a:t>
                      </a:r>
                      <a:endParaRPr lang="en-US" sz="1800" dirty="0">
                        <a:solidFill>
                          <a:srgbClr val="C000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60499">
                <a:tc gridSpan="4">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IN" b="1" dirty="0" smtClean="0">
                          <a:latin typeface="Andalus"/>
                        </a:rPr>
                        <a:t>*</a:t>
                      </a:r>
                      <a:r>
                        <a:rPr lang="en-IN" b="1" baseline="0" dirty="0" smtClean="0">
                          <a:latin typeface="Andalus"/>
                        </a:rPr>
                        <a:t>    </a:t>
                      </a:r>
                      <a:r>
                        <a:rPr lang="en-IN" b="1" dirty="0" smtClean="0">
                          <a:latin typeface="Andalus"/>
                        </a:rPr>
                        <a:t>applied for registration within 30 days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IN" sz="1600" b="1" dirty="0" smtClean="0">
                          <a:latin typeface="Andalus"/>
                        </a:rPr>
                        <a:t>**   inputs as such and inputs contained in semi-finished or finished goods</a:t>
                      </a:r>
                      <a:endParaRPr lang="en-US" sz="1600" dirty="0"/>
                    </a:p>
                  </a:txBody>
                  <a:tcPr>
                    <a:solidFill>
                      <a:srgbClr val="79C1D5">
                        <a:alpha val="3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4294967295"/>
          </p:nvPr>
        </p:nvSpPr>
        <p:spPr>
          <a:xfrm>
            <a:off x="7010400" y="6356350"/>
            <a:ext cx="2133600" cy="365125"/>
          </a:xfrm>
        </p:spPr>
        <p:txBody>
          <a:bodyPr/>
          <a:lstStyle/>
          <a:p>
            <a:fld id="{CC0BBEAA-B4FC-41A2-85B6-9369FD4AE745}" type="slidenum">
              <a:rPr lang="en-GB" smtClean="0"/>
              <a:pPr/>
              <a:t>53</a:t>
            </a:fld>
            <a:endParaRPr lang="en-GB"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solidFill>
                  <a:srgbClr val="FF0000"/>
                </a:solidFill>
              </a:rPr>
              <a:t>Section 18. Availability of credit in special circumstances</a:t>
            </a:r>
            <a:endParaRPr lang="en-IN" sz="2400"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a:xfrm>
            <a:off x="457200" y="1340768"/>
            <a:ext cx="8229600" cy="5400600"/>
          </a:xfrm>
        </p:spPr>
        <p:txBody>
          <a:bodyPr>
            <a:normAutofit fontScale="40000" lnSpcReduction="20000"/>
          </a:bodyPr>
          <a:lstStyle/>
          <a:p>
            <a:pPr marL="742950" indent="-742950" algn="just">
              <a:lnSpc>
                <a:spcPct val="110000"/>
              </a:lnSpc>
              <a:spcBef>
                <a:spcPts val="0"/>
              </a:spcBef>
              <a:spcAft>
                <a:spcPts val="600"/>
              </a:spcAft>
              <a:buSzPct val="75000"/>
              <a:buFont typeface="+mj-lt"/>
              <a:buAutoNum type="arabicParenR" startAt="2"/>
            </a:pPr>
            <a:r>
              <a:rPr lang="en-IN" sz="4000" b="1" dirty="0">
                <a:solidFill>
                  <a:srgbClr val="00B050"/>
                </a:solidFill>
                <a:latin typeface="Andalus"/>
              </a:rPr>
              <a:t>New Registration</a:t>
            </a:r>
          </a:p>
          <a:p>
            <a:pPr marL="355600" indent="-355600" algn="just">
              <a:buSzPct val="75000"/>
              <a:buFont typeface="Wingdings" pitchFamily="2" charset="2"/>
              <a:buChar char="q"/>
            </a:pPr>
            <a:r>
              <a:rPr lang="en-IN" b="1" dirty="0">
                <a:latin typeface="Andalus"/>
              </a:rPr>
              <a:t>A person who has applied for registration within 30 days of becoming liable for registration – </a:t>
            </a:r>
          </a:p>
          <a:p>
            <a:pPr marL="355600" indent="-355600" algn="just">
              <a:buSzPct val="75000"/>
              <a:buFont typeface="Wingdings" pitchFamily="2" charset="2"/>
              <a:buChar char="q"/>
            </a:pPr>
            <a:endParaRPr lang="en-IN" b="1" dirty="0">
              <a:latin typeface="Andalus"/>
            </a:endParaRPr>
          </a:p>
          <a:p>
            <a:pPr marL="712788" indent="-357188" algn="just">
              <a:lnSpc>
                <a:spcPct val="110000"/>
              </a:lnSpc>
              <a:spcBef>
                <a:spcPts val="0"/>
              </a:spcBef>
              <a:spcAft>
                <a:spcPts val="600"/>
              </a:spcAft>
              <a:buSzPct val="75000"/>
              <a:buFont typeface="Wingdings" pitchFamily="2" charset="2"/>
              <a:buChar char="Ø"/>
            </a:pPr>
            <a:r>
              <a:rPr lang="en-IN" sz="2800" b="1" dirty="0">
                <a:latin typeface="Andalus"/>
              </a:rPr>
              <a:t>entitled to ITC of input tax in respect of </a:t>
            </a:r>
            <a:r>
              <a:rPr lang="en-IN" sz="2800" b="1" dirty="0" smtClean="0">
                <a:latin typeface="Andalus"/>
              </a:rPr>
              <a:t>inputs held </a:t>
            </a:r>
            <a:r>
              <a:rPr lang="en-IN" sz="2800" b="1" dirty="0">
                <a:latin typeface="Andalus"/>
              </a:rPr>
              <a:t>in stock* (inputs as such and inputs contained in semi-finished or finished goods) held in stock </a:t>
            </a:r>
            <a:r>
              <a:rPr lang="en-IN" sz="2800" b="1" dirty="0" smtClean="0">
                <a:latin typeface="Andalus"/>
              </a:rPr>
              <a:t>.  on </a:t>
            </a:r>
            <a:r>
              <a:rPr lang="en-IN" sz="2800" b="1" dirty="0">
                <a:latin typeface="Andalus"/>
              </a:rPr>
              <a:t>the day immediately preceding the date from which he becomes liable to pay tax </a:t>
            </a:r>
            <a:r>
              <a:rPr lang="en-IN" sz="2800" b="1" dirty="0" smtClean="0">
                <a:latin typeface="Andalus"/>
              </a:rPr>
              <a:t>.</a:t>
            </a:r>
          </a:p>
          <a:p>
            <a:pPr marL="712788" indent="-357188" algn="just">
              <a:lnSpc>
                <a:spcPct val="110000"/>
              </a:lnSpc>
              <a:spcBef>
                <a:spcPts val="0"/>
              </a:spcBef>
              <a:spcAft>
                <a:spcPts val="600"/>
              </a:spcAft>
              <a:buSzPct val="75000"/>
              <a:buFont typeface="Wingdings" pitchFamily="2" charset="2"/>
              <a:buChar char="Ø"/>
            </a:pPr>
            <a:r>
              <a:rPr lang="en-IN" sz="2800" b="1" dirty="0" smtClean="0">
                <a:latin typeface="Andalus"/>
              </a:rPr>
              <a:t>Capital goods credit not allowed. .Capital intensive industries will need registration before purchase of CG</a:t>
            </a:r>
          </a:p>
          <a:p>
            <a:pPr marL="478790" indent="-742950" algn="just">
              <a:buSzPct val="75000"/>
              <a:buFont typeface="+mj-lt"/>
              <a:buAutoNum type="arabicParenR" startAt="3"/>
            </a:pPr>
            <a:r>
              <a:rPr lang="en-IN" sz="4000" b="1" dirty="0" smtClean="0">
                <a:solidFill>
                  <a:srgbClr val="00B050"/>
                </a:solidFill>
                <a:latin typeface="Andalus"/>
              </a:rPr>
              <a:t>Voluntary registration u/s 23(3) :</a:t>
            </a:r>
          </a:p>
          <a:p>
            <a:pPr marL="91440" indent="-355600" algn="just">
              <a:buSzPct val="75000"/>
              <a:buFont typeface="Wingdings" pitchFamily="2" charset="2"/>
              <a:buChar char="q"/>
            </a:pPr>
            <a:endParaRPr lang="en-IN" sz="4800" b="1" dirty="0" smtClean="0">
              <a:solidFill>
                <a:srgbClr val="00B050"/>
              </a:solidFill>
              <a:latin typeface="Andalus"/>
            </a:endParaRPr>
          </a:p>
          <a:p>
            <a:pPr marL="91440" lvl="1" algn="just">
              <a:lnSpc>
                <a:spcPct val="110000"/>
              </a:lnSpc>
              <a:spcBef>
                <a:spcPts val="0"/>
              </a:spcBef>
              <a:spcAft>
                <a:spcPts val="600"/>
              </a:spcAft>
              <a:buSzPct val="75000"/>
              <a:buFont typeface="Wingdings" pitchFamily="2" charset="2"/>
              <a:buChar char="Ø"/>
            </a:pPr>
            <a:r>
              <a:rPr lang="en-IN" sz="4400" b="1" dirty="0" smtClean="0">
                <a:latin typeface="Andalus"/>
              </a:rPr>
              <a:t>entitled to ITC of input tax in respect of inputs held in stock* . on the day immediately preceding the date of registration.  Capital goods credit not allowed</a:t>
            </a:r>
          </a:p>
          <a:p>
            <a:pPr marL="478790" indent="-742950" algn="just">
              <a:buSzPct val="75000"/>
              <a:buFont typeface="+mj-lt"/>
              <a:buAutoNum type="arabicParenR" startAt="4"/>
            </a:pPr>
            <a:r>
              <a:rPr lang="en-IN" sz="4400" b="1" dirty="0" smtClean="0">
                <a:solidFill>
                  <a:srgbClr val="00B050"/>
                </a:solidFill>
                <a:latin typeface="Andalus"/>
              </a:rPr>
              <a:t> Switching over to normal scheme from composition scheme u/s 9:</a:t>
            </a:r>
          </a:p>
          <a:p>
            <a:pPr marL="91440" indent="-355600" algn="just">
              <a:buSzPct val="75000"/>
              <a:buFont typeface="Wingdings" pitchFamily="2" charset="2"/>
              <a:buChar char="q"/>
            </a:pPr>
            <a:endParaRPr lang="en-IN" sz="4400" b="1" dirty="0" smtClean="0">
              <a:solidFill>
                <a:srgbClr val="00B050"/>
              </a:solidFill>
              <a:latin typeface="Andalus"/>
            </a:endParaRPr>
          </a:p>
          <a:p>
            <a:pPr marL="91440" lvl="1" indent="-357188" algn="just">
              <a:buSzPct val="75000"/>
              <a:buFont typeface="Wingdings" pitchFamily="2" charset="2"/>
              <a:buChar char="Ø"/>
            </a:pPr>
            <a:r>
              <a:rPr lang="en-US" sz="4000" b="1" dirty="0" smtClean="0">
                <a:latin typeface="Andalus" pitchFamily="18" charset="-78"/>
                <a:cs typeface="Andalus" pitchFamily="18" charset="-78"/>
              </a:rPr>
              <a:t>entitled to ITC of input tax in respect of inputs held in stock*  .  on the day immediately preceding the date from which he becomes liable to pay tax as normal taxpayer.   reduced Credit on capital goods also allowed </a:t>
            </a:r>
          </a:p>
          <a:p>
            <a:pPr marL="514350" indent="-514350" algn="just">
              <a:buFont typeface="+mj-lt"/>
              <a:buAutoNum type="arabicParenR" startAt="5"/>
            </a:pPr>
            <a:r>
              <a:rPr lang="en-US" sz="4000" b="1" dirty="0" smtClean="0">
                <a:solidFill>
                  <a:srgbClr val="00B050"/>
                </a:solidFill>
              </a:rPr>
              <a:t>Where an exempt supply of goods or services by a registered taxable person becomes a taxable supply,</a:t>
            </a:r>
          </a:p>
          <a:p>
            <a:pPr algn="just">
              <a:buFont typeface="Wingdings" pitchFamily="2" charset="2"/>
              <a:buChar char="q"/>
            </a:pPr>
            <a:endParaRPr lang="en-US" b="1" dirty="0" smtClean="0">
              <a:solidFill>
                <a:srgbClr val="00B050"/>
              </a:solidFill>
            </a:endParaRPr>
          </a:p>
          <a:p>
            <a:pPr algn="just">
              <a:buFont typeface="Wingdings" pitchFamily="2" charset="2"/>
              <a:buChar char="Ø"/>
            </a:pPr>
            <a:r>
              <a:rPr lang="en-US" b="1" dirty="0" smtClean="0"/>
              <a:t>entitled to take credit of input tax in respect of inputs held in stock and inputs contained in semi-finished or finished goods held in stock relatable to such exempt supply  . on the day immediately preceding the date from which such supply becomes taxable . Reduced credit on capital goods exclusively used for such exempt supply</a:t>
            </a:r>
            <a:endParaRPr lang="en-US" b="1" dirty="0" smtClean="0">
              <a:solidFill>
                <a:srgbClr val="00B050"/>
              </a:solidFill>
            </a:endParaRPr>
          </a:p>
          <a:p>
            <a:pPr marL="91440" lvl="1" indent="-357188" algn="just">
              <a:buSzPct val="75000"/>
              <a:buFont typeface="Wingdings" pitchFamily="2" charset="2"/>
              <a:buChar char="Ø"/>
            </a:pPr>
            <a:endParaRPr lang="en-IN" sz="4000" b="1" dirty="0" smtClean="0">
              <a:solidFill>
                <a:srgbClr val="7030A0"/>
              </a:solidFill>
              <a:latin typeface="Andalus" pitchFamily="18" charset="-78"/>
              <a:cs typeface="Andalus" pitchFamily="18" charset="-78"/>
            </a:endParaRPr>
          </a:p>
          <a:p>
            <a:pPr marL="91440" lvl="1" algn="just">
              <a:lnSpc>
                <a:spcPct val="110000"/>
              </a:lnSpc>
              <a:spcBef>
                <a:spcPts val="0"/>
              </a:spcBef>
              <a:spcAft>
                <a:spcPts val="600"/>
              </a:spcAft>
              <a:buSzPct val="75000"/>
              <a:buFont typeface="Wingdings" pitchFamily="2" charset="2"/>
              <a:buChar char="Ø"/>
            </a:pPr>
            <a:endParaRPr lang="en-IN" sz="4400" b="1" dirty="0" smtClean="0">
              <a:solidFill>
                <a:srgbClr val="FF0000"/>
              </a:solidFill>
              <a:latin typeface="Andalus"/>
            </a:endParaRPr>
          </a:p>
          <a:p>
            <a:pPr marL="91440" lvl="1" algn="just">
              <a:lnSpc>
                <a:spcPct val="110000"/>
              </a:lnSpc>
              <a:spcBef>
                <a:spcPts val="0"/>
              </a:spcBef>
              <a:spcAft>
                <a:spcPts val="600"/>
              </a:spcAft>
              <a:buSzPct val="75000"/>
              <a:buFont typeface="Wingdings" pitchFamily="2" charset="2"/>
              <a:buChar char="Ø"/>
            </a:pPr>
            <a:endParaRPr lang="en-IN" sz="2800" b="1" dirty="0">
              <a:solidFill>
                <a:srgbClr val="FF0000"/>
              </a:solidFill>
              <a:latin typeface="Andalus"/>
            </a:endParaRPr>
          </a:p>
        </p:txBody>
      </p:sp>
      <p:sp>
        <p:nvSpPr>
          <p:cNvPr id="4" name="Slide Number Placeholder 3"/>
          <p:cNvSpPr>
            <a:spLocks noGrp="1"/>
          </p:cNvSpPr>
          <p:nvPr>
            <p:ph type="sldNum" sz="quarter" idx="12"/>
          </p:nvPr>
        </p:nvSpPr>
        <p:spPr/>
        <p:txBody>
          <a:bodyPr/>
          <a:lstStyle/>
          <a:p>
            <a:fld id="{CC0BBEAA-B4FC-41A2-85B6-9369FD4AE745}" type="slidenum">
              <a:rPr lang="en-GB" smtClean="0"/>
              <a:pPr/>
              <a:t>54</a:t>
            </a:fld>
            <a:endParaRPr lang="en-GB" dirty="0"/>
          </a:p>
        </p:txBody>
      </p:sp>
    </p:spTree>
    <p:extLst>
      <p:ext uri="{BB962C8B-B14F-4D97-AF65-F5344CB8AC3E}">
        <p14:creationId xmlns:p14="http://schemas.microsoft.com/office/powerpoint/2010/main" xmlns="" val="111277602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774" y="138158"/>
            <a:ext cx="7751928" cy="868362"/>
          </a:xfrm>
        </p:spPr>
        <p:txBody>
          <a:bodyPr>
            <a:noAutofit/>
          </a:bodyPr>
          <a:lstStyle/>
          <a:p>
            <a:r>
              <a:rPr lang="en-US" altLang="en-US" sz="3600" b="1" dirty="0" smtClean="0">
                <a:solidFill>
                  <a:srgbClr val="FF0000"/>
                </a:solidFill>
                <a:ea typeface="ＭＳ Ｐゴシック" panose="020B0600070205080204" pitchFamily="34" charset="-128"/>
              </a:rPr>
              <a:t>Cross utilization of ITC permitted</a:t>
            </a:r>
            <a:endParaRPr lang="en-US" sz="3600" dirty="0"/>
          </a:p>
        </p:txBody>
      </p:sp>
      <p:graphicFrame>
        <p:nvGraphicFramePr>
          <p:cNvPr id="5" name="Content Placeholder 4"/>
          <p:cNvGraphicFramePr>
            <a:graphicFrameLocks noGrp="1"/>
          </p:cNvGraphicFramePr>
          <p:nvPr>
            <p:ph idx="1"/>
          </p:nvPr>
        </p:nvGraphicFramePr>
        <p:xfrm>
          <a:off x="191070" y="1600200"/>
          <a:ext cx="8761862" cy="5073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C0BBEAA-B4FC-41A2-85B6-9369FD4AE745}" type="slidenum">
              <a:rPr lang="en-GB" smtClean="0"/>
              <a:pPr/>
              <a:t>55</a:t>
            </a:fld>
            <a:endParaRPr lang="en-GB" dirty="0"/>
          </a:p>
        </p:txBody>
      </p:sp>
      <p:sp>
        <p:nvSpPr>
          <p:cNvPr id="6" name="Multiply 5"/>
          <p:cNvSpPr/>
          <p:nvPr/>
        </p:nvSpPr>
        <p:spPr>
          <a:xfrm>
            <a:off x="4162561" y="556827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0" y="76200"/>
            <a:ext cx="9144000" cy="990600"/>
          </a:xfrm>
          <a:prstGeom prst="round2Diag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Garamond" panose="02020404030301010803" pitchFamily="18" charset="0"/>
              </a:rPr>
              <a:t>The order of utilization of credit of IGST, CGST and SGST</a:t>
            </a:r>
            <a:endParaRPr lang="en-IN" sz="4000" b="1" dirty="0">
              <a:solidFill>
                <a:srgbClr val="FF0000"/>
              </a:solidFill>
              <a:latin typeface="Garamond" panose="02020404030301010803" pitchFamily="18" charset="0"/>
            </a:endParaRPr>
          </a:p>
        </p:txBody>
      </p:sp>
      <p:sp>
        <p:nvSpPr>
          <p:cNvPr id="9" name="Slide Number Placeholder 8"/>
          <p:cNvSpPr>
            <a:spLocks noGrp="1"/>
          </p:cNvSpPr>
          <p:nvPr>
            <p:ph type="sldNum" sz="quarter" idx="12"/>
          </p:nvPr>
        </p:nvSpPr>
        <p:spPr/>
        <p:txBody>
          <a:bodyPr/>
          <a:lstStyle/>
          <a:p>
            <a:fld id="{CC0BBEAA-B4FC-41A2-85B6-9369FD4AE745}" type="slidenum">
              <a:rPr lang="en-GB" smtClean="0">
                <a:solidFill>
                  <a:prstClr val="black">
                    <a:tint val="75000"/>
                  </a:prstClr>
                </a:solidFill>
              </a:rPr>
              <a:pPr/>
              <a:t>56</a:t>
            </a:fld>
            <a:endParaRPr lang="en-GB" dirty="0">
              <a:solidFill>
                <a:prstClr val="black">
                  <a:tint val="75000"/>
                </a:prstClr>
              </a:solidFill>
            </a:endParaRPr>
          </a:p>
        </p:txBody>
      </p:sp>
      <p:sp>
        <p:nvSpPr>
          <p:cNvPr id="17" name="Rectangle 16"/>
          <p:cNvSpPr/>
          <p:nvPr/>
        </p:nvSpPr>
        <p:spPr>
          <a:xfrm>
            <a:off x="76200" y="1447801"/>
            <a:ext cx="1166225" cy="464819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defRPr/>
            </a:pPr>
            <a:r>
              <a:rPr lang="en-US" sz="3200" b="1" dirty="0" smtClean="0">
                <a:solidFill>
                  <a:srgbClr val="0070C0"/>
                </a:solidFill>
                <a:ea typeface="Verdana" pitchFamily="34" charset="0"/>
                <a:cs typeface="Calibri" pitchFamily="34" charset="0"/>
              </a:rPr>
              <a:t>A</a:t>
            </a:r>
          </a:p>
          <a:p>
            <a:pPr lvl="0" algn="ctr">
              <a:defRPr/>
            </a:pPr>
            <a:endParaRPr lang="en-US" sz="3200" b="1" dirty="0" smtClean="0">
              <a:ea typeface="Verdana" pitchFamily="34" charset="0"/>
              <a:cs typeface="Calibri" pitchFamily="34" charset="0"/>
            </a:endParaRPr>
          </a:p>
          <a:p>
            <a:pPr lvl="0" algn="ctr">
              <a:defRPr/>
            </a:pPr>
            <a:endParaRPr lang="en-US" sz="3200" b="1" dirty="0" smtClean="0">
              <a:ea typeface="Verdana" pitchFamily="34" charset="0"/>
              <a:cs typeface="Calibri" pitchFamily="34" charset="0"/>
            </a:endParaRPr>
          </a:p>
          <a:p>
            <a:pPr lvl="0" algn="ctr">
              <a:defRPr/>
            </a:pPr>
            <a:r>
              <a:rPr lang="en-US" sz="3200" b="1" dirty="0" smtClean="0">
                <a:ea typeface="Verdana" pitchFamily="34" charset="0"/>
                <a:cs typeface="Calibri" pitchFamily="34" charset="0"/>
              </a:rPr>
              <a:t>ITC_ IGST</a:t>
            </a:r>
          </a:p>
          <a:p>
            <a:pPr lvl="0" algn="ctr">
              <a:defRPr/>
            </a:pPr>
            <a:endParaRPr lang="en-US" sz="3200" b="1" dirty="0" smtClean="0">
              <a:ea typeface="Verdana" pitchFamily="34" charset="0"/>
              <a:cs typeface="Calibri" pitchFamily="34" charset="0"/>
            </a:endParaRPr>
          </a:p>
          <a:p>
            <a:pPr lvl="0" algn="ctr">
              <a:defRPr/>
            </a:pPr>
            <a:endParaRPr lang="en-US" sz="3200" b="1" dirty="0" smtClean="0">
              <a:ea typeface="Verdana" pitchFamily="34" charset="0"/>
              <a:cs typeface="Calibri" pitchFamily="34" charset="0"/>
            </a:endParaRPr>
          </a:p>
          <a:p>
            <a:pPr lvl="0" algn="ctr">
              <a:defRPr/>
            </a:pPr>
            <a:endParaRPr lang="en-US" sz="3200" b="1" dirty="0" smtClean="0">
              <a:ea typeface="Verdana" pitchFamily="34" charset="0"/>
              <a:cs typeface="Calibri" pitchFamily="34" charset="0"/>
            </a:endParaRPr>
          </a:p>
          <a:p>
            <a:pPr lvl="0" algn="ctr">
              <a:defRPr/>
            </a:pPr>
            <a:r>
              <a:rPr lang="en-US" sz="3200" b="1" dirty="0" smtClean="0">
                <a:ea typeface="Verdana" pitchFamily="34" charset="0"/>
                <a:cs typeface="Calibri" pitchFamily="34" charset="0"/>
              </a:rPr>
              <a:t> </a:t>
            </a:r>
            <a:endParaRPr kumimoji="0" lang="en-US" sz="3200" b="0" i="0" u="none" strike="noStrike" kern="0" cap="none" spc="0" normalizeH="0" baseline="0" noProof="0" dirty="0" smtClean="0">
              <a:ln>
                <a:noFill/>
              </a:ln>
              <a:solidFill>
                <a:prstClr val="white"/>
              </a:solidFill>
              <a:effectLst/>
              <a:uLnTx/>
              <a:uFillTx/>
            </a:endParaRPr>
          </a:p>
        </p:txBody>
      </p:sp>
      <p:sp>
        <p:nvSpPr>
          <p:cNvPr id="22" name="Slide Number Placeholder 8"/>
          <p:cNvSpPr txBox="1">
            <a:spLocks/>
          </p:cNvSpPr>
          <p:nvPr/>
        </p:nvSpPr>
        <p:spPr>
          <a:xfrm>
            <a:off x="6705600" y="102266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C0BBEAA-B4FC-41A2-85B6-9369FD4AE745}" type="slidenum">
              <a:rPr kumimoji="0" lang="en-GB"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tint val="75000"/>
                </a:prstClr>
              </a:solidFill>
              <a:effectLst/>
              <a:uLnTx/>
              <a:uFillTx/>
              <a:latin typeface="Calibri" pitchFamily="34" charset="0"/>
              <a:ea typeface="+mn-ea"/>
              <a:cs typeface="+mn-cs"/>
            </a:endParaRPr>
          </a:p>
        </p:txBody>
      </p:sp>
      <p:sp>
        <p:nvSpPr>
          <p:cNvPr id="33" name="Rectangle 32"/>
          <p:cNvSpPr/>
          <p:nvPr/>
        </p:nvSpPr>
        <p:spPr>
          <a:xfrm>
            <a:off x="1348375" y="1447800"/>
            <a:ext cx="1394825" cy="464819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defRPr/>
            </a:pPr>
            <a:r>
              <a:rPr lang="en-US" sz="3200" b="1" dirty="0" smtClean="0">
                <a:ea typeface="Verdana" pitchFamily="34" charset="0"/>
                <a:cs typeface="Calibri" pitchFamily="34" charset="0"/>
              </a:rPr>
              <a:t>  1. IGST </a:t>
            </a:r>
          </a:p>
          <a:p>
            <a:pPr lvl="0" algn="ctr">
              <a:defRPr/>
            </a:pPr>
            <a:endParaRPr lang="en-US" sz="3200" b="1" dirty="0" smtClean="0">
              <a:ea typeface="Verdana" pitchFamily="34" charset="0"/>
              <a:cs typeface="Calibri" pitchFamily="34" charset="0"/>
            </a:endParaRPr>
          </a:p>
          <a:p>
            <a:pPr lvl="0" algn="ctr">
              <a:defRPr/>
            </a:pPr>
            <a:r>
              <a:rPr lang="en-US" sz="3200" b="1" dirty="0" smtClean="0">
                <a:ea typeface="Verdana" pitchFamily="34" charset="0"/>
                <a:cs typeface="Calibri" pitchFamily="34" charset="0"/>
              </a:rPr>
              <a:t>2. CGST</a:t>
            </a:r>
          </a:p>
          <a:p>
            <a:pPr lvl="0" algn="ctr">
              <a:defRPr/>
            </a:pPr>
            <a:endParaRPr kumimoji="0" lang="en-US" sz="3200" b="1" i="0" u="none" strike="noStrike" kern="0" cap="none" spc="0" normalizeH="0" baseline="0" noProof="0" dirty="0" smtClean="0">
              <a:ln>
                <a:noFill/>
              </a:ln>
              <a:solidFill>
                <a:prstClr val="white"/>
              </a:solidFill>
              <a:effectLst/>
              <a:uLnTx/>
              <a:uFillTx/>
              <a:ea typeface="Verdana" pitchFamily="34" charset="0"/>
            </a:endParaRPr>
          </a:p>
          <a:p>
            <a:pPr lvl="0" algn="ctr">
              <a:defRPr/>
            </a:pPr>
            <a:r>
              <a:rPr lang="en-US" sz="3200" b="1" dirty="0" smtClean="0">
                <a:ea typeface="Verdana" pitchFamily="34" charset="0"/>
                <a:cs typeface="Calibri" pitchFamily="34" charset="0"/>
              </a:rPr>
              <a:t>3. SGST </a:t>
            </a:r>
            <a:endParaRPr kumimoji="0" lang="en-US" sz="3200" b="0" i="0" u="none" strike="noStrike" kern="0" cap="none" spc="0" normalizeH="0" baseline="0" noProof="0" dirty="0" smtClean="0">
              <a:ln>
                <a:noFill/>
              </a:ln>
              <a:solidFill>
                <a:prstClr val="white"/>
              </a:solidFill>
              <a:effectLst/>
              <a:uLnTx/>
              <a:uFillTx/>
            </a:endParaRPr>
          </a:p>
        </p:txBody>
      </p:sp>
      <p:sp>
        <p:nvSpPr>
          <p:cNvPr id="35" name="Rectangle 34"/>
          <p:cNvSpPr/>
          <p:nvPr/>
        </p:nvSpPr>
        <p:spPr>
          <a:xfrm>
            <a:off x="2872375" y="1447800"/>
            <a:ext cx="1394825" cy="464819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defRPr/>
            </a:pPr>
            <a:r>
              <a:rPr lang="en-US" sz="3200" b="1" dirty="0" smtClean="0">
                <a:ea typeface="Verdana" pitchFamily="34" charset="0"/>
                <a:cs typeface="Calibri" pitchFamily="34" charset="0"/>
              </a:rPr>
              <a:t> </a:t>
            </a:r>
            <a:r>
              <a:rPr lang="en-US" sz="3200" b="1" dirty="0" smtClean="0">
                <a:solidFill>
                  <a:srgbClr val="0070C0"/>
                </a:solidFill>
                <a:ea typeface="Verdana" pitchFamily="34" charset="0"/>
                <a:cs typeface="Calibri" pitchFamily="34" charset="0"/>
              </a:rPr>
              <a:t>B</a:t>
            </a:r>
          </a:p>
          <a:p>
            <a:pPr lvl="0" algn="ctr">
              <a:defRPr/>
            </a:pPr>
            <a:endParaRPr lang="en-US" sz="3200" b="1" dirty="0" smtClean="0">
              <a:ea typeface="Verdana" pitchFamily="34" charset="0"/>
              <a:cs typeface="Calibri" pitchFamily="34" charset="0"/>
            </a:endParaRPr>
          </a:p>
          <a:p>
            <a:pPr lvl="0" algn="ctr">
              <a:defRPr/>
            </a:pPr>
            <a:endParaRPr lang="en-US" sz="3200" b="1" dirty="0" smtClean="0">
              <a:ea typeface="Verdana" pitchFamily="34" charset="0"/>
              <a:cs typeface="Calibri" pitchFamily="34" charset="0"/>
            </a:endParaRPr>
          </a:p>
          <a:p>
            <a:pPr lvl="0" algn="ctr">
              <a:defRPr/>
            </a:pPr>
            <a:r>
              <a:rPr lang="en-US" sz="3200" b="1" dirty="0" smtClean="0">
                <a:ea typeface="Verdana" pitchFamily="34" charset="0"/>
                <a:cs typeface="Calibri" pitchFamily="34" charset="0"/>
              </a:rPr>
              <a:t>ITC_</a:t>
            </a:r>
          </a:p>
          <a:p>
            <a:pPr lvl="0" algn="ctr">
              <a:defRPr/>
            </a:pPr>
            <a:r>
              <a:rPr lang="en-US" sz="3200" b="1" dirty="0" smtClean="0">
                <a:ea typeface="Verdana" pitchFamily="34" charset="0"/>
                <a:cs typeface="Calibri" pitchFamily="34" charset="0"/>
              </a:rPr>
              <a:t>CGST</a:t>
            </a:r>
            <a:endParaRPr lang="en-US" sz="3200" b="1" kern="0" dirty="0" smtClean="0">
              <a:solidFill>
                <a:prstClr val="white"/>
              </a:solidFill>
              <a:ea typeface="Verdana" pitchFamily="34" charset="0"/>
            </a:endParaRPr>
          </a:p>
          <a:p>
            <a:pPr lvl="0" algn="ctr">
              <a:defRPr/>
            </a:pPr>
            <a:endParaRPr kumimoji="0" lang="en-US" sz="3200" b="1" i="0" u="none" strike="noStrike" kern="0" cap="none" spc="0" normalizeH="0" baseline="0" noProof="0" dirty="0" smtClean="0">
              <a:ln>
                <a:noFill/>
              </a:ln>
              <a:solidFill>
                <a:prstClr val="white"/>
              </a:solidFill>
              <a:effectLst/>
              <a:uLnTx/>
              <a:uFillTx/>
              <a:ea typeface="Verdana" pitchFamily="34" charset="0"/>
            </a:endParaRPr>
          </a:p>
          <a:p>
            <a:pPr lvl="0" algn="ctr">
              <a:defRPr/>
            </a:pPr>
            <a:endParaRPr lang="en-US" sz="3200" b="1" kern="0" dirty="0" smtClean="0">
              <a:solidFill>
                <a:prstClr val="white"/>
              </a:solidFill>
              <a:ea typeface="Verdana" pitchFamily="34" charset="0"/>
            </a:endParaRPr>
          </a:p>
          <a:p>
            <a:pPr lvl="0" algn="ctr">
              <a:defRPr/>
            </a:pPr>
            <a:endParaRPr kumimoji="0" lang="en-US" sz="3200" b="0" i="0" u="none" strike="noStrike" kern="0" cap="none" spc="0" normalizeH="0" baseline="0" noProof="0" dirty="0" smtClean="0">
              <a:ln>
                <a:noFill/>
              </a:ln>
              <a:solidFill>
                <a:prstClr val="white"/>
              </a:solidFill>
              <a:effectLst/>
              <a:uLnTx/>
              <a:uFillTx/>
            </a:endParaRPr>
          </a:p>
        </p:txBody>
      </p:sp>
      <p:sp>
        <p:nvSpPr>
          <p:cNvPr id="36" name="Rectangle 35"/>
          <p:cNvSpPr/>
          <p:nvPr/>
        </p:nvSpPr>
        <p:spPr>
          <a:xfrm>
            <a:off x="4472575" y="1447801"/>
            <a:ext cx="1394825" cy="464819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defRPr/>
            </a:pPr>
            <a:r>
              <a:rPr lang="en-US" sz="3200" b="1" dirty="0" smtClean="0">
                <a:ea typeface="Verdana" pitchFamily="34" charset="0"/>
                <a:cs typeface="Calibri" pitchFamily="34" charset="0"/>
              </a:rPr>
              <a:t>   1. CGST</a:t>
            </a:r>
          </a:p>
          <a:p>
            <a:pPr lvl="0" algn="ctr">
              <a:defRPr/>
            </a:pPr>
            <a:endParaRPr lang="en-US" sz="3200" b="1" dirty="0" smtClean="0">
              <a:ea typeface="Verdana" pitchFamily="34" charset="0"/>
              <a:cs typeface="Calibri" pitchFamily="34" charset="0"/>
            </a:endParaRPr>
          </a:p>
          <a:p>
            <a:pPr lvl="0" algn="ctr">
              <a:defRPr/>
            </a:pPr>
            <a:endParaRPr lang="en-US" sz="3200" b="1" dirty="0" smtClean="0">
              <a:ea typeface="Verdana" pitchFamily="34" charset="0"/>
              <a:cs typeface="Calibri" pitchFamily="34" charset="0"/>
            </a:endParaRPr>
          </a:p>
          <a:p>
            <a:pPr lvl="0" algn="ctr">
              <a:defRPr/>
            </a:pPr>
            <a:r>
              <a:rPr lang="en-US" sz="3200" b="1" dirty="0" smtClean="0">
                <a:ea typeface="Verdana" pitchFamily="34" charset="0"/>
                <a:cs typeface="Calibri" pitchFamily="34" charset="0"/>
              </a:rPr>
              <a:t> </a:t>
            </a:r>
          </a:p>
          <a:p>
            <a:pPr lvl="0" algn="ctr">
              <a:defRPr/>
            </a:pPr>
            <a:r>
              <a:rPr lang="en-US" sz="3200" b="1" dirty="0" smtClean="0">
                <a:ea typeface="Verdana" pitchFamily="34" charset="0"/>
                <a:cs typeface="Calibri" pitchFamily="34" charset="0"/>
              </a:rPr>
              <a:t>2. IGST</a:t>
            </a:r>
            <a:endParaRPr lang="en-US" sz="3200" b="1" kern="0" dirty="0" smtClean="0">
              <a:solidFill>
                <a:prstClr val="white"/>
              </a:solidFill>
              <a:ea typeface="Verdana" pitchFamily="34" charset="0"/>
            </a:endParaRPr>
          </a:p>
          <a:p>
            <a:pPr lvl="0" algn="ctr">
              <a:defRPr/>
            </a:pPr>
            <a:endParaRPr kumimoji="0" lang="en-US" sz="3200" b="0" i="0" u="none" strike="noStrike" kern="0" cap="none" spc="0" normalizeH="0" baseline="0" noProof="0" dirty="0" smtClean="0">
              <a:ln>
                <a:noFill/>
              </a:ln>
              <a:solidFill>
                <a:prstClr val="white"/>
              </a:solidFill>
              <a:effectLst/>
              <a:uLnTx/>
              <a:uFillTx/>
            </a:endParaRPr>
          </a:p>
        </p:txBody>
      </p:sp>
      <p:sp>
        <p:nvSpPr>
          <p:cNvPr id="37" name="Rectangle 36"/>
          <p:cNvSpPr/>
          <p:nvPr/>
        </p:nvSpPr>
        <p:spPr>
          <a:xfrm>
            <a:off x="6072775" y="1447800"/>
            <a:ext cx="1394825" cy="464819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defRPr/>
            </a:pPr>
            <a:r>
              <a:rPr lang="en-US" sz="3200" b="1" dirty="0" smtClean="0">
                <a:solidFill>
                  <a:srgbClr val="0070C0"/>
                </a:solidFill>
                <a:ea typeface="Verdana" pitchFamily="34" charset="0"/>
                <a:cs typeface="Calibri" pitchFamily="34" charset="0"/>
              </a:rPr>
              <a:t>  C</a:t>
            </a:r>
          </a:p>
          <a:p>
            <a:pPr lvl="0" algn="ctr">
              <a:defRPr/>
            </a:pPr>
            <a:endParaRPr lang="en-US" sz="3200" b="1" dirty="0" smtClean="0">
              <a:ea typeface="Verdana" pitchFamily="34" charset="0"/>
              <a:cs typeface="Calibri" pitchFamily="34" charset="0"/>
            </a:endParaRPr>
          </a:p>
          <a:p>
            <a:pPr lvl="0" algn="ctr">
              <a:defRPr/>
            </a:pPr>
            <a:endParaRPr lang="en-US" sz="3200" b="1" dirty="0" smtClean="0">
              <a:ea typeface="Verdana" pitchFamily="34" charset="0"/>
              <a:cs typeface="Calibri" pitchFamily="34" charset="0"/>
            </a:endParaRPr>
          </a:p>
          <a:p>
            <a:pPr lvl="0" algn="ctr">
              <a:defRPr/>
            </a:pPr>
            <a:r>
              <a:rPr lang="en-US" sz="3200" b="1" dirty="0" smtClean="0">
                <a:ea typeface="Verdana" pitchFamily="34" charset="0"/>
                <a:cs typeface="Calibri" pitchFamily="34" charset="0"/>
              </a:rPr>
              <a:t>ITC_ SGST</a:t>
            </a:r>
            <a:endParaRPr kumimoji="0" lang="en-US" sz="3200" b="1" i="0" u="none" strike="noStrike" kern="0" cap="none" spc="0" normalizeH="0" baseline="0" noProof="0" dirty="0" smtClean="0">
              <a:ln>
                <a:noFill/>
              </a:ln>
              <a:solidFill>
                <a:prstClr val="white"/>
              </a:solidFill>
              <a:effectLst/>
              <a:uLnTx/>
              <a:uFillTx/>
              <a:ea typeface="Verdana" pitchFamily="34" charset="0"/>
            </a:endParaRPr>
          </a:p>
          <a:p>
            <a:pPr lvl="0" algn="ctr">
              <a:defRPr/>
            </a:pPr>
            <a:endParaRPr lang="en-US" sz="3200" b="1" kern="0" dirty="0" smtClean="0">
              <a:solidFill>
                <a:prstClr val="white"/>
              </a:solidFill>
              <a:ea typeface="Verdana" pitchFamily="34" charset="0"/>
            </a:endParaRPr>
          </a:p>
          <a:p>
            <a:pPr lvl="0" algn="ctr">
              <a:defRPr/>
            </a:pPr>
            <a:endParaRPr kumimoji="0" lang="en-US" sz="3200" b="0" i="0" u="none" strike="noStrike" kern="0" cap="none" spc="0" normalizeH="0" baseline="0" noProof="0" dirty="0" smtClean="0">
              <a:ln>
                <a:noFill/>
              </a:ln>
              <a:solidFill>
                <a:prstClr val="white"/>
              </a:solidFill>
              <a:effectLst/>
              <a:uLnTx/>
              <a:uFillTx/>
            </a:endParaRPr>
          </a:p>
        </p:txBody>
      </p:sp>
      <p:sp>
        <p:nvSpPr>
          <p:cNvPr id="38" name="Rectangle 37"/>
          <p:cNvSpPr/>
          <p:nvPr/>
        </p:nvSpPr>
        <p:spPr>
          <a:xfrm>
            <a:off x="7749175" y="1371601"/>
            <a:ext cx="1394825" cy="464819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defRPr/>
            </a:pPr>
            <a:r>
              <a:rPr lang="en-US" sz="3200" b="1" dirty="0" smtClean="0">
                <a:ea typeface="Verdana" pitchFamily="34" charset="0"/>
                <a:cs typeface="Calibri" pitchFamily="34" charset="0"/>
              </a:rPr>
              <a:t>   1. SGST</a:t>
            </a:r>
          </a:p>
          <a:p>
            <a:pPr lvl="0" algn="ctr">
              <a:defRPr/>
            </a:pPr>
            <a:r>
              <a:rPr lang="en-US" sz="3200" b="1" dirty="0" smtClean="0">
                <a:ea typeface="Verdana" pitchFamily="34" charset="0"/>
                <a:cs typeface="Calibri" pitchFamily="34" charset="0"/>
              </a:rPr>
              <a:t> </a:t>
            </a:r>
          </a:p>
          <a:p>
            <a:pPr lvl="0" algn="ctr">
              <a:defRPr/>
            </a:pPr>
            <a:endParaRPr lang="en-US" sz="3200" b="1" dirty="0" smtClean="0">
              <a:ea typeface="Verdana" pitchFamily="34" charset="0"/>
              <a:cs typeface="Calibri" pitchFamily="34" charset="0"/>
            </a:endParaRPr>
          </a:p>
          <a:p>
            <a:pPr lvl="0" algn="ctr">
              <a:defRPr/>
            </a:pPr>
            <a:endParaRPr lang="en-US" sz="3200" b="1" dirty="0" smtClean="0">
              <a:ea typeface="Verdana" pitchFamily="34" charset="0"/>
              <a:cs typeface="Calibri" pitchFamily="34" charset="0"/>
            </a:endParaRPr>
          </a:p>
          <a:p>
            <a:pPr lvl="0" algn="ctr">
              <a:defRPr/>
            </a:pPr>
            <a:endParaRPr lang="en-US" sz="3200" b="1" dirty="0" smtClean="0">
              <a:ea typeface="Verdana" pitchFamily="34" charset="0"/>
              <a:cs typeface="Calibri" pitchFamily="34" charset="0"/>
            </a:endParaRPr>
          </a:p>
          <a:p>
            <a:pPr lvl="0" algn="ctr">
              <a:defRPr/>
            </a:pPr>
            <a:r>
              <a:rPr lang="en-US" sz="3200" b="1" dirty="0" smtClean="0">
                <a:ea typeface="Verdana" pitchFamily="34" charset="0"/>
                <a:cs typeface="Calibri" pitchFamily="34" charset="0"/>
              </a:rPr>
              <a:t>2. IGST</a:t>
            </a:r>
            <a:endParaRPr lang="en-US" sz="3200" b="1" kern="0" dirty="0" smtClean="0">
              <a:solidFill>
                <a:prstClr val="white"/>
              </a:solidFill>
              <a:ea typeface="Verdana" pitchFamily="34" charset="0"/>
            </a:endParaRPr>
          </a:p>
          <a:p>
            <a:pPr lvl="0" algn="ctr">
              <a:defRPr/>
            </a:pPr>
            <a:endParaRPr kumimoji="0" lang="en-US" sz="3200" b="0" i="0" u="none" strike="noStrike" kern="0" cap="none" spc="0" normalizeH="0" baseline="0" noProof="0" dirty="0" smtClean="0">
              <a:ln>
                <a:noFill/>
              </a:ln>
              <a:solidFill>
                <a:prstClr val="white"/>
              </a:solidFill>
              <a:effectLst/>
              <a:uLnTx/>
              <a:uFillTx/>
            </a:endParaRPr>
          </a:p>
        </p:txBody>
      </p:sp>
      <p:sp>
        <p:nvSpPr>
          <p:cNvPr id="39" name="Right Arrow 38"/>
          <p:cNvSpPr/>
          <p:nvPr/>
        </p:nvSpPr>
        <p:spPr>
          <a:xfrm>
            <a:off x="838200" y="1524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4038600" y="2971800"/>
            <a:ext cx="1143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7315200" y="4038600"/>
            <a:ext cx="1054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229764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ppt_w/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ppt_x</p:attrName>
                                        </p:attrNameLst>
                                      </p:cBhvr>
                                      <p:tavLst>
                                        <p:tav tm="0">
                                          <p:val>
                                            <p:strVal val="#ppt_x-#ppt_w/2"/>
                                          </p:val>
                                        </p:tav>
                                        <p:tav tm="100000">
                                          <p:val>
                                            <p:strVal val="#ppt_x"/>
                                          </p:val>
                                        </p:tav>
                                      </p:tavLst>
                                    </p:anim>
                                    <p:anim calcmode="lin" valueType="num">
                                      <p:cBhvr>
                                        <p:cTn id="26" dur="1000" fill="hold"/>
                                        <p:tgtEl>
                                          <p:spTgt spid="33"/>
                                        </p:tgtEl>
                                        <p:attrNameLst>
                                          <p:attrName>ppt_y</p:attrName>
                                        </p:attrNameLst>
                                      </p:cBhvr>
                                      <p:tavLst>
                                        <p:tav tm="0">
                                          <p:val>
                                            <p:strVal val="#ppt_y"/>
                                          </p:val>
                                        </p:tav>
                                        <p:tav tm="100000">
                                          <p:val>
                                            <p:strVal val="#ppt_y"/>
                                          </p:val>
                                        </p:tav>
                                      </p:tavLst>
                                    </p:anim>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ppt_x</p:attrName>
                                        </p:attrNameLst>
                                      </p:cBhvr>
                                      <p:tavLst>
                                        <p:tav tm="0">
                                          <p:val>
                                            <p:strVal val="#ppt_x-#ppt_w/2"/>
                                          </p:val>
                                        </p:tav>
                                        <p:tav tm="100000">
                                          <p:val>
                                            <p:strVal val="#ppt_x"/>
                                          </p:val>
                                        </p:tav>
                                      </p:tavLst>
                                    </p:anim>
                                    <p:anim calcmode="lin" valueType="num">
                                      <p:cBhvr>
                                        <p:cTn id="34" dur="1000" fill="hold"/>
                                        <p:tgtEl>
                                          <p:spTgt spid="35"/>
                                        </p:tgtEl>
                                        <p:attrNameLst>
                                          <p:attrName>ppt_y</p:attrName>
                                        </p:attrNameLst>
                                      </p:cBhvr>
                                      <p:tavLst>
                                        <p:tav tm="0">
                                          <p:val>
                                            <p:strVal val="#ppt_y"/>
                                          </p:val>
                                        </p:tav>
                                        <p:tav tm="100000">
                                          <p:val>
                                            <p:strVal val="#ppt_y"/>
                                          </p:val>
                                        </p:tav>
                                      </p:tavLst>
                                    </p:anim>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1000" fill="hold"/>
                                        <p:tgtEl>
                                          <p:spTgt spid="36"/>
                                        </p:tgtEl>
                                        <p:attrNameLst>
                                          <p:attrName>ppt_x</p:attrName>
                                        </p:attrNameLst>
                                      </p:cBhvr>
                                      <p:tavLst>
                                        <p:tav tm="0">
                                          <p:val>
                                            <p:strVal val="#ppt_x-#ppt_w/2"/>
                                          </p:val>
                                        </p:tav>
                                        <p:tav tm="100000">
                                          <p:val>
                                            <p:strVal val="#ppt_x"/>
                                          </p:val>
                                        </p:tav>
                                      </p:tavLst>
                                    </p:anim>
                                    <p:anim calcmode="lin" valueType="num">
                                      <p:cBhvr>
                                        <p:cTn id="48" dur="1000" fill="hold"/>
                                        <p:tgtEl>
                                          <p:spTgt spid="36"/>
                                        </p:tgtEl>
                                        <p:attrNameLst>
                                          <p:attrName>ppt_y</p:attrName>
                                        </p:attrNameLst>
                                      </p:cBhvr>
                                      <p:tavLst>
                                        <p:tav tm="0">
                                          <p:val>
                                            <p:strVal val="#ppt_y"/>
                                          </p:val>
                                        </p:tav>
                                        <p:tav tm="100000">
                                          <p:val>
                                            <p:strVal val="#ppt_y"/>
                                          </p:val>
                                        </p:tav>
                                      </p:tavLst>
                                    </p:anim>
                                    <p:anim calcmode="lin" valueType="num">
                                      <p:cBhvr>
                                        <p:cTn id="49" dur="1000" fill="hold"/>
                                        <p:tgtEl>
                                          <p:spTgt spid="36"/>
                                        </p:tgtEl>
                                        <p:attrNameLst>
                                          <p:attrName>ppt_w</p:attrName>
                                        </p:attrNameLst>
                                      </p:cBhvr>
                                      <p:tavLst>
                                        <p:tav tm="0">
                                          <p:val>
                                            <p:fltVal val="0"/>
                                          </p:val>
                                        </p:tav>
                                        <p:tav tm="100000">
                                          <p:val>
                                            <p:strVal val="#ppt_w"/>
                                          </p:val>
                                        </p:tav>
                                      </p:tavLst>
                                    </p:anim>
                                    <p:anim calcmode="lin" valueType="num">
                                      <p:cBhvr>
                                        <p:cTn id="50" dur="1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1000" fill="hold"/>
                                        <p:tgtEl>
                                          <p:spTgt spid="37"/>
                                        </p:tgtEl>
                                        <p:attrNameLst>
                                          <p:attrName>ppt_x</p:attrName>
                                        </p:attrNameLst>
                                      </p:cBhvr>
                                      <p:tavLst>
                                        <p:tav tm="0">
                                          <p:val>
                                            <p:strVal val="#ppt_x-#ppt_w/2"/>
                                          </p:val>
                                        </p:tav>
                                        <p:tav tm="100000">
                                          <p:val>
                                            <p:strVal val="#ppt_x"/>
                                          </p:val>
                                        </p:tav>
                                      </p:tavLst>
                                    </p:anim>
                                    <p:anim calcmode="lin" valueType="num">
                                      <p:cBhvr>
                                        <p:cTn id="56" dur="1000" fill="hold"/>
                                        <p:tgtEl>
                                          <p:spTgt spid="37"/>
                                        </p:tgtEl>
                                        <p:attrNameLst>
                                          <p:attrName>ppt_y</p:attrName>
                                        </p:attrNameLst>
                                      </p:cBhvr>
                                      <p:tavLst>
                                        <p:tav tm="0">
                                          <p:val>
                                            <p:strVal val="#ppt_y"/>
                                          </p:val>
                                        </p:tav>
                                        <p:tav tm="100000">
                                          <p:val>
                                            <p:strVal val="#ppt_y"/>
                                          </p:val>
                                        </p:tav>
                                      </p:tavLst>
                                    </p:anim>
                                    <p:anim calcmode="lin" valueType="num">
                                      <p:cBhvr>
                                        <p:cTn id="57" dur="1000" fill="hold"/>
                                        <p:tgtEl>
                                          <p:spTgt spid="37"/>
                                        </p:tgtEl>
                                        <p:attrNameLst>
                                          <p:attrName>ppt_w</p:attrName>
                                        </p:attrNameLst>
                                      </p:cBhvr>
                                      <p:tavLst>
                                        <p:tav tm="0">
                                          <p:val>
                                            <p:fltVal val="0"/>
                                          </p:val>
                                        </p:tav>
                                        <p:tav tm="100000">
                                          <p:val>
                                            <p:strVal val="#ppt_w"/>
                                          </p:val>
                                        </p:tav>
                                      </p:tavLst>
                                    </p:anim>
                                    <p:anim calcmode="lin" valueType="num">
                                      <p:cBhvr>
                                        <p:cTn id="5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1000" fill="hold"/>
                                        <p:tgtEl>
                                          <p:spTgt spid="38"/>
                                        </p:tgtEl>
                                        <p:attrNameLst>
                                          <p:attrName>ppt_x</p:attrName>
                                        </p:attrNameLst>
                                      </p:cBhvr>
                                      <p:tavLst>
                                        <p:tav tm="0">
                                          <p:val>
                                            <p:strVal val="#ppt_x-#ppt_w/2"/>
                                          </p:val>
                                        </p:tav>
                                        <p:tav tm="100000">
                                          <p:val>
                                            <p:strVal val="#ppt_x"/>
                                          </p:val>
                                        </p:tav>
                                      </p:tavLst>
                                    </p:anim>
                                    <p:anim calcmode="lin" valueType="num">
                                      <p:cBhvr>
                                        <p:cTn id="70" dur="1000" fill="hold"/>
                                        <p:tgtEl>
                                          <p:spTgt spid="38"/>
                                        </p:tgtEl>
                                        <p:attrNameLst>
                                          <p:attrName>ppt_y</p:attrName>
                                        </p:attrNameLst>
                                      </p:cBhvr>
                                      <p:tavLst>
                                        <p:tav tm="0">
                                          <p:val>
                                            <p:strVal val="#ppt_y"/>
                                          </p:val>
                                        </p:tav>
                                        <p:tav tm="100000">
                                          <p:val>
                                            <p:strVal val="#ppt_y"/>
                                          </p:val>
                                        </p:tav>
                                      </p:tavLst>
                                    </p:anim>
                                    <p:anim calcmode="lin" valueType="num">
                                      <p:cBhvr>
                                        <p:cTn id="71" dur="1000" fill="hold"/>
                                        <p:tgtEl>
                                          <p:spTgt spid="38"/>
                                        </p:tgtEl>
                                        <p:attrNameLst>
                                          <p:attrName>ppt_w</p:attrName>
                                        </p:attrNameLst>
                                      </p:cBhvr>
                                      <p:tavLst>
                                        <p:tav tm="0">
                                          <p:val>
                                            <p:fltVal val="0"/>
                                          </p:val>
                                        </p:tav>
                                        <p:tav tm="100000">
                                          <p:val>
                                            <p:strVal val="#ppt_w"/>
                                          </p:val>
                                        </p:tav>
                                      </p:tavLst>
                                    </p:anim>
                                    <p:anim calcmode="lin" valueType="num">
                                      <p:cBhvr>
                                        <p:cTn id="72" dur="10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9" grpId="0" animBg="1"/>
      <p:bldP spid="42" grpId="0" animBg="1"/>
      <p:bldP spid="4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688596" y="2676526"/>
            <a:ext cx="3375422" cy="3123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2800" dirty="0"/>
              <a:t>State B</a:t>
            </a:r>
          </a:p>
        </p:txBody>
      </p:sp>
      <p:pic>
        <p:nvPicPr>
          <p:cNvPr id="13" name="Picture 14" descr="Image result for rope"/>
          <p:cNvPicPr>
            <a:picLocks noChangeAspect="1" noChangeArrowheads="1"/>
          </p:cNvPicPr>
          <p:nvPr/>
        </p:nvPicPr>
        <p:blipFill>
          <a:blip r:embed="rId3" cstate="print"/>
          <a:srcRect/>
          <a:stretch>
            <a:fillRect/>
          </a:stretch>
        </p:blipFill>
        <p:spPr bwMode="auto">
          <a:xfrm>
            <a:off x="1339034" y="-1531033"/>
            <a:ext cx="6008914" cy="4033860"/>
          </a:xfrm>
          <a:prstGeom prst="rect">
            <a:avLst/>
          </a:prstGeom>
          <a:noFill/>
        </p:spPr>
      </p:pic>
      <p:sp>
        <p:nvSpPr>
          <p:cNvPr id="3" name="Rounded Rectangle 2"/>
          <p:cNvSpPr/>
          <p:nvPr/>
        </p:nvSpPr>
        <p:spPr>
          <a:xfrm>
            <a:off x="457200" y="2667000"/>
            <a:ext cx="3331028" cy="3146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2800" dirty="0"/>
              <a:t>State A</a:t>
            </a:r>
          </a:p>
        </p:txBody>
      </p:sp>
      <p:sp>
        <p:nvSpPr>
          <p:cNvPr id="5" name="Rectangle 4"/>
          <p:cNvSpPr/>
          <p:nvPr/>
        </p:nvSpPr>
        <p:spPr>
          <a:xfrm>
            <a:off x="762000" y="3352800"/>
            <a:ext cx="2971800" cy="1066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latin typeface="Garamond" panose="02020404030301010803" pitchFamily="18" charset="0"/>
              </a:rPr>
              <a:t>Location of Supplier</a:t>
            </a:r>
          </a:p>
        </p:txBody>
      </p:sp>
      <p:sp>
        <p:nvSpPr>
          <p:cNvPr id="9" name="Rectangle 8"/>
          <p:cNvSpPr/>
          <p:nvPr/>
        </p:nvSpPr>
        <p:spPr>
          <a:xfrm flipH="1">
            <a:off x="5486400" y="4648200"/>
            <a:ext cx="2306472" cy="10292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latin typeface="Garamond" panose="02020404030301010803" pitchFamily="18" charset="0"/>
              </a:rPr>
              <a:t>Place of Supply</a:t>
            </a:r>
          </a:p>
        </p:txBody>
      </p:sp>
      <p:sp>
        <p:nvSpPr>
          <p:cNvPr id="4" name="Slide Number Placeholder 3"/>
          <p:cNvSpPr>
            <a:spLocks noGrp="1"/>
          </p:cNvSpPr>
          <p:nvPr>
            <p:ph type="sldNum" sz="quarter" idx="4294967295"/>
          </p:nvPr>
        </p:nvSpPr>
        <p:spPr>
          <a:xfrm>
            <a:off x="7010400" y="6356350"/>
            <a:ext cx="2133600" cy="365125"/>
          </a:xfrm>
        </p:spPr>
        <p:txBody>
          <a:bodyPr/>
          <a:lstStyle/>
          <a:p>
            <a:fld id="{CC0BBEAA-B4FC-41A2-85B6-9369FD4AE745}" type="slidenum">
              <a:rPr lang="en-GB" smtClean="0">
                <a:solidFill>
                  <a:prstClr val="black">
                    <a:tint val="75000"/>
                  </a:prstClr>
                </a:solidFill>
              </a:rPr>
              <a:pPr/>
              <a:t>57</a:t>
            </a:fld>
            <a:endParaRPr lang="en-GB" dirty="0">
              <a:solidFill>
                <a:prstClr val="black">
                  <a:tint val="75000"/>
                </a:prstClr>
              </a:solidFill>
            </a:endParaRPr>
          </a:p>
        </p:txBody>
      </p:sp>
      <p:sp>
        <p:nvSpPr>
          <p:cNvPr id="15" name="Rectangle 14"/>
          <p:cNvSpPr/>
          <p:nvPr/>
        </p:nvSpPr>
        <p:spPr>
          <a:xfrm>
            <a:off x="1371600" y="1600200"/>
            <a:ext cx="6672943"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FF0000"/>
                </a:solidFill>
                <a:effectLst>
                  <a:outerShdw blurRad="38100" dist="38100" dir="2700000" algn="tl">
                    <a:srgbClr val="000000">
                      <a:alpha val="43137"/>
                    </a:srgbClr>
                  </a:outerShdw>
                </a:effectLst>
                <a:latin typeface="Garamond" panose="02020404030301010803" pitchFamily="18" charset="0"/>
                <a:cs typeface="Andalus" panose="02020603050405020304" pitchFamily="18" charset="-78"/>
              </a:rPr>
              <a:t>Inter state supplies</a:t>
            </a:r>
          </a:p>
        </p:txBody>
      </p:sp>
      <p:sp>
        <p:nvSpPr>
          <p:cNvPr id="11" name="TextBox 10"/>
          <p:cNvSpPr txBox="1"/>
          <p:nvPr/>
        </p:nvSpPr>
        <p:spPr>
          <a:xfrm>
            <a:off x="2362200" y="152400"/>
            <a:ext cx="5029200" cy="369332"/>
          </a:xfrm>
          <a:prstGeom prst="rect">
            <a:avLst/>
          </a:prstGeom>
          <a:noFill/>
        </p:spPr>
        <p:txBody>
          <a:bodyPr wrap="square" rtlCol="0">
            <a:spAutoFit/>
          </a:bodyPr>
          <a:lstStyle/>
          <a:p>
            <a:endParaRPr lang="en-US" dirty="0"/>
          </a:p>
        </p:txBody>
      </p:sp>
      <p:sp>
        <p:nvSpPr>
          <p:cNvPr id="12" name="Rectangle 11"/>
          <p:cNvSpPr/>
          <p:nvPr/>
        </p:nvSpPr>
        <p:spPr>
          <a:xfrm>
            <a:off x="504968" y="5901654"/>
            <a:ext cx="7670042" cy="954107"/>
          </a:xfrm>
          <a:prstGeom prst="rect">
            <a:avLst/>
          </a:prstGeom>
          <a:solidFill>
            <a:srgbClr val="DE22D1">
              <a:alpha val="45882"/>
            </a:srgbClr>
          </a:solidFill>
        </p:spPr>
        <p:txBody>
          <a:bodyPr wrap="square">
            <a:spAutoFit/>
          </a:bodyPr>
          <a:lstStyle/>
          <a:p>
            <a:r>
              <a:rPr lang="en-US" sz="2800" b="1" dirty="0"/>
              <a:t>Including  supplies to/by SEZ, Import or Export /High sea supply of goods </a:t>
            </a:r>
          </a:p>
        </p:txBody>
      </p:sp>
      <p:sp>
        <p:nvSpPr>
          <p:cNvPr id="14" name="Rectangle 13"/>
          <p:cNvSpPr/>
          <p:nvPr/>
        </p:nvSpPr>
        <p:spPr>
          <a:xfrm>
            <a:off x="0" y="0"/>
            <a:ext cx="1343666" cy="10917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Garamond" panose="02020404030301010803" pitchFamily="18" charset="0"/>
              </a:rPr>
              <a:t>Location of Supplier</a:t>
            </a:r>
          </a:p>
        </p:txBody>
      </p:sp>
      <p:sp>
        <p:nvSpPr>
          <p:cNvPr id="17" name="Rectangle 16"/>
          <p:cNvSpPr/>
          <p:nvPr/>
        </p:nvSpPr>
        <p:spPr>
          <a:xfrm flipH="1">
            <a:off x="7193704" y="141515"/>
            <a:ext cx="1710810" cy="8925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latin typeface="Garamond" panose="02020404030301010803" pitchFamily="18" charset="0"/>
              </a:rPr>
              <a:t>Place of Supply</a:t>
            </a:r>
          </a:p>
        </p:txBody>
      </p:sp>
      <p:sp>
        <p:nvSpPr>
          <p:cNvPr id="18" name="TextBox 17"/>
          <p:cNvSpPr txBox="1"/>
          <p:nvPr/>
        </p:nvSpPr>
        <p:spPr>
          <a:xfrm>
            <a:off x="3276600" y="304800"/>
            <a:ext cx="3276600" cy="584775"/>
          </a:xfrm>
          <a:prstGeom prst="rect">
            <a:avLst/>
          </a:prstGeom>
          <a:noFill/>
        </p:spPr>
        <p:txBody>
          <a:bodyPr wrap="square" rtlCol="0">
            <a:spAutoFit/>
          </a:bodyPr>
          <a:lstStyle/>
          <a:p>
            <a:r>
              <a:rPr lang="en-US" sz="3200" b="1" dirty="0">
                <a:solidFill>
                  <a:schemeClr val="bg1"/>
                </a:solidFill>
              </a:rPr>
              <a:t>    Supply</a:t>
            </a:r>
          </a:p>
        </p:txBody>
      </p:sp>
      <p:sp>
        <p:nvSpPr>
          <p:cNvPr id="2" name="Rectangle 1"/>
          <p:cNvSpPr/>
          <p:nvPr/>
        </p:nvSpPr>
        <p:spPr>
          <a:xfrm>
            <a:off x="1252184" y="1572904"/>
            <a:ext cx="69342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b="1" dirty="0">
                <a:solidFill>
                  <a:srgbClr val="00B050"/>
                </a:solidFill>
                <a:effectLst>
                  <a:outerShdw blurRad="38100" dist="38100" dir="2700000" algn="tl">
                    <a:srgbClr val="000000">
                      <a:alpha val="43137"/>
                    </a:srgbClr>
                  </a:outerShdw>
                </a:effectLst>
                <a:latin typeface="Garamond" panose="02020404030301010803" pitchFamily="18" charset="0"/>
                <a:cs typeface="Andalus" panose="02020603050405020304" pitchFamily="18" charset="-78"/>
              </a:rPr>
              <a:t>Intra state supplies</a:t>
            </a:r>
          </a:p>
        </p:txBody>
      </p:sp>
    </p:spTree>
    <p:extLst>
      <p:ext uri="{BB962C8B-B14F-4D97-AF65-F5344CB8AC3E}">
        <p14:creationId xmlns:p14="http://schemas.microsoft.com/office/powerpoint/2010/main" xmlns="" val="3919046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1"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par>
                          <p:cTn id="51" fill="hold">
                            <p:stCondLst>
                              <p:cond delay="1000"/>
                            </p:stCondLst>
                            <p:childTnLst>
                              <p:par>
                                <p:cTn id="52" presetID="0" presetClass="path" presetSubtype="0" accel="50000" decel="50000" fill="hold" grpId="0" nodeType="afterEffect">
                                  <p:stCondLst>
                                    <p:cond delay="0"/>
                                  </p:stCondLst>
                                  <p:childTnLst>
                                    <p:animMotion origin="layout" path="M -0.13334 -4.11656E-6 L -0.49167 -4.11656E-6 " pathEditMode="relative" rAng="0" ptsTypes="AA">
                                      <p:cBhvr>
                                        <p:cTn id="53" dur="500" fill="hold"/>
                                        <p:tgtEl>
                                          <p:spTgt spid="9"/>
                                        </p:tgtEl>
                                        <p:attrNameLst>
                                          <p:attrName>ppt_x</p:attrName>
                                          <p:attrName>ppt_y</p:attrName>
                                        </p:attrNameLst>
                                      </p:cBhvr>
                                      <p:rCtr x="-1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5" grpId="0" animBg="1"/>
      <p:bldP spid="9" grpId="0" animBg="1"/>
      <p:bldP spid="9" grpId="1" animBg="1"/>
      <p:bldP spid="15" grpId="0" animBg="1"/>
      <p:bldP spid="12" grpId="0" animBg="1"/>
      <p:bldP spid="12" grpId="1" animBg="1"/>
      <p:bldP spid="14" grpId="0" animBg="1"/>
      <p:bldP spid="17" grpId="0" animBg="1"/>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918"/>
            <a:ext cx="8458200" cy="868362"/>
          </a:xfrm>
        </p:spPr>
        <p:txBody>
          <a:bodyPr>
            <a:normAutofit/>
          </a:bodyPr>
          <a:lstStyle/>
          <a:p>
            <a:r>
              <a:rPr lang="en-US" sz="4000" b="1" dirty="0">
                <a:solidFill>
                  <a:srgbClr val="00B050"/>
                </a:solidFill>
              </a:rPr>
              <a:t>Location of supplier of goods</a:t>
            </a:r>
            <a:endParaRPr lang="en-US" dirty="0">
              <a:solidFill>
                <a:srgbClr val="00B050"/>
              </a:solidFill>
            </a:endParaRPr>
          </a:p>
        </p:txBody>
      </p:sp>
      <p:sp>
        <p:nvSpPr>
          <p:cNvPr id="3" name="Content Placeholder 2"/>
          <p:cNvSpPr>
            <a:spLocks noGrp="1"/>
          </p:cNvSpPr>
          <p:nvPr>
            <p:ph idx="1"/>
          </p:nvPr>
        </p:nvSpPr>
        <p:spPr>
          <a:xfrm>
            <a:off x="228600" y="1295400"/>
            <a:ext cx="8686800" cy="5562600"/>
          </a:xfrm>
        </p:spPr>
        <p:txBody>
          <a:bodyPr>
            <a:normAutofit fontScale="92500" lnSpcReduction="20000"/>
          </a:bodyPr>
          <a:lstStyle/>
          <a:p>
            <a:pPr algn="just">
              <a:buNone/>
            </a:pPr>
            <a:r>
              <a:rPr lang="en-US" sz="2000" b="1" dirty="0" smtClean="0"/>
              <a:t> “supplier” in relation to any goods and/or services shall mean the person supplying the said goods and/or services and shall include an agent acting as such on behalf of such supplier in relation to the goods and/or services supplied;</a:t>
            </a:r>
          </a:p>
          <a:p>
            <a:pPr algn="just">
              <a:buFont typeface="Wingdings" pitchFamily="2" charset="2"/>
              <a:buChar char="Ø"/>
            </a:pPr>
            <a:endParaRPr lang="en-US" sz="2000" b="1" dirty="0" smtClean="0"/>
          </a:p>
          <a:p>
            <a:pPr>
              <a:buNone/>
            </a:pPr>
            <a:r>
              <a:rPr lang="en-US" sz="2000" b="1" dirty="0" smtClean="0">
                <a:solidFill>
                  <a:srgbClr val="FF0000"/>
                </a:solidFill>
              </a:rPr>
              <a:t> “Place of business” includes</a:t>
            </a:r>
            <a:br>
              <a:rPr lang="en-US" sz="2000" b="1" dirty="0" smtClean="0">
                <a:solidFill>
                  <a:srgbClr val="FF0000"/>
                </a:solidFill>
              </a:rPr>
            </a:br>
            <a:endParaRPr lang="en-US" sz="2000" b="1" dirty="0" smtClean="0"/>
          </a:p>
          <a:p>
            <a:pPr marL="514350" indent="-514350" algn="just">
              <a:buAutoNum type="alphaLcParenBoth"/>
            </a:pPr>
            <a:r>
              <a:rPr lang="en-US" sz="2000" b="1" dirty="0" smtClean="0"/>
              <a:t>a place from where the business is ordinarily carried on, and includes</a:t>
            </a:r>
          </a:p>
          <a:p>
            <a:pPr marL="514350" indent="-514350" algn="just">
              <a:buAutoNum type="alphaLcParenBoth"/>
            </a:pPr>
            <a:r>
              <a:rPr lang="en-US" sz="2000" b="1" dirty="0" smtClean="0"/>
              <a:t> a warehouse, a </a:t>
            </a:r>
            <a:r>
              <a:rPr lang="en-US" sz="2000" b="1" dirty="0" err="1" smtClean="0"/>
              <a:t>godown</a:t>
            </a:r>
            <a:r>
              <a:rPr lang="en-US" sz="2000" b="1" dirty="0" smtClean="0"/>
              <a:t> or any other place where a taxable person stores his goods, provides or receives goods and/or services; or</a:t>
            </a:r>
          </a:p>
          <a:p>
            <a:pPr algn="just">
              <a:buNone/>
            </a:pPr>
            <a:r>
              <a:rPr lang="en-US" sz="2000" b="1" dirty="0" smtClean="0"/>
              <a:t>(c) a place where a taxable person maintains his books of account; or</a:t>
            </a:r>
          </a:p>
          <a:p>
            <a:pPr algn="just">
              <a:buNone/>
            </a:pPr>
            <a:r>
              <a:rPr lang="en-US" sz="2000" b="1" dirty="0" smtClean="0"/>
              <a:t> (d) a place where a taxable person is engaged in business through an agent, by whatever name called.</a:t>
            </a:r>
          </a:p>
          <a:p>
            <a:pPr algn="just"/>
            <a:endParaRPr lang="en-US" sz="2000" b="1" dirty="0" smtClean="0">
              <a:solidFill>
                <a:srgbClr val="FF0000"/>
              </a:solidFill>
            </a:endParaRPr>
          </a:p>
          <a:p>
            <a:pPr algn="just">
              <a:buNone/>
            </a:pPr>
            <a:r>
              <a:rPr lang="en-US" sz="2000" b="1" dirty="0" smtClean="0"/>
              <a:t>22. (</a:t>
            </a:r>
            <a:r>
              <a:rPr lang="en-US" sz="2000" b="1" i="1" dirty="0" smtClean="0"/>
              <a:t>1) Every supplier shall be liable to be registered under this Act in the State or </a:t>
            </a:r>
            <a:r>
              <a:rPr lang="en-US" sz="2000" b="1" dirty="0" smtClean="0"/>
              <a:t>Union territory, other than special category States, from where he makes a taxable supply of goods or services or both, if his aggregate turnover in a financial year exceeds twenty </a:t>
            </a:r>
            <a:r>
              <a:rPr lang="en-US" sz="2000" b="1" dirty="0" err="1" smtClean="0"/>
              <a:t>lakh</a:t>
            </a:r>
            <a:r>
              <a:rPr lang="en-US" sz="2000" b="1" dirty="0" smtClean="0"/>
              <a:t> rupees:</a:t>
            </a:r>
            <a:endParaRPr lang="en-US" sz="2000" b="1" dirty="0" smtClean="0">
              <a:solidFill>
                <a:srgbClr val="00B050"/>
              </a:solidFill>
            </a:endParaRPr>
          </a:p>
          <a:p>
            <a:pPr algn="just">
              <a:buNone/>
            </a:pPr>
            <a:endParaRPr lang="en-US" sz="2000" b="1" dirty="0" smtClean="0"/>
          </a:p>
          <a:p>
            <a:pPr algn="just">
              <a:buNone/>
            </a:pPr>
            <a:r>
              <a:rPr lang="en-US" sz="2600" b="1" dirty="0" smtClean="0">
                <a:solidFill>
                  <a:srgbClr val="00B050"/>
                </a:solidFill>
              </a:rPr>
              <a:t>The Location of  supplier of goods is the location of the goods before supply</a:t>
            </a:r>
            <a:endParaRPr lang="en-US" sz="2600" b="1"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342"/>
            <a:ext cx="8458200" cy="868362"/>
          </a:xfrm>
        </p:spPr>
        <p:txBody>
          <a:bodyPr>
            <a:normAutofit fontScale="90000"/>
          </a:bodyPr>
          <a:lstStyle/>
          <a:p>
            <a:pPr algn="l"/>
            <a:r>
              <a:rPr lang="en-US" sz="4000" b="1" dirty="0">
                <a:solidFill>
                  <a:srgbClr val="FF0000"/>
                </a:solidFill>
              </a:rPr>
              <a:t>Location of supplier of service” means</a:t>
            </a:r>
            <a:br>
              <a:rPr lang="en-US" sz="4000"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228600" y="1447800"/>
            <a:ext cx="8686800" cy="5181600"/>
          </a:xfrm>
        </p:spPr>
        <p:txBody>
          <a:bodyPr>
            <a:normAutofit fontScale="70000" lnSpcReduction="20000"/>
          </a:bodyPr>
          <a:lstStyle/>
          <a:p>
            <a:pPr marL="514350" indent="-514350" algn="just">
              <a:buFont typeface="Wingdings" pitchFamily="2" charset="2"/>
              <a:buChar char="Ø"/>
            </a:pPr>
            <a:r>
              <a:rPr lang="en-US" sz="3600" b="1" dirty="0" smtClean="0"/>
              <a:t>Regular   </a:t>
            </a:r>
            <a:r>
              <a:rPr lang="en-US" sz="3600" b="1" dirty="0"/>
              <a:t>place of business</a:t>
            </a:r>
            <a:r>
              <a:rPr lang="en-US" sz="3600" b="1" dirty="0" smtClean="0"/>
              <a:t>;</a:t>
            </a:r>
          </a:p>
          <a:p>
            <a:pPr marL="514350" indent="-514350" algn="just">
              <a:buFont typeface="Wingdings" pitchFamily="2" charset="2"/>
              <a:buChar char="Ø"/>
            </a:pPr>
            <a:endParaRPr lang="en-US" sz="3600" b="1" dirty="0" smtClean="0"/>
          </a:p>
          <a:p>
            <a:pPr marL="514350" indent="-514350" algn="just">
              <a:buFont typeface="Wingdings" pitchFamily="2" charset="2"/>
              <a:buChar char="Ø"/>
            </a:pPr>
            <a:r>
              <a:rPr lang="en-US" sz="3600" b="1" dirty="0" smtClean="0"/>
              <a:t>Sometime service provider has to go to client location or open a temporary office </a:t>
            </a:r>
            <a:endParaRPr lang="en-US" sz="3600" b="1" dirty="0"/>
          </a:p>
          <a:p>
            <a:pPr marL="514350" indent="-514350" algn="just">
              <a:buFont typeface="Wingdings" pitchFamily="2" charset="2"/>
              <a:buChar char="Ø"/>
            </a:pPr>
            <a:endParaRPr lang="en-US" sz="3600" b="1" dirty="0"/>
          </a:p>
          <a:p>
            <a:pPr marL="514350" indent="-514350" algn="just">
              <a:buFont typeface="Wingdings" pitchFamily="2" charset="2"/>
              <a:buChar char="Ø"/>
            </a:pPr>
            <a:r>
              <a:rPr lang="en-US" sz="3600" b="1" dirty="0">
                <a:solidFill>
                  <a:srgbClr val="C00000"/>
                </a:solidFill>
              </a:rPr>
              <a:t>Fixed establishment </a:t>
            </a:r>
            <a:r>
              <a:rPr lang="en-US" sz="3600" b="1" dirty="0" smtClean="0">
                <a:solidFill>
                  <a:srgbClr val="C00000"/>
                </a:solidFill>
              </a:rPr>
              <a:t>;</a:t>
            </a:r>
          </a:p>
          <a:p>
            <a:pPr marL="0" algn="just">
              <a:buNone/>
            </a:pPr>
            <a:r>
              <a:rPr lang="en-US" b="1" dirty="0" smtClean="0">
                <a:solidFill>
                  <a:srgbClr val="C00000"/>
                </a:solidFill>
              </a:rPr>
              <a:t>sufficient degree of permanence and suitable structure  in terms of human and technical resources </a:t>
            </a:r>
          </a:p>
          <a:p>
            <a:pPr marL="514350" indent="-514350" algn="just">
              <a:buFont typeface="Wingdings" pitchFamily="2" charset="2"/>
              <a:buChar char="Ø"/>
            </a:pPr>
            <a:endParaRPr lang="en-US" sz="3600" b="1" dirty="0"/>
          </a:p>
          <a:p>
            <a:pPr marL="514350" indent="-514350" algn="just">
              <a:buFont typeface="Wingdings" pitchFamily="2" charset="2"/>
              <a:buChar char="Ø"/>
            </a:pPr>
            <a:endParaRPr lang="en-US" sz="3600" b="1" dirty="0"/>
          </a:p>
          <a:p>
            <a:pPr marL="514350" indent="-514350" algn="just">
              <a:buFont typeface="Wingdings" pitchFamily="2" charset="2"/>
              <a:buChar char="Ø"/>
            </a:pPr>
            <a:r>
              <a:rPr lang="en-US" sz="3600" b="1" dirty="0" smtClean="0"/>
              <a:t>More than One :-  </a:t>
            </a:r>
            <a:r>
              <a:rPr lang="en-US" sz="3600" b="1" dirty="0"/>
              <a:t>Location of the establishment most directly concerned.</a:t>
            </a:r>
          </a:p>
          <a:p>
            <a:pPr marL="514350" indent="-514350" algn="just">
              <a:buFont typeface="Wingdings" pitchFamily="2" charset="2"/>
              <a:buChar char="Ø"/>
            </a:pPr>
            <a:endParaRPr lang="en-US" sz="3600" b="1" dirty="0"/>
          </a:p>
          <a:p>
            <a:pPr marL="514350" indent="-514350" algn="just">
              <a:buFont typeface="Wingdings" pitchFamily="2" charset="2"/>
              <a:buChar char="Ø"/>
            </a:pPr>
            <a:r>
              <a:rPr lang="en-US" sz="3600" b="1" dirty="0"/>
              <a:t>Usual place of residence ;</a:t>
            </a:r>
          </a:p>
          <a:p>
            <a:pPr algn="just">
              <a:buFont typeface="Wingdings" pitchFamily="2" charset="2"/>
              <a:buChar char="Ø"/>
            </a:pP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amond(in)">
                                      <p:cBhvr>
                                        <p:cTn id="25" dur="2000"/>
                                        <p:tgtEl>
                                          <p:spTgt spid="3">
                                            <p:txEl>
                                              <p:pRg st="8" end="8"/>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diamond(in)">
                                      <p:cBhvr>
                                        <p:cTn id="28" dur="2000"/>
                                        <p:tgtEl>
                                          <p:spTgt spid="3">
                                            <p:txEl>
                                              <p:pRg st="10" end="1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ctrTitle" idx="4294967295"/>
          </p:nvPr>
        </p:nvSpPr>
        <p:spPr>
          <a:xfrm>
            <a:off x="457200" y="76200"/>
            <a:ext cx="8153400" cy="914400"/>
          </a:xfrm>
        </p:spPr>
        <p:txBody>
          <a:bodyPr anchor="ctr">
            <a:normAutofit fontScale="90000"/>
          </a:bodyPr>
          <a:lstStyle/>
          <a:p>
            <a:pPr algn="ctr" eaLnBrk="1" hangingPunct="1"/>
            <a:r>
              <a:rPr lang="en-US" altLang="en-US" sz="4800" b="1" dirty="0" smtClean="0">
                <a:solidFill>
                  <a:srgbClr val="FF0000"/>
                </a:solidFill>
                <a:latin typeface="Times New Roman" pitchFamily="18" charset="0"/>
                <a:cs typeface="Times New Roman" pitchFamily="18" charset="0"/>
              </a:rPr>
              <a:t>Present Structure of Indirect Tax</a:t>
            </a:r>
            <a:endParaRPr lang="en-US" altLang="en-US" sz="4800" b="1" dirty="0" smtClean="0">
              <a:latin typeface="Times New Roman" pitchFamily="18" charset="0"/>
              <a:cs typeface="Times New Roman" pitchFamily="18" charset="0"/>
            </a:endParaRPr>
          </a:p>
        </p:txBody>
      </p:sp>
      <p:sp>
        <p:nvSpPr>
          <p:cNvPr id="5126" name="Subtitle 2"/>
          <p:cNvSpPr>
            <a:spLocks noGrp="1"/>
          </p:cNvSpPr>
          <p:nvPr>
            <p:ph type="subTitle" idx="4294967295"/>
          </p:nvPr>
        </p:nvSpPr>
        <p:spPr>
          <a:xfrm>
            <a:off x="228600" y="1752600"/>
            <a:ext cx="8686800" cy="4419600"/>
          </a:xfrm>
        </p:spPr>
        <p:txBody>
          <a:bodyPr/>
          <a:lstStyle/>
          <a:p>
            <a:pPr marL="514350" indent="-514350">
              <a:buFont typeface="Wingdings" pitchFamily="2" charset="2"/>
              <a:buNone/>
            </a:pPr>
            <a:r>
              <a:rPr lang="en-IN" altLang="en-US" sz="2400" smtClean="0">
                <a:latin typeface="Times New Roman" pitchFamily="18" charset="0"/>
                <a:cs typeface="Times New Roman" pitchFamily="18" charset="0"/>
              </a:rPr>
              <a:t>.</a:t>
            </a:r>
          </a:p>
        </p:txBody>
      </p:sp>
      <p:graphicFrame>
        <p:nvGraphicFramePr>
          <p:cNvPr id="7" name="Table 6"/>
          <p:cNvGraphicFramePr>
            <a:graphicFrameLocks noGrp="1"/>
          </p:cNvGraphicFramePr>
          <p:nvPr/>
        </p:nvGraphicFramePr>
        <p:xfrm>
          <a:off x="152400" y="1066800"/>
          <a:ext cx="8763001" cy="5257800"/>
        </p:xfrm>
        <a:graphic>
          <a:graphicData uri="http://schemas.openxmlformats.org/drawingml/2006/table">
            <a:tbl>
              <a:tblPr firstRow="1" bandRow="1">
                <a:tableStyleId>{5C22544A-7EE6-4342-B048-85BDC9FD1C3A}</a:tableStyleId>
              </a:tblPr>
              <a:tblGrid>
                <a:gridCol w="1229896">
                  <a:extLst>
                    <a:ext uri="{9D8B030D-6E8A-4147-A177-3AD203B41FA5}">
                      <a16:colId xmlns:a16="http://schemas.microsoft.com/office/drawing/2014/main" xmlns="" val="20000"/>
                    </a:ext>
                  </a:extLst>
                </a:gridCol>
                <a:gridCol w="1484309">
                  <a:extLst>
                    <a:ext uri="{9D8B030D-6E8A-4147-A177-3AD203B41FA5}">
                      <a16:colId xmlns:a16="http://schemas.microsoft.com/office/drawing/2014/main" xmlns="" val="20001"/>
                    </a:ext>
                  </a:extLst>
                </a:gridCol>
                <a:gridCol w="1473424">
                  <a:extLst>
                    <a:ext uri="{9D8B030D-6E8A-4147-A177-3AD203B41FA5}">
                      <a16:colId xmlns:a16="http://schemas.microsoft.com/office/drawing/2014/main" xmlns="" val="20002"/>
                    </a:ext>
                  </a:extLst>
                </a:gridCol>
                <a:gridCol w="1550974">
                  <a:extLst>
                    <a:ext uri="{9D8B030D-6E8A-4147-A177-3AD203B41FA5}">
                      <a16:colId xmlns:a16="http://schemas.microsoft.com/office/drawing/2014/main" xmlns="" val="20003"/>
                    </a:ext>
                  </a:extLst>
                </a:gridCol>
                <a:gridCol w="1632146">
                  <a:extLst>
                    <a:ext uri="{9D8B030D-6E8A-4147-A177-3AD203B41FA5}">
                      <a16:colId xmlns:a16="http://schemas.microsoft.com/office/drawing/2014/main" xmlns="" val="20004"/>
                    </a:ext>
                  </a:extLst>
                </a:gridCol>
                <a:gridCol w="1392252">
                  <a:extLst>
                    <a:ext uri="{9D8B030D-6E8A-4147-A177-3AD203B41FA5}">
                      <a16:colId xmlns:a16="http://schemas.microsoft.com/office/drawing/2014/main" xmlns="" val="20005"/>
                    </a:ext>
                  </a:extLst>
                </a:gridCol>
              </a:tblGrid>
              <a:tr h="1854344">
                <a:tc>
                  <a:txBody>
                    <a:bodyPr/>
                    <a:lstStyle/>
                    <a:p>
                      <a:r>
                        <a:rPr lang="en-IN" sz="1800" b="1" dirty="0" smtClean="0">
                          <a:solidFill>
                            <a:srgbClr val="FF0000"/>
                          </a:solidFill>
                        </a:rPr>
                        <a:t>Nature of Tax</a:t>
                      </a:r>
                      <a:endParaRPr lang="en-IN" sz="1800" b="1" dirty="0">
                        <a:solidFill>
                          <a:srgbClr val="FF0000"/>
                        </a:solidFill>
                      </a:endParaRPr>
                    </a:p>
                  </a:txBody>
                  <a:tcPr marT="45729" marB="45729">
                    <a:solidFill>
                      <a:srgbClr val="D7E61A">
                        <a:alpha val="40000"/>
                      </a:srgbClr>
                    </a:solidFill>
                  </a:tcPr>
                </a:tc>
                <a:tc>
                  <a:txBody>
                    <a:bodyPr/>
                    <a:lstStyle/>
                    <a:p>
                      <a:r>
                        <a:rPr lang="en-IN" sz="1800" b="1" dirty="0" smtClean="0">
                          <a:solidFill>
                            <a:schemeClr val="tx1"/>
                          </a:solidFill>
                        </a:rPr>
                        <a:t>Excise Duty</a:t>
                      </a:r>
                      <a:endParaRPr lang="en-IN" sz="1800" b="1" dirty="0">
                        <a:solidFill>
                          <a:schemeClr val="tx1"/>
                        </a:solidFill>
                      </a:endParaRPr>
                    </a:p>
                  </a:txBody>
                  <a:tcPr marT="45729" marB="45729">
                    <a:solidFill>
                      <a:srgbClr val="D7E61A">
                        <a:alpha val="40000"/>
                      </a:srgbClr>
                    </a:solidFill>
                  </a:tcPr>
                </a:tc>
                <a:tc>
                  <a:txBody>
                    <a:bodyPr/>
                    <a:lstStyle/>
                    <a:p>
                      <a:r>
                        <a:rPr lang="en-IN" sz="1800" b="1" dirty="0" smtClean="0">
                          <a:solidFill>
                            <a:schemeClr val="tx1"/>
                          </a:solidFill>
                        </a:rPr>
                        <a:t>Service Tax</a:t>
                      </a:r>
                      <a:endParaRPr lang="en-IN" sz="1800" b="1" dirty="0">
                        <a:solidFill>
                          <a:schemeClr val="tx1"/>
                        </a:solidFill>
                      </a:endParaRPr>
                    </a:p>
                  </a:txBody>
                  <a:tcPr marT="45729" marB="45729">
                    <a:solidFill>
                      <a:srgbClr val="D7E61A">
                        <a:alpha val="40000"/>
                      </a:srgbClr>
                    </a:solidFill>
                  </a:tcPr>
                </a:tc>
                <a:tc>
                  <a:txBody>
                    <a:bodyPr/>
                    <a:lstStyle/>
                    <a:p>
                      <a:r>
                        <a:rPr lang="en-IN" sz="1800" b="1" dirty="0" smtClean="0">
                          <a:solidFill>
                            <a:schemeClr val="tx1"/>
                          </a:solidFill>
                        </a:rPr>
                        <a:t>Customs Duty</a:t>
                      </a:r>
                      <a:endParaRPr lang="en-IN" sz="1800" b="1" dirty="0">
                        <a:solidFill>
                          <a:schemeClr val="tx1"/>
                        </a:solidFill>
                      </a:endParaRPr>
                    </a:p>
                  </a:txBody>
                  <a:tcPr marT="45729" marB="45729">
                    <a:solidFill>
                      <a:srgbClr val="D7E61A">
                        <a:alpha val="40000"/>
                      </a:srgbClr>
                    </a:solidFill>
                  </a:tcPr>
                </a:tc>
                <a:tc>
                  <a:txBody>
                    <a:bodyPr/>
                    <a:lstStyle/>
                    <a:p>
                      <a:r>
                        <a:rPr lang="en-IN" sz="1800" b="1" dirty="0" smtClean="0">
                          <a:solidFill>
                            <a:schemeClr val="tx1"/>
                          </a:solidFill>
                        </a:rPr>
                        <a:t>Sales Tax/VAT/ CST</a:t>
                      </a:r>
                      <a:endParaRPr lang="en-IN" sz="1800" b="1" dirty="0">
                        <a:solidFill>
                          <a:schemeClr val="tx1"/>
                        </a:solidFill>
                      </a:endParaRPr>
                    </a:p>
                  </a:txBody>
                  <a:tcPr marT="45729" marB="45729">
                    <a:solidFill>
                      <a:srgbClr val="D7E61A">
                        <a:alpha val="40000"/>
                      </a:srgbClr>
                    </a:solidFill>
                  </a:tcPr>
                </a:tc>
                <a:tc>
                  <a:txBody>
                    <a:bodyPr/>
                    <a:lstStyle/>
                    <a:p>
                      <a:r>
                        <a:rPr lang="en-IN" sz="1800" b="1" dirty="0" smtClean="0">
                          <a:solidFill>
                            <a:schemeClr val="tx1"/>
                          </a:solidFill>
                        </a:rPr>
                        <a:t>Entry tax/ Entertainment</a:t>
                      </a:r>
                      <a:r>
                        <a:rPr lang="en-IN" sz="1800" b="1" baseline="0" dirty="0" smtClean="0">
                          <a:solidFill>
                            <a:schemeClr val="tx1"/>
                          </a:solidFill>
                        </a:rPr>
                        <a:t> Tax</a:t>
                      </a:r>
                      <a:endParaRPr lang="en-IN" sz="1800" b="1" dirty="0">
                        <a:solidFill>
                          <a:schemeClr val="tx1"/>
                        </a:solidFill>
                      </a:endParaRPr>
                    </a:p>
                  </a:txBody>
                  <a:tcPr marT="45729" marB="45729">
                    <a:solidFill>
                      <a:srgbClr val="D7E61A">
                        <a:alpha val="40000"/>
                      </a:srgbClr>
                    </a:solidFill>
                  </a:tcPr>
                </a:tc>
                <a:extLst>
                  <a:ext uri="{0D108BD9-81ED-4DB2-BD59-A6C34878D82A}">
                    <a16:rowId xmlns:a16="http://schemas.microsoft.com/office/drawing/2014/main" xmlns="" val="10000"/>
                  </a:ext>
                </a:extLst>
              </a:tr>
              <a:tr h="1877769">
                <a:tc>
                  <a:txBody>
                    <a:bodyPr/>
                    <a:lstStyle/>
                    <a:p>
                      <a:r>
                        <a:rPr lang="en-IN" sz="1800" b="1" dirty="0" smtClean="0">
                          <a:solidFill>
                            <a:srgbClr val="FF0000"/>
                          </a:solidFill>
                        </a:rPr>
                        <a:t>Authority for levy of Tax</a:t>
                      </a:r>
                      <a:endParaRPr lang="en-IN" sz="1800" b="1" dirty="0">
                        <a:solidFill>
                          <a:srgbClr val="FF0000"/>
                        </a:solidFill>
                      </a:endParaRPr>
                    </a:p>
                  </a:txBody>
                  <a:tcPr marT="45729" marB="45729">
                    <a:solidFill>
                      <a:srgbClr val="00B050">
                        <a:alpha val="41000"/>
                      </a:srgbClr>
                    </a:solidFill>
                  </a:tcPr>
                </a:tc>
                <a:tc>
                  <a:txBody>
                    <a:bodyPr/>
                    <a:lstStyle/>
                    <a:p>
                      <a:r>
                        <a:rPr lang="en-IN" sz="1800" b="1" kern="1200" baseline="0" dirty="0" smtClean="0">
                          <a:solidFill>
                            <a:schemeClr val="dk1"/>
                          </a:solidFill>
                          <a:latin typeface="+mn-lt"/>
                          <a:ea typeface="+mn-ea"/>
                          <a:cs typeface="+mn-cs"/>
                        </a:rPr>
                        <a:t>Entry No. 84, List I, Schedule VII</a:t>
                      </a:r>
                      <a:endParaRPr lang="en-IN" sz="1800" b="1" dirty="0">
                        <a:solidFill>
                          <a:schemeClr val="tx1"/>
                        </a:solidFill>
                      </a:endParaRPr>
                    </a:p>
                  </a:txBody>
                  <a:tcPr marT="45729" marB="45729">
                    <a:solidFill>
                      <a:srgbClr val="00B050">
                        <a:alpha val="41000"/>
                      </a:srgbClr>
                    </a:solidFill>
                  </a:tcPr>
                </a:tc>
                <a:tc>
                  <a:txBody>
                    <a:bodyPr/>
                    <a:lstStyle/>
                    <a:p>
                      <a:r>
                        <a:rPr lang="en-IN" sz="1800" b="1" kern="1200" baseline="0" dirty="0" smtClean="0">
                          <a:solidFill>
                            <a:schemeClr val="dk1"/>
                          </a:solidFill>
                          <a:latin typeface="+mn-lt"/>
                          <a:ea typeface="+mn-ea"/>
                          <a:cs typeface="+mn-cs"/>
                        </a:rPr>
                        <a:t>Residuary Entry No. 97, List I, Schedule VII</a:t>
                      </a:r>
                      <a:endParaRPr lang="en-IN" sz="1800" b="1" dirty="0">
                        <a:solidFill>
                          <a:schemeClr val="tx1"/>
                        </a:solidFill>
                      </a:endParaRPr>
                    </a:p>
                  </a:txBody>
                  <a:tcPr marT="45729" marB="45729">
                    <a:solidFill>
                      <a:srgbClr val="00B050">
                        <a:alpha val="41000"/>
                      </a:srgbClr>
                    </a:solidFill>
                  </a:tcPr>
                </a:tc>
                <a:tc>
                  <a:txBody>
                    <a:bodyPr/>
                    <a:lstStyle/>
                    <a:p>
                      <a:r>
                        <a:rPr lang="en-IN" sz="1800" b="1" kern="1200" baseline="0" dirty="0" smtClean="0">
                          <a:solidFill>
                            <a:schemeClr val="dk1"/>
                          </a:solidFill>
                          <a:latin typeface="+mn-lt"/>
                          <a:ea typeface="+mn-ea"/>
                          <a:cs typeface="+mn-cs"/>
                        </a:rPr>
                        <a:t>Entry No. 83, List I, Schedule VII</a:t>
                      </a:r>
                      <a:endParaRPr lang="en-IN" sz="1800" b="1" dirty="0">
                        <a:solidFill>
                          <a:schemeClr val="tx1"/>
                        </a:solidFill>
                      </a:endParaRPr>
                    </a:p>
                  </a:txBody>
                  <a:tcPr marT="45729" marB="45729">
                    <a:solidFill>
                      <a:srgbClr val="00B050">
                        <a:alpha val="41000"/>
                      </a:srgbClr>
                    </a:solidFill>
                  </a:tcPr>
                </a:tc>
                <a:tc>
                  <a:txBody>
                    <a:bodyPr/>
                    <a:lstStyle/>
                    <a:p>
                      <a:r>
                        <a:rPr lang="en-IN" sz="1800" b="1" kern="1200" baseline="0" dirty="0" smtClean="0">
                          <a:solidFill>
                            <a:schemeClr val="dk1"/>
                          </a:solidFill>
                          <a:latin typeface="+mn-lt"/>
                          <a:ea typeface="+mn-ea"/>
                          <a:cs typeface="+mn-cs"/>
                        </a:rPr>
                        <a:t>Entry No. 54 of List II (VAT) and 92A of List I (CST)</a:t>
                      </a:r>
                      <a:endParaRPr lang="en-IN" sz="1800" b="1" dirty="0">
                        <a:solidFill>
                          <a:schemeClr val="tx1"/>
                        </a:solidFill>
                      </a:endParaRPr>
                    </a:p>
                  </a:txBody>
                  <a:tcPr marT="45729" marB="45729">
                    <a:solidFill>
                      <a:srgbClr val="00B050">
                        <a:alpha val="41000"/>
                      </a:srgbClr>
                    </a:solidFill>
                  </a:tcPr>
                </a:tc>
                <a:tc>
                  <a:txBody>
                    <a:bodyPr/>
                    <a:lstStyle/>
                    <a:p>
                      <a:r>
                        <a:rPr lang="en-IN" sz="1800" b="1" kern="1200" baseline="0" dirty="0" smtClean="0">
                          <a:solidFill>
                            <a:schemeClr val="dk1"/>
                          </a:solidFill>
                          <a:latin typeface="+mn-lt"/>
                          <a:ea typeface="+mn-ea"/>
                          <a:cs typeface="+mn-cs"/>
                        </a:rPr>
                        <a:t>Entry No. 52 &amp;62 List II, Schedule VII</a:t>
                      </a:r>
                      <a:endParaRPr lang="en-IN" sz="1800" b="1" dirty="0">
                        <a:solidFill>
                          <a:schemeClr val="tx1"/>
                        </a:solidFill>
                      </a:endParaRPr>
                    </a:p>
                  </a:txBody>
                  <a:tcPr marT="45729" marB="45729">
                    <a:solidFill>
                      <a:srgbClr val="00B050">
                        <a:alpha val="41000"/>
                      </a:srgbClr>
                    </a:solidFill>
                  </a:tcPr>
                </a:tc>
                <a:extLst>
                  <a:ext uri="{0D108BD9-81ED-4DB2-BD59-A6C34878D82A}">
                    <a16:rowId xmlns:a16="http://schemas.microsoft.com/office/drawing/2014/main" xmlns="" val="10001"/>
                  </a:ext>
                </a:extLst>
              </a:tr>
              <a:tr h="1525687">
                <a:tc>
                  <a:txBody>
                    <a:bodyPr/>
                    <a:lstStyle/>
                    <a:p>
                      <a:r>
                        <a:rPr lang="en-IN" sz="1800" b="1" dirty="0" smtClean="0">
                          <a:solidFill>
                            <a:srgbClr val="FF0000"/>
                          </a:solidFill>
                        </a:rPr>
                        <a:t>Taxable Event</a:t>
                      </a:r>
                      <a:endParaRPr lang="en-IN" sz="1800" b="1" dirty="0">
                        <a:solidFill>
                          <a:srgbClr val="FF0000"/>
                        </a:solidFill>
                      </a:endParaRPr>
                    </a:p>
                  </a:txBody>
                  <a:tcPr marT="45729" marB="45729">
                    <a:solidFill>
                      <a:srgbClr val="7030A0">
                        <a:alpha val="39000"/>
                      </a:srgbClr>
                    </a:solidFill>
                  </a:tcPr>
                </a:tc>
                <a:tc>
                  <a:txBody>
                    <a:bodyPr/>
                    <a:lstStyle/>
                    <a:p>
                      <a:r>
                        <a:rPr lang="en-IN" sz="1600" b="1" kern="1200" baseline="0" dirty="0" smtClean="0">
                          <a:solidFill>
                            <a:schemeClr val="dk1"/>
                          </a:solidFill>
                          <a:latin typeface="+mn-lt"/>
                          <a:ea typeface="+mn-ea"/>
                          <a:cs typeface="+mn-cs"/>
                        </a:rPr>
                        <a:t>Manufacture</a:t>
                      </a:r>
                      <a:endParaRPr lang="en-IN" sz="1600" b="1" dirty="0">
                        <a:solidFill>
                          <a:schemeClr val="tx1"/>
                        </a:solidFill>
                      </a:endParaRPr>
                    </a:p>
                  </a:txBody>
                  <a:tcPr marT="45729" marB="45729">
                    <a:solidFill>
                      <a:srgbClr val="7030A0">
                        <a:alpha val="39000"/>
                      </a:srgbClr>
                    </a:solidFill>
                  </a:tcPr>
                </a:tc>
                <a:tc>
                  <a:txBody>
                    <a:bodyPr/>
                    <a:lstStyle/>
                    <a:p>
                      <a:r>
                        <a:rPr lang="en-IN" sz="1800" b="1" kern="1200" baseline="0" dirty="0" smtClean="0">
                          <a:solidFill>
                            <a:schemeClr val="dk1"/>
                          </a:solidFill>
                          <a:latin typeface="+mn-lt"/>
                          <a:ea typeface="+mn-ea"/>
                          <a:cs typeface="+mn-cs"/>
                        </a:rPr>
                        <a:t>Provision of Service</a:t>
                      </a:r>
                      <a:endParaRPr lang="en-IN" sz="1800" b="1" dirty="0">
                        <a:solidFill>
                          <a:schemeClr val="tx1"/>
                        </a:solidFill>
                      </a:endParaRPr>
                    </a:p>
                  </a:txBody>
                  <a:tcPr marT="45729" marB="45729">
                    <a:solidFill>
                      <a:srgbClr val="7030A0">
                        <a:alpha val="39000"/>
                      </a:srgbClr>
                    </a:solidFill>
                  </a:tcPr>
                </a:tc>
                <a:tc>
                  <a:txBody>
                    <a:bodyPr/>
                    <a:lstStyle/>
                    <a:p>
                      <a:r>
                        <a:rPr lang="en-IN" sz="1800" b="1" kern="1200" baseline="0" dirty="0" smtClean="0">
                          <a:solidFill>
                            <a:schemeClr val="dk1"/>
                          </a:solidFill>
                          <a:latin typeface="+mn-lt"/>
                          <a:ea typeface="+mn-ea"/>
                          <a:cs typeface="+mn-cs"/>
                        </a:rPr>
                        <a:t>Import &amp; Export</a:t>
                      </a:r>
                      <a:endParaRPr lang="en-IN" sz="1800" b="1" dirty="0">
                        <a:solidFill>
                          <a:schemeClr val="tx1"/>
                        </a:solidFill>
                      </a:endParaRPr>
                    </a:p>
                  </a:txBody>
                  <a:tcPr marT="45729" marB="45729">
                    <a:solidFill>
                      <a:srgbClr val="7030A0">
                        <a:alpha val="39000"/>
                      </a:srgbClr>
                    </a:solidFill>
                  </a:tcPr>
                </a:tc>
                <a:tc>
                  <a:txBody>
                    <a:bodyPr/>
                    <a:lstStyle/>
                    <a:p>
                      <a:r>
                        <a:rPr lang="en-IN" sz="1800" b="1" kern="1200" baseline="0" dirty="0" smtClean="0">
                          <a:solidFill>
                            <a:schemeClr val="dk1"/>
                          </a:solidFill>
                          <a:latin typeface="+mn-lt"/>
                          <a:ea typeface="+mn-ea"/>
                          <a:cs typeface="+mn-cs"/>
                        </a:rPr>
                        <a:t>Sale of goods</a:t>
                      </a:r>
                      <a:endParaRPr lang="en-IN" sz="1800" b="1" dirty="0">
                        <a:solidFill>
                          <a:schemeClr val="tx1"/>
                        </a:solidFill>
                      </a:endParaRPr>
                    </a:p>
                  </a:txBody>
                  <a:tcPr marT="45729" marB="45729">
                    <a:solidFill>
                      <a:srgbClr val="7030A0">
                        <a:alpha val="39000"/>
                      </a:srgbClr>
                    </a:solidFill>
                  </a:tcPr>
                </a:tc>
                <a:tc>
                  <a:txBody>
                    <a:bodyPr/>
                    <a:lstStyle/>
                    <a:p>
                      <a:r>
                        <a:rPr lang="en-IN" sz="1800" b="1" kern="1200" baseline="0" dirty="0" smtClean="0">
                          <a:solidFill>
                            <a:schemeClr val="dk1"/>
                          </a:solidFill>
                          <a:latin typeface="+mn-lt"/>
                          <a:ea typeface="+mn-ea"/>
                          <a:cs typeface="+mn-cs"/>
                        </a:rPr>
                        <a:t>Entertainment &amp; Entry of Goods </a:t>
                      </a:r>
                      <a:endParaRPr lang="en-IN" sz="1800" b="1" dirty="0">
                        <a:solidFill>
                          <a:schemeClr val="tx1"/>
                        </a:solidFill>
                      </a:endParaRPr>
                    </a:p>
                  </a:txBody>
                  <a:tcPr marT="45729" marB="45729">
                    <a:solidFill>
                      <a:srgbClr val="7030A0">
                        <a:alpha val="39000"/>
                      </a:srgbClr>
                    </a:solidFill>
                  </a:tcPr>
                </a:tc>
                <a:extLst>
                  <a:ext uri="{0D108BD9-81ED-4DB2-BD59-A6C34878D82A}">
                    <a16:rowId xmlns:a16="http://schemas.microsoft.com/office/drawing/2014/main" xmlns="" val="10002"/>
                  </a:ext>
                </a:extLst>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1295400" y="0"/>
            <a:ext cx="51435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429000" y="762000"/>
            <a:ext cx="4885463"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Franklin Gothic Demi Cond" pitchFamily="34" charset="0"/>
              </a:rPr>
              <a:t>Supply involves movement of goods</a:t>
            </a:r>
            <a:endParaRPr lang="en-US" sz="2800" b="1" dirty="0">
              <a:latin typeface="Garamond" panose="02020404030301010803" pitchFamily="18" charset="0"/>
            </a:endParaRPr>
          </a:p>
        </p:txBody>
      </p:sp>
      <p:sp>
        <p:nvSpPr>
          <p:cNvPr id="9" name="TextBox 8"/>
          <p:cNvSpPr txBox="1"/>
          <p:nvPr/>
        </p:nvSpPr>
        <p:spPr>
          <a:xfrm flipH="1">
            <a:off x="4038600" y="2667000"/>
            <a:ext cx="5105400"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Franklin Gothic Demi Cond" pitchFamily="34" charset="0"/>
              </a:rPr>
              <a:t>Supply does not involve movement of goods</a:t>
            </a:r>
            <a:endParaRPr lang="en-US" sz="2800" b="1" dirty="0">
              <a:latin typeface="Garamond" panose="02020404030301010803" pitchFamily="18" charset="0"/>
            </a:endParaRPr>
          </a:p>
        </p:txBody>
      </p:sp>
      <p:sp>
        <p:nvSpPr>
          <p:cNvPr id="10" name="TextBox 9"/>
          <p:cNvSpPr txBox="1"/>
          <p:nvPr/>
        </p:nvSpPr>
        <p:spPr>
          <a:xfrm flipH="1">
            <a:off x="3886200" y="3962400"/>
            <a:ext cx="5257800"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Franklin Gothic Demi Cond" pitchFamily="34" charset="0"/>
              </a:rPr>
              <a:t>Goods are assembled or installed at site</a:t>
            </a:r>
            <a:endParaRPr lang="en-US" sz="2800" b="1" dirty="0">
              <a:latin typeface="Garamond" panose="02020404030301010803" pitchFamily="18" charset="0"/>
            </a:endParaRPr>
          </a:p>
        </p:txBody>
      </p:sp>
      <p:sp>
        <p:nvSpPr>
          <p:cNvPr id="15" name="Oval 14"/>
          <p:cNvSpPr/>
          <p:nvPr/>
        </p:nvSpPr>
        <p:spPr>
          <a:xfrm>
            <a:off x="2971800" y="9144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505200" y="19812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733800" y="31242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3652405" y="42672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381000" y="838200"/>
            <a:ext cx="2743200" cy="3657599"/>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914401" y="2667000"/>
            <a:ext cx="4571998" cy="304801"/>
            <a:chOff x="-2492709" y="3360410"/>
            <a:chExt cx="3345450" cy="182894"/>
          </a:xfrm>
        </p:grpSpPr>
        <p:sp>
          <p:nvSpPr>
            <p:cNvPr id="13" name="Rounded Rectangle 12"/>
            <p:cNvSpPr/>
            <p:nvPr/>
          </p:nvSpPr>
          <p:spPr>
            <a:xfrm rot="5400000">
              <a:off x="-92190" y="2708382"/>
              <a:ext cx="152807" cy="147972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911431" y="1779132"/>
              <a:ext cx="182894" cy="334545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extBox 19"/>
          <p:cNvSpPr txBox="1"/>
          <p:nvPr/>
        </p:nvSpPr>
        <p:spPr>
          <a:xfrm flipH="1">
            <a:off x="3810000" y="1600200"/>
            <a:ext cx="5334000"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Franklin Gothic Demi Cond" pitchFamily="34" charset="0"/>
              </a:rPr>
              <a:t>Delivery on the direction of third person</a:t>
            </a:r>
            <a:endParaRPr lang="en-US" sz="2800" b="1" dirty="0">
              <a:latin typeface="Garamond" panose="02020404030301010803" pitchFamily="18" charset="0"/>
            </a:endParaRPr>
          </a:p>
        </p:txBody>
      </p:sp>
      <p:sp>
        <p:nvSpPr>
          <p:cNvPr id="21" name="Oval 20"/>
          <p:cNvSpPr/>
          <p:nvPr/>
        </p:nvSpPr>
        <p:spPr>
          <a:xfrm>
            <a:off x="3200400" y="5257800"/>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895600" y="6019800"/>
            <a:ext cx="3809999" cy="695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tx1"/>
                </a:solidFill>
                <a:effectLst>
                  <a:outerShdw blurRad="38100" dist="38100" dir="2700000" algn="tl">
                    <a:srgbClr val="000000">
                      <a:alpha val="43137"/>
                    </a:srgbClr>
                  </a:outerShdw>
                </a:effectLst>
                <a:latin typeface="Franklin Gothic Demi Cond" pitchFamily="34" charset="0"/>
              </a:rPr>
              <a:t>Other supplies of goods</a:t>
            </a:r>
            <a:endParaRPr lang="en-IN" sz="2700" dirty="0">
              <a:solidFill>
                <a:schemeClr val="tx1"/>
              </a:solidFill>
              <a:effectLst>
                <a:outerShdw blurRad="38100" dist="38100" dir="2700000" algn="tl">
                  <a:srgbClr val="000000">
                    <a:alpha val="43137"/>
                  </a:srgbClr>
                </a:outerShdw>
              </a:effectLst>
              <a:latin typeface="Franklin Gothic Demi Cond" pitchFamily="34" charset="0"/>
            </a:endParaRPr>
          </a:p>
        </p:txBody>
      </p:sp>
      <p:sp>
        <p:nvSpPr>
          <p:cNvPr id="4" name="Round Diagonal Corner Rectangle 3"/>
          <p:cNvSpPr/>
          <p:nvPr/>
        </p:nvSpPr>
        <p:spPr>
          <a:xfrm>
            <a:off x="304800" y="4495800"/>
            <a:ext cx="7467600" cy="1950859"/>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solidFill>
                  <a:schemeClr val="tx1"/>
                </a:solidFill>
                <a:latin typeface="Garamond" panose="02020404030301010803" pitchFamily="18" charset="0"/>
              </a:rPr>
              <a:t>Location of termination of movement for delivery to recipient</a:t>
            </a:r>
            <a:endParaRPr lang="en-IN" sz="3600" b="1" dirty="0">
              <a:solidFill>
                <a:schemeClr val="tx1"/>
              </a:solidFill>
              <a:latin typeface="Garamond" panose="02020404030301010803" pitchFamily="18" charset="0"/>
            </a:endParaRPr>
          </a:p>
        </p:txBody>
      </p:sp>
      <p:sp>
        <p:nvSpPr>
          <p:cNvPr id="22" name="Round Diagonal Corner Rectangle 21"/>
          <p:cNvSpPr/>
          <p:nvPr/>
        </p:nvSpPr>
        <p:spPr>
          <a:xfrm>
            <a:off x="304800" y="4648200"/>
            <a:ext cx="7467600" cy="141345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chemeClr val="tx1"/>
                </a:solidFill>
                <a:latin typeface="Garamond" panose="02020404030301010803" pitchFamily="18" charset="0"/>
              </a:rPr>
              <a:t>Location at the time of delivery of goods</a:t>
            </a:r>
            <a:endParaRPr lang="en-IN" sz="3200" b="1" dirty="0">
              <a:solidFill>
                <a:schemeClr val="tx1"/>
              </a:solidFill>
              <a:latin typeface="Garamond" panose="02020404030301010803" pitchFamily="18" charset="0"/>
            </a:endParaRPr>
          </a:p>
        </p:txBody>
      </p:sp>
      <p:sp>
        <p:nvSpPr>
          <p:cNvPr id="5" name="Rectangle 4"/>
          <p:cNvSpPr/>
          <p:nvPr/>
        </p:nvSpPr>
        <p:spPr>
          <a:xfrm>
            <a:off x="255813" y="5029200"/>
            <a:ext cx="7973787" cy="99059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solidFill>
                  <a:schemeClr val="tx1"/>
                </a:solidFill>
                <a:latin typeface="Garamond" panose="02020404030301010803" pitchFamily="18" charset="0"/>
              </a:rPr>
              <a:t>Location of installation/Assembly</a:t>
            </a:r>
            <a:endParaRPr lang="en-IN" sz="3600" b="1" dirty="0">
              <a:solidFill>
                <a:schemeClr val="tx1"/>
              </a:solidFill>
              <a:latin typeface="Garamond" panose="02020404030301010803" pitchFamily="18" charset="0"/>
            </a:endParaRPr>
          </a:p>
        </p:txBody>
      </p:sp>
      <p:sp>
        <p:nvSpPr>
          <p:cNvPr id="23" name="Rectangle 22"/>
          <p:cNvSpPr/>
          <p:nvPr/>
        </p:nvSpPr>
        <p:spPr>
          <a:xfrm>
            <a:off x="76200" y="4800600"/>
            <a:ext cx="7696200" cy="879326"/>
          </a:xfrm>
          <a:prstGeom prst="rect">
            <a:avLst/>
          </a:prstGeom>
          <a:solidFill>
            <a:srgbClr val="ECF3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chemeClr val="tx1"/>
                </a:solidFill>
                <a:latin typeface="Garamond" panose="02020404030301010803" pitchFamily="18" charset="0"/>
              </a:rPr>
              <a:t>Principal place of business of third person</a:t>
            </a:r>
            <a:endParaRPr lang="en-IN" sz="3200" b="1" dirty="0">
              <a:solidFill>
                <a:schemeClr val="tx1"/>
              </a:solidFill>
              <a:latin typeface="Garamond" panose="02020404030301010803" pitchFamily="18" charset="0"/>
            </a:endParaRPr>
          </a:p>
        </p:txBody>
      </p:sp>
      <p:sp>
        <p:nvSpPr>
          <p:cNvPr id="6" name="Rounded Rectangle 5"/>
          <p:cNvSpPr/>
          <p:nvPr/>
        </p:nvSpPr>
        <p:spPr>
          <a:xfrm>
            <a:off x="304800" y="1981200"/>
            <a:ext cx="2743200" cy="18297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chemeClr val="tx1"/>
                </a:solidFill>
                <a:latin typeface="Garamond" panose="02020404030301010803" pitchFamily="18" charset="0"/>
              </a:rPr>
              <a:t>Place of supply of Goods</a:t>
            </a:r>
            <a:endParaRPr lang="en-IN" sz="2800" b="1" dirty="0">
              <a:solidFill>
                <a:schemeClr val="tx1"/>
              </a:solidFill>
              <a:latin typeface="Garamond" panose="02020404030301010803" pitchFamily="18" charset="0"/>
            </a:endParaRPr>
          </a:p>
        </p:txBody>
      </p:sp>
      <p:sp>
        <p:nvSpPr>
          <p:cNvPr id="25" name="Oval 24"/>
          <p:cNvSpPr/>
          <p:nvPr/>
        </p:nvSpPr>
        <p:spPr>
          <a:xfrm>
            <a:off x="2590800" y="6012873"/>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457200" y="6546273"/>
            <a:ext cx="233795"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0800000" flipH="1" flipV="1">
            <a:off x="3733800" y="5181600"/>
            <a:ext cx="5867400" cy="507831"/>
          </a:xfrm>
          <a:prstGeom prst="rect">
            <a:avLst/>
          </a:prstGeom>
          <a:noFill/>
        </p:spPr>
        <p:txBody>
          <a:bodyPr wrap="square" rtlCol="0">
            <a:spAutoFit/>
          </a:bodyPr>
          <a:lstStyle/>
          <a:p>
            <a:r>
              <a:rPr lang="en-US" sz="2700" dirty="0" smtClean="0">
                <a:effectLst>
                  <a:outerShdw blurRad="38100" dist="38100" dir="2700000" algn="tl">
                    <a:srgbClr val="000000">
                      <a:alpha val="43137"/>
                    </a:srgbClr>
                  </a:outerShdw>
                </a:effectLst>
                <a:latin typeface="Franklin Gothic Demi Cond" pitchFamily="34" charset="0"/>
              </a:rPr>
              <a:t>Goods are supplied on board a conveyance</a:t>
            </a:r>
            <a:endParaRPr lang="en-IN" sz="2700" b="1" dirty="0">
              <a:latin typeface="Garamond" panose="02020404030301010803" pitchFamily="18" charset="0"/>
              <a:cs typeface="Andalus" panose="02020603050405020304" pitchFamily="18" charset="-78"/>
            </a:endParaRPr>
          </a:p>
        </p:txBody>
      </p:sp>
      <p:sp>
        <p:nvSpPr>
          <p:cNvPr id="26" name="Rectangle 25"/>
          <p:cNvSpPr/>
          <p:nvPr/>
        </p:nvSpPr>
        <p:spPr>
          <a:xfrm>
            <a:off x="1600200" y="685800"/>
            <a:ext cx="7162800" cy="685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chemeClr val="tx1"/>
                </a:solidFill>
                <a:latin typeface="Garamond" panose="02020404030301010803" pitchFamily="18" charset="0"/>
              </a:rPr>
              <a:t>Location of taking on board the goods</a:t>
            </a:r>
            <a:endParaRPr lang="en-IN" sz="3200" b="1" dirty="0">
              <a:solidFill>
                <a:schemeClr val="tx1"/>
              </a:solidFill>
              <a:latin typeface="Garamond" panose="02020404030301010803" pitchFamily="18" charset="0"/>
            </a:endParaRPr>
          </a:p>
        </p:txBody>
      </p:sp>
      <p:sp>
        <p:nvSpPr>
          <p:cNvPr id="27" name="Rectangle 26"/>
          <p:cNvSpPr/>
          <p:nvPr/>
        </p:nvSpPr>
        <p:spPr>
          <a:xfrm>
            <a:off x="1676400" y="838200"/>
            <a:ext cx="7162800" cy="862726"/>
          </a:xfrm>
          <a:prstGeom prst="rect">
            <a:avLst/>
          </a:prstGeom>
          <a:solidFill>
            <a:srgbClr val="ECF3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chemeClr val="tx1"/>
                </a:solidFill>
                <a:latin typeface="Garamond" panose="02020404030301010803" pitchFamily="18" charset="0"/>
              </a:rPr>
              <a:t>To be prescribe on </a:t>
            </a:r>
            <a:r>
              <a:rPr lang="en-IN" sz="3200" b="1" dirty="0" err="1" smtClean="0">
                <a:solidFill>
                  <a:schemeClr val="tx1"/>
                </a:solidFill>
                <a:latin typeface="Garamond" panose="02020404030301010803" pitchFamily="18" charset="0"/>
              </a:rPr>
              <a:t>reco</a:t>
            </a:r>
            <a:r>
              <a:rPr lang="en-IN" sz="3200" b="1" dirty="0" smtClean="0">
                <a:solidFill>
                  <a:schemeClr val="tx1"/>
                </a:solidFill>
                <a:latin typeface="Garamond" panose="02020404030301010803" pitchFamily="18" charset="0"/>
              </a:rPr>
              <a:t> of GST Council</a:t>
            </a:r>
            <a:endParaRPr lang="en-IN" sz="3200" b="1" dirty="0">
              <a:solidFill>
                <a:schemeClr val="tx1"/>
              </a:solidFill>
              <a:latin typeface="Garamond" panose="02020404030301010803" pitchFamily="18" charset="0"/>
            </a:endParaRPr>
          </a:p>
        </p:txBody>
      </p:sp>
    </p:spTree>
    <p:extLst>
      <p:ext uri="{BB962C8B-B14F-4D97-AF65-F5344CB8AC3E}">
        <p14:creationId xmlns="" xmlns:p14="http://schemas.microsoft.com/office/powerpoint/2010/main" val="3005036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810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1800000">
                                      <p:cBhvr>
                                        <p:cTn id="27" dur="500" fill="hold"/>
                                        <p:tgtEl>
                                          <p:spTgt spid="2"/>
                                        </p:tgtEl>
                                        <p:attrNameLst>
                                          <p:attrName>r</p:attrName>
                                        </p:attrNameLst>
                                      </p:cBhvr>
                                    </p:animRot>
                                  </p:childTnLst>
                                </p:cTn>
                              </p:par>
                            </p:childTnLst>
                          </p:cTn>
                        </p:par>
                        <p:par>
                          <p:cTn id="28" fill="hold">
                            <p:stCondLst>
                              <p:cond delay="500"/>
                            </p:stCondLst>
                            <p:childTnLst>
                              <p:par>
                                <p:cTn id="29" presetID="1" presetClass="emph" presetSubtype="2" fill="hold" nodeType="afterEffect">
                                  <p:stCondLst>
                                    <p:cond delay="0"/>
                                  </p:stCondLst>
                                  <p:childTnLst>
                                    <p:animClr clrSpc="rgb" dir="cw">
                                      <p:cBhvr>
                                        <p:cTn id="30" dur="500" fill="hold"/>
                                        <p:tgtEl>
                                          <p:spTgt spid="16"/>
                                        </p:tgtEl>
                                        <p:attrNameLst>
                                          <p:attrName>fillcolor</p:attrName>
                                        </p:attrNameLst>
                                      </p:cBhvr>
                                      <p:to>
                                        <a:srgbClr val="829975"/>
                                      </p:to>
                                    </p:animClr>
                                    <p:set>
                                      <p:cBhvr>
                                        <p:cTn id="31" dur="500" fill="hold"/>
                                        <p:tgtEl>
                                          <p:spTgt spid="16"/>
                                        </p:tgtEl>
                                        <p:attrNameLst>
                                          <p:attrName>fill.type</p:attrName>
                                        </p:attrNameLst>
                                      </p:cBhvr>
                                      <p:to>
                                        <p:strVal val="solid"/>
                                      </p:to>
                                    </p:set>
                                    <p:set>
                                      <p:cBhvr>
                                        <p:cTn id="32" dur="500" fill="hold"/>
                                        <p:tgtEl>
                                          <p:spTgt spid="16"/>
                                        </p:tgtEl>
                                        <p:attrNameLst>
                                          <p:attrName>fill.on</p:attrName>
                                        </p:attrNameLst>
                                      </p:cBhvr>
                                      <p:to>
                                        <p:strVal val="true"/>
                                      </p:to>
                                    </p:se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1500000">
                                      <p:cBhvr>
                                        <p:cTn id="49" dur="500" fill="hold"/>
                                        <p:tgtEl>
                                          <p:spTgt spid="2"/>
                                        </p:tgtEl>
                                        <p:attrNameLst>
                                          <p:attrName>r</p:attrName>
                                        </p:attrNameLst>
                                      </p:cBhvr>
                                    </p:animRo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500" fill="hold"/>
                                        <p:tgtEl>
                                          <p:spTgt spid="17"/>
                                        </p:tgtEl>
                                        <p:attrNameLst>
                                          <p:attrName>fillcolor</p:attrName>
                                        </p:attrNameLst>
                                      </p:cBhvr>
                                      <p:to>
                                        <a:srgbClr val="829975"/>
                                      </p:to>
                                    </p:animClr>
                                    <p:set>
                                      <p:cBhvr>
                                        <p:cTn id="53" dur="500" fill="hold"/>
                                        <p:tgtEl>
                                          <p:spTgt spid="17"/>
                                        </p:tgtEl>
                                        <p:attrNameLst>
                                          <p:attrName>fill.type</p:attrName>
                                        </p:attrNameLst>
                                      </p:cBhvr>
                                      <p:to>
                                        <p:strVal val="solid"/>
                                      </p:to>
                                    </p:set>
                                    <p:set>
                                      <p:cBhvr>
                                        <p:cTn id="54" dur="500" fill="hold"/>
                                        <p:tgtEl>
                                          <p:spTgt spid="17"/>
                                        </p:tgtEl>
                                        <p:attrNameLst>
                                          <p:attrName>fill.on</p:attrName>
                                        </p:attrNameLst>
                                      </p:cBhvr>
                                      <p:to>
                                        <p:strVal val="true"/>
                                      </p:to>
                                    </p:se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1320000">
                                      <p:cBhvr>
                                        <p:cTn id="71" dur="500" fill="hold"/>
                                        <p:tgtEl>
                                          <p:spTgt spid="2"/>
                                        </p:tgtEl>
                                        <p:attrNameLst>
                                          <p:attrName>r</p:attrName>
                                        </p:attrNameLst>
                                      </p:cBhvr>
                                    </p:animRot>
                                  </p:childTnLst>
                                </p:cTn>
                              </p:par>
                            </p:childTnLst>
                          </p:cTn>
                        </p:par>
                        <p:par>
                          <p:cTn id="72" fill="hold">
                            <p:stCondLst>
                              <p:cond delay="500"/>
                            </p:stCondLst>
                            <p:childTnLst>
                              <p:par>
                                <p:cTn id="73" presetID="1" presetClass="emph" presetSubtype="2" fill="hold" nodeType="afterEffect">
                                  <p:stCondLst>
                                    <p:cond delay="0"/>
                                  </p:stCondLst>
                                  <p:childTnLst>
                                    <p:animClr clrSpc="rgb" dir="cw">
                                      <p:cBhvr>
                                        <p:cTn id="74" dur="500" fill="hold"/>
                                        <p:tgtEl>
                                          <p:spTgt spid="18"/>
                                        </p:tgtEl>
                                        <p:attrNameLst>
                                          <p:attrName>fillcolor</p:attrName>
                                        </p:attrNameLst>
                                      </p:cBhvr>
                                      <p:to>
                                        <a:srgbClr val="829975"/>
                                      </p:to>
                                    </p:animClr>
                                    <p:set>
                                      <p:cBhvr>
                                        <p:cTn id="75" dur="500" fill="hold"/>
                                        <p:tgtEl>
                                          <p:spTgt spid="18"/>
                                        </p:tgtEl>
                                        <p:attrNameLst>
                                          <p:attrName>fill.type</p:attrName>
                                        </p:attrNameLst>
                                      </p:cBhvr>
                                      <p:to>
                                        <p:strVal val="solid"/>
                                      </p:to>
                                    </p:set>
                                    <p:set>
                                      <p:cBhvr>
                                        <p:cTn id="76" dur="500" fill="hold"/>
                                        <p:tgtEl>
                                          <p:spTgt spid="18"/>
                                        </p:tgtEl>
                                        <p:attrNameLst>
                                          <p:attrName>fill.on</p:attrName>
                                        </p:attrNameLst>
                                      </p:cBhvr>
                                      <p:to>
                                        <p:strVal val="true"/>
                                      </p:to>
                                    </p:set>
                                  </p:childTnLst>
                                </p:cTn>
                              </p:par>
                              <p:par>
                                <p:cTn id="77" presetID="10"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barn(inVertical)">
                                      <p:cBhvr>
                                        <p:cTn id="84" dur="50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8" presetClass="emph" presetSubtype="0" fill="hold" nodeType="clickEffect">
                                  <p:stCondLst>
                                    <p:cond delay="0"/>
                                  </p:stCondLst>
                                  <p:childTnLst>
                                    <p:animRot by="900000">
                                      <p:cBhvr>
                                        <p:cTn id="93" dur="500" fill="hold"/>
                                        <p:tgtEl>
                                          <p:spTgt spid="2"/>
                                        </p:tgtEl>
                                        <p:attrNameLst>
                                          <p:attrName>r</p:attrName>
                                        </p:attrNameLst>
                                      </p:cBhvr>
                                    </p:animRot>
                                  </p:childTnLst>
                                </p:cTn>
                              </p:par>
                            </p:childTnLst>
                          </p:cTn>
                        </p:par>
                        <p:par>
                          <p:cTn id="94" fill="hold">
                            <p:stCondLst>
                              <p:cond delay="500"/>
                            </p:stCondLst>
                            <p:childTnLst>
                              <p:par>
                                <p:cTn id="95" presetID="1" presetClass="emph" presetSubtype="2" fill="hold" nodeType="afterEffect">
                                  <p:stCondLst>
                                    <p:cond delay="0"/>
                                  </p:stCondLst>
                                  <p:childTnLst>
                                    <p:animClr clrSpc="rgb" dir="cw">
                                      <p:cBhvr>
                                        <p:cTn id="96" dur="500" fill="hold"/>
                                        <p:tgtEl>
                                          <p:spTgt spid="21"/>
                                        </p:tgtEl>
                                        <p:attrNameLst>
                                          <p:attrName>fillcolor</p:attrName>
                                        </p:attrNameLst>
                                      </p:cBhvr>
                                      <p:to>
                                        <a:srgbClr val="829975"/>
                                      </p:to>
                                    </p:animClr>
                                    <p:set>
                                      <p:cBhvr>
                                        <p:cTn id="97" dur="500" fill="hold"/>
                                        <p:tgtEl>
                                          <p:spTgt spid="21"/>
                                        </p:tgtEl>
                                        <p:attrNameLst>
                                          <p:attrName>fill.type</p:attrName>
                                        </p:attrNameLst>
                                      </p:cBhvr>
                                      <p:to>
                                        <p:strVal val="solid"/>
                                      </p:to>
                                    </p:set>
                                    <p:set>
                                      <p:cBhvr>
                                        <p:cTn id="98" dur="500" fill="hold"/>
                                        <p:tgtEl>
                                          <p:spTgt spid="21"/>
                                        </p:tgtEl>
                                        <p:attrNameLst>
                                          <p:attrName>fill.on</p:attrName>
                                        </p:attrNameLst>
                                      </p:cBhvr>
                                      <p:to>
                                        <p:strVal val="true"/>
                                      </p:to>
                                    </p:set>
                                  </p:childTnLst>
                                </p:cTn>
                              </p:par>
                              <p:par>
                                <p:cTn id="99" presetID="10" presetClass="entr" presetSubtype="0"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barn(inVertical)">
                                      <p:cBhvr>
                                        <p:cTn id="106" dur="5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xit" presetSubtype="0" fill="hold" grpId="1" nodeType="clickEffect">
                                  <p:stCondLst>
                                    <p:cond delay="0"/>
                                  </p:stCondLst>
                                  <p:childTnLst>
                                    <p:animEffect transition="out" filter="dissolv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8" presetClass="emph" presetSubtype="0" fill="hold" nodeType="clickEffect">
                                  <p:stCondLst>
                                    <p:cond delay="0"/>
                                  </p:stCondLst>
                                  <p:childTnLst>
                                    <p:animRot by="900000">
                                      <p:cBhvr>
                                        <p:cTn id="115" dur="500" fill="hold"/>
                                        <p:tgtEl>
                                          <p:spTgt spid="2"/>
                                        </p:tgtEl>
                                        <p:attrNameLst>
                                          <p:attrName>r</p:attrName>
                                        </p:attrNameLst>
                                      </p:cBhvr>
                                    </p:animRot>
                                  </p:childTnLst>
                                </p:cTn>
                              </p:par>
                            </p:childTnLst>
                          </p:cTn>
                        </p:par>
                        <p:par>
                          <p:cTn id="116" fill="hold">
                            <p:stCondLst>
                              <p:cond delay="500"/>
                            </p:stCondLst>
                            <p:childTnLst>
                              <p:par>
                                <p:cTn id="117" presetID="1" presetClass="emph" presetSubtype="2" fill="hold" nodeType="afterEffect">
                                  <p:stCondLst>
                                    <p:cond delay="0"/>
                                  </p:stCondLst>
                                  <p:childTnLst>
                                    <p:animClr clrSpc="rgb" dir="cw">
                                      <p:cBhvr>
                                        <p:cTn id="118" dur="500" fill="hold"/>
                                        <p:tgtEl>
                                          <p:spTgt spid="25"/>
                                        </p:tgtEl>
                                        <p:attrNameLst>
                                          <p:attrName>fillcolor</p:attrName>
                                        </p:attrNameLst>
                                      </p:cBhvr>
                                      <p:to>
                                        <a:srgbClr val="829975"/>
                                      </p:to>
                                    </p:animClr>
                                    <p:set>
                                      <p:cBhvr>
                                        <p:cTn id="119" dur="500" fill="hold"/>
                                        <p:tgtEl>
                                          <p:spTgt spid="25"/>
                                        </p:tgtEl>
                                        <p:attrNameLst>
                                          <p:attrName>fill.type</p:attrName>
                                        </p:attrNameLst>
                                      </p:cBhvr>
                                      <p:to>
                                        <p:strVal val="solid"/>
                                      </p:to>
                                    </p:set>
                                    <p:set>
                                      <p:cBhvr>
                                        <p:cTn id="120" dur="500" fill="hold"/>
                                        <p:tgtEl>
                                          <p:spTgt spid="25"/>
                                        </p:tgtEl>
                                        <p:attrNameLst>
                                          <p:attrName>fill.on</p:attrName>
                                        </p:attrNameLst>
                                      </p:cBhvr>
                                      <p:to>
                                        <p:strVal val="true"/>
                                      </p:to>
                                    </p:set>
                                  </p:childTnLst>
                                </p:cTn>
                              </p:par>
                            </p:childTnLst>
                          </p:cTn>
                        </p:par>
                        <p:par>
                          <p:cTn id="121" fill="hold">
                            <p:stCondLst>
                              <p:cond delay="1000"/>
                            </p:stCondLst>
                            <p:childTnLst>
                              <p:par>
                                <p:cTn id="122" presetID="16" presetClass="entr" presetSubtype="21" fill="hold" grpId="0" nodeType="after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barn(inVertical)">
                                      <p:cBhvr>
                                        <p:cTn id="124" dur="500"/>
                                        <p:tgtEl>
                                          <p:spTgt spid="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500"/>
                                        <p:tgtEl>
                                          <p:spTgt spid="27"/>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xit" presetSubtype="0" fill="hold" grpId="1" nodeType="clickEffect">
                                  <p:stCondLst>
                                    <p:cond delay="0"/>
                                  </p:stCondLst>
                                  <p:childTnLst>
                                    <p:animEffect transition="out" filter="dissolve">
                                      <p:cBhvr>
                                        <p:cTn id="133" dur="500"/>
                                        <p:tgtEl>
                                          <p:spTgt spid="27"/>
                                        </p:tgtEl>
                                      </p:cBhvr>
                                    </p:animEffect>
                                    <p:set>
                                      <p:cBhvr>
                                        <p:cTn id="134"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0" grpId="0"/>
      <p:bldP spid="3" grpId="0" animBg="1"/>
      <p:bldP spid="4" grpId="0" animBg="1"/>
      <p:bldP spid="4" grpId="1" animBg="1"/>
      <p:bldP spid="22" grpId="0" animBg="1"/>
      <p:bldP spid="22" grpId="1" animBg="1"/>
      <p:bldP spid="5" grpId="0" animBg="1"/>
      <p:bldP spid="5" grpId="1" animBg="1"/>
      <p:bldP spid="23" grpId="0" animBg="1"/>
      <p:bldP spid="23" grpId="1" animBg="1"/>
      <p:bldP spid="12" grpId="0"/>
      <p:bldP spid="26" grpId="0" animBg="1"/>
      <p:bldP spid="26" grpId="1" animBg="1"/>
      <p:bldP spid="27" grpId="0" animBg="1"/>
      <p:bldP spid="27"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24000"/>
            <a:ext cx="8735887" cy="5181600"/>
          </a:xfrm>
        </p:spPr>
        <p:txBody>
          <a:bodyPr>
            <a:normAutofit fontScale="77500" lnSpcReduction="20000"/>
          </a:bodyPr>
          <a:lstStyle/>
          <a:p>
            <a:pPr algn="just"/>
            <a:r>
              <a:rPr lang="en-IN" sz="4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Services are intangible.</a:t>
            </a:r>
          </a:p>
          <a:p>
            <a:pPr algn="just"/>
            <a:endParaRPr lang="en-IN" sz="4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just"/>
            <a:r>
              <a:rPr lang="en-IN" sz="4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POS  for 12 categories of services is determined with reference to certain proxies.</a:t>
            </a:r>
          </a:p>
          <a:p>
            <a:pPr algn="just"/>
            <a:endParaRPr lang="en-IN" sz="4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just"/>
            <a:r>
              <a:rPr lang="en-US" sz="4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Specific Provision has been made  for 12 services.</a:t>
            </a:r>
          </a:p>
          <a:p>
            <a:pPr algn="just"/>
            <a:endParaRPr lang="en-US" sz="4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just"/>
            <a:r>
              <a:rPr lang="en-IN" sz="4600" b="1" dirty="0" smtClean="0">
                <a:solidFill>
                  <a:srgbClr val="002060"/>
                </a:solidFill>
                <a:effectLst>
                  <a:outerShdw blurRad="38100" dist="38100" dir="2700000" algn="tl">
                    <a:srgbClr val="000000">
                      <a:alpha val="43137"/>
                    </a:srgbClr>
                  </a:outerShdw>
                </a:effectLst>
              </a:rPr>
              <a:t>Default rule  for  the Rest of the Services</a:t>
            </a:r>
          </a:p>
          <a:p>
            <a:pPr algn="just"/>
            <a:endParaRPr lang="en-IN" sz="4300" b="1" dirty="0" smtClean="0">
              <a:solidFill>
                <a:srgbClr val="002060"/>
              </a:solidFill>
              <a:latin typeface="Arial" pitchFamily="34" charset="0"/>
              <a:cs typeface="Arial" pitchFamily="34" charset="0"/>
            </a:endParaRPr>
          </a:p>
          <a:p>
            <a:endParaRPr lang="en-IN" sz="4800" b="1" dirty="0" smtClean="0"/>
          </a:p>
          <a:p>
            <a:endParaRPr lang="en-IN" sz="4800" b="1" dirty="0"/>
          </a:p>
        </p:txBody>
      </p:sp>
      <p:sp>
        <p:nvSpPr>
          <p:cNvPr id="4" name="Slide Number Placeholder 3"/>
          <p:cNvSpPr>
            <a:spLocks noGrp="1"/>
          </p:cNvSpPr>
          <p:nvPr>
            <p:ph type="sldNum" sz="quarter" idx="12"/>
          </p:nvPr>
        </p:nvSpPr>
        <p:spPr/>
        <p:txBody>
          <a:bodyPr/>
          <a:lstStyle/>
          <a:p>
            <a:fld id="{CC0BBEAA-B4FC-41A2-85B6-9369FD4AE745}" type="slidenum">
              <a:rPr lang="en-GB" smtClean="0">
                <a:solidFill>
                  <a:prstClr val="black">
                    <a:tint val="75000"/>
                  </a:prstClr>
                </a:solidFill>
              </a:rPr>
              <a:pPr/>
              <a:t>61</a:t>
            </a:fld>
            <a:endParaRPr lang="en-GB" dirty="0">
              <a:solidFill>
                <a:prstClr val="black">
                  <a:tint val="75000"/>
                </a:prstClr>
              </a:solidFill>
            </a:endParaRPr>
          </a:p>
        </p:txBody>
      </p:sp>
      <p:sp>
        <p:nvSpPr>
          <p:cNvPr id="5" name="Title 1"/>
          <p:cNvSpPr>
            <a:spLocks noGrp="1"/>
          </p:cNvSpPr>
          <p:nvPr>
            <p:ph type="title"/>
          </p:nvPr>
        </p:nvSpPr>
        <p:spPr>
          <a:xfrm>
            <a:off x="1" y="0"/>
            <a:ext cx="9144000" cy="1132114"/>
          </a:xfrm>
          <a:noFill/>
          <a:ln w="57150">
            <a:solidFill>
              <a:srgbClr val="FFC000"/>
            </a:solidFill>
          </a:ln>
        </p:spPr>
        <p:txBody>
          <a:bodyPr>
            <a:noAutofit/>
          </a:bodyPr>
          <a:lstStyle/>
          <a:p>
            <a:r>
              <a:rPr lang="en-US" sz="4000" b="1" dirty="0" smtClean="0">
                <a:solidFill>
                  <a:srgbClr val="C00000"/>
                </a:solidFill>
                <a:latin typeface="Garamond" panose="02020404030301010803" pitchFamily="18" charset="0"/>
              </a:rPr>
              <a:t>Place of Supply of  </a:t>
            </a:r>
            <a:r>
              <a:rPr lang="en-IN" sz="4000" b="1" dirty="0" smtClean="0">
                <a:solidFill>
                  <a:srgbClr val="C00000"/>
                </a:solidFill>
                <a:latin typeface="Garamond" panose="02020404030301010803" pitchFamily="18" charset="0"/>
              </a:rPr>
              <a:t>Services</a:t>
            </a:r>
            <a:endParaRPr lang="en-IN" dirty="0">
              <a:solidFill>
                <a:srgbClr val="C00000"/>
              </a:solidFill>
              <a:latin typeface="Andalus" pitchFamily="18" charset="-78"/>
              <a:cs typeface="Andalus" pitchFamily="18" charset="-78"/>
            </a:endParaRPr>
          </a:p>
        </p:txBody>
      </p:sp>
    </p:spTree>
    <p:extLst>
      <p:ext uri="{BB962C8B-B14F-4D97-AF65-F5344CB8AC3E}">
        <p14:creationId xmlns="" xmlns:p14="http://schemas.microsoft.com/office/powerpoint/2010/main" val="8743422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graphicFrame>
        <p:nvGraphicFramePr>
          <p:cNvPr id="5" name="Diagram 4"/>
          <p:cNvGraphicFramePr/>
          <p:nvPr/>
        </p:nvGraphicFramePr>
        <p:xfrm>
          <a:off x="-152400" y="228600"/>
          <a:ext cx="9829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rot="16200000">
            <a:off x="-3009900" y="3182036"/>
            <a:ext cx="6705600"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Garamond" panose="02020404030301010803" pitchFamily="18" charset="0"/>
              </a:rPr>
              <a:t>Specific Provisions for 12 services</a:t>
            </a:r>
            <a:endParaRPr lang="en-US" sz="3600"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3999" cy="5334000"/>
          </a:xfrm>
        </p:spPr>
        <p:txBody>
          <a:bodyPr>
            <a:normAutofit fontScale="47500" lnSpcReduction="20000"/>
          </a:bodyPr>
          <a:lstStyle/>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Immovable property related services,</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Restaurant and catering services, personal grooming, fitness, beauty treatment, health service,</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Training and performance appraisal , </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Admission to a event or amusement park </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Organization of event.</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Transportation of goods. </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Passenger transportation.</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Services on board a conveyance </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Telecommunication services </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Banking and other financial services, </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Insurance services </a:t>
            </a:r>
          </a:p>
          <a:p>
            <a:pPr marL="742950" indent="-742950" algn="just">
              <a:spcBef>
                <a:spcPts val="400"/>
              </a:spcBef>
              <a:buAutoNum type="arabicParenBoth"/>
            </a:pPr>
            <a:r>
              <a:rPr lang="en-US" sz="5900" b="1" dirty="0" smtClean="0">
                <a:effectLst>
                  <a:outerShdw blurRad="38100" dist="38100" dir="2700000" algn="tl">
                    <a:srgbClr val="000000">
                      <a:alpha val="43137"/>
                    </a:srgbClr>
                  </a:outerShdw>
                </a:effectLst>
                <a:latin typeface="Garamond" panose="02020404030301010803" pitchFamily="18" charset="0"/>
              </a:rPr>
              <a:t>Advertisement services to the Government</a:t>
            </a:r>
          </a:p>
          <a:p>
            <a:pPr lvl="1" algn="just">
              <a:spcBef>
                <a:spcPts val="400"/>
              </a:spcBef>
              <a:buFont typeface="Wingdings" pitchFamily="2" charset="2"/>
              <a:buChar char="Ø"/>
            </a:pPr>
            <a:endParaRPr lang="en-US" sz="9600" b="1" dirty="0" smtClean="0">
              <a:latin typeface="Garamond" panose="02020404030301010803" pitchFamily="18" charset="0"/>
            </a:endParaRPr>
          </a:p>
          <a:p>
            <a:pPr lvl="1" algn="just">
              <a:spcBef>
                <a:spcPts val="400"/>
              </a:spcBef>
              <a:buNone/>
            </a:pPr>
            <a:endParaRPr lang="en-US" sz="9600" b="1" dirty="0" smtClean="0">
              <a:latin typeface="Garamond" panose="02020404030301010803" pitchFamily="18" charset="0"/>
            </a:endParaRPr>
          </a:p>
          <a:p>
            <a:pPr lvl="1" algn="just">
              <a:spcBef>
                <a:spcPts val="400"/>
              </a:spcBef>
              <a:buNone/>
            </a:pPr>
            <a:endParaRPr lang="en-US" sz="9600" b="1" dirty="0">
              <a:latin typeface="Garamond" panose="02020404030301010803" pitchFamily="18" charset="0"/>
            </a:endParaRPr>
          </a:p>
          <a:p>
            <a:endParaRPr lang="en-IN" b="1" dirty="0"/>
          </a:p>
        </p:txBody>
      </p:sp>
      <p:sp>
        <p:nvSpPr>
          <p:cNvPr id="4" name="Slide Number Placeholder 3"/>
          <p:cNvSpPr>
            <a:spLocks noGrp="1"/>
          </p:cNvSpPr>
          <p:nvPr>
            <p:ph type="sldNum" sz="quarter" idx="12"/>
          </p:nvPr>
        </p:nvSpPr>
        <p:spPr/>
        <p:txBody>
          <a:bodyPr/>
          <a:lstStyle/>
          <a:p>
            <a:fld id="{CC0BBEAA-B4FC-41A2-85B6-9369FD4AE745}" type="slidenum">
              <a:rPr lang="en-GB" smtClean="0">
                <a:solidFill>
                  <a:prstClr val="black">
                    <a:tint val="75000"/>
                  </a:prstClr>
                </a:solidFill>
              </a:rPr>
              <a:pPr/>
              <a:t>63</a:t>
            </a:fld>
            <a:endParaRPr lang="en-GB" dirty="0">
              <a:solidFill>
                <a:prstClr val="black">
                  <a:tint val="75000"/>
                </a:prstClr>
              </a:solidFill>
            </a:endParaRPr>
          </a:p>
        </p:txBody>
      </p:sp>
      <p:sp>
        <p:nvSpPr>
          <p:cNvPr id="5" name="Title 1"/>
          <p:cNvSpPr>
            <a:spLocks noGrp="1"/>
          </p:cNvSpPr>
          <p:nvPr>
            <p:ph type="title"/>
          </p:nvPr>
        </p:nvSpPr>
        <p:spPr>
          <a:xfrm>
            <a:off x="0" y="0"/>
            <a:ext cx="9144000" cy="1143000"/>
          </a:xfrm>
          <a:noFill/>
          <a:ln w="57150">
            <a:solidFill>
              <a:srgbClr val="FFC000"/>
            </a:solidFill>
          </a:ln>
        </p:spPr>
        <p:txBody>
          <a:bodyPr>
            <a:noAutofit/>
          </a:bodyPr>
          <a:lstStyle/>
          <a:p>
            <a:pPr algn="l"/>
            <a:r>
              <a:rPr lang="en-US" b="1" dirty="0" smtClean="0">
                <a:solidFill>
                  <a:srgbClr val="FF0000"/>
                </a:solidFill>
                <a:effectLst>
                  <a:outerShdw blurRad="38100" dist="38100" dir="2700000" algn="tl">
                    <a:srgbClr val="000000">
                      <a:alpha val="43137"/>
                    </a:srgbClr>
                  </a:outerShdw>
                </a:effectLst>
                <a:latin typeface="Garamond" panose="02020404030301010803" pitchFamily="18" charset="0"/>
              </a:rPr>
              <a:t>Specific Provisions for 12 services</a:t>
            </a:r>
            <a:endParaRPr lang="en-IN" dirty="0">
              <a:latin typeface="Andalus" pitchFamily="18" charset="-78"/>
              <a:cs typeface="Andalus" pitchFamily="18" charset="-78"/>
            </a:endParaRPr>
          </a:p>
        </p:txBody>
      </p:sp>
    </p:spTree>
    <p:extLst>
      <p:ext uri="{BB962C8B-B14F-4D97-AF65-F5344CB8AC3E}">
        <p14:creationId xmlns="" xmlns:p14="http://schemas.microsoft.com/office/powerpoint/2010/main" val="8743422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0BBEAA-B4FC-41A2-85B6-9369FD4AE745}" type="slidenum">
              <a:rPr lang="en-GB" smtClean="0">
                <a:solidFill>
                  <a:prstClr val="black">
                    <a:tint val="75000"/>
                  </a:prstClr>
                </a:solidFill>
              </a:rPr>
              <a:pPr/>
              <a:t>64</a:t>
            </a:fld>
            <a:endParaRPr lang="en-GB" dirty="0">
              <a:solidFill>
                <a:prstClr val="black">
                  <a:tint val="75000"/>
                </a:prstClr>
              </a:solidFill>
            </a:endParaRPr>
          </a:p>
        </p:txBody>
      </p:sp>
      <p:sp>
        <p:nvSpPr>
          <p:cNvPr id="5" name="Title 1"/>
          <p:cNvSpPr>
            <a:spLocks noGrp="1"/>
          </p:cNvSpPr>
          <p:nvPr>
            <p:ph type="title"/>
          </p:nvPr>
        </p:nvSpPr>
        <p:spPr>
          <a:xfrm>
            <a:off x="1" y="0"/>
            <a:ext cx="9144000" cy="1132114"/>
          </a:xfrm>
          <a:noFill/>
          <a:ln w="57150">
            <a:solidFill>
              <a:srgbClr val="FFC000"/>
            </a:solidFill>
          </a:ln>
        </p:spPr>
        <p:txBody>
          <a:bodyPr>
            <a:noAutofit/>
          </a:bodyPr>
          <a:lstStyle/>
          <a:p>
            <a:r>
              <a:rPr lang="en-US" sz="3600" b="1" dirty="0" smtClean="0">
                <a:solidFill>
                  <a:srgbClr val="FF0000"/>
                </a:solidFill>
                <a:effectLst>
                  <a:outerShdw blurRad="38100" dist="38100" dir="2700000" algn="tl">
                    <a:srgbClr val="000000">
                      <a:alpha val="43137"/>
                    </a:srgbClr>
                  </a:outerShdw>
                </a:effectLst>
                <a:latin typeface="+mj-lt"/>
              </a:rPr>
              <a:t>Default Rule for the Services </a:t>
            </a:r>
            <a:br>
              <a:rPr lang="en-US" sz="3600" b="1" dirty="0" smtClean="0">
                <a:solidFill>
                  <a:srgbClr val="FF0000"/>
                </a:solidFill>
                <a:effectLst>
                  <a:outerShdw blurRad="38100" dist="38100" dir="2700000" algn="tl">
                    <a:srgbClr val="000000">
                      <a:alpha val="43137"/>
                    </a:srgbClr>
                  </a:outerShdw>
                </a:effectLst>
                <a:latin typeface="+mj-lt"/>
              </a:rPr>
            </a:br>
            <a:r>
              <a:rPr lang="en-US" sz="3600" b="1" dirty="0" smtClean="0">
                <a:solidFill>
                  <a:srgbClr val="FF0000"/>
                </a:solidFill>
                <a:effectLst>
                  <a:outerShdw blurRad="38100" dist="38100" dir="2700000" algn="tl">
                    <a:srgbClr val="000000">
                      <a:alpha val="43137"/>
                    </a:srgbClr>
                  </a:outerShdw>
                </a:effectLst>
                <a:latin typeface="+mj-lt"/>
              </a:rPr>
              <a:t>other than twelve  Specified Services</a:t>
            </a:r>
            <a:endParaRPr lang="en-IN" sz="2400" dirty="0">
              <a:solidFill>
                <a:srgbClr val="FF0000"/>
              </a:solidFill>
              <a:effectLst>
                <a:outerShdw blurRad="38100" dist="38100" dir="2700000" algn="tl">
                  <a:srgbClr val="000000">
                    <a:alpha val="43137"/>
                  </a:srgbClr>
                </a:outerShdw>
              </a:effectLst>
              <a:latin typeface="+mj-lt"/>
              <a:cs typeface="Andalus" pitchFamily="18" charset="-78"/>
            </a:endParaRPr>
          </a:p>
        </p:txBody>
      </p:sp>
      <p:graphicFrame>
        <p:nvGraphicFramePr>
          <p:cNvPr id="8" name="Table 7"/>
          <p:cNvGraphicFramePr>
            <a:graphicFrameLocks noGrp="1"/>
          </p:cNvGraphicFramePr>
          <p:nvPr/>
        </p:nvGraphicFramePr>
        <p:xfrm>
          <a:off x="228600" y="1447800"/>
          <a:ext cx="8763000" cy="5194541"/>
        </p:xfrm>
        <a:graphic>
          <a:graphicData uri="http://schemas.openxmlformats.org/drawingml/2006/table">
            <a:tbl>
              <a:tblPr firstRow="1" bandRow="1">
                <a:tableStyleId>{10A1B5D5-9B99-4C35-A422-299274C87663}</a:tableStyleId>
              </a:tblPr>
              <a:tblGrid>
                <a:gridCol w="2590800"/>
                <a:gridCol w="6172200"/>
              </a:tblGrid>
              <a:tr h="990600">
                <a:tc>
                  <a:txBody>
                    <a:bodyPr/>
                    <a:lstStyle/>
                    <a:p>
                      <a:pPr algn="l"/>
                      <a:r>
                        <a:rPr lang="en-IN" sz="3600" b="1" dirty="0" smtClean="0">
                          <a:latin typeface="Garamond" panose="02020404030301010803" pitchFamily="18" charset="0"/>
                        </a:rPr>
                        <a:t>Description of Supply</a:t>
                      </a:r>
                      <a:endParaRPr lang="en-IN" sz="3600" b="1" dirty="0">
                        <a:latin typeface="Garamond" panose="02020404030301010803" pitchFamily="18" charset="0"/>
                        <a:cs typeface="Andalus" panose="02020603050405020304" pitchFamily="18" charset="-78"/>
                      </a:endParaRPr>
                    </a:p>
                  </a:txBody>
                  <a:tcPr marL="68580" marR="68580"/>
                </a:tc>
                <a:tc>
                  <a:txBody>
                    <a:bodyPr/>
                    <a:lstStyle/>
                    <a:p>
                      <a:pPr algn="l"/>
                      <a:r>
                        <a:rPr lang="en-IN" sz="2800" b="1" dirty="0" smtClean="0">
                          <a:latin typeface="Garamond" panose="02020404030301010803" pitchFamily="18" charset="0"/>
                        </a:rPr>
                        <a:t>              </a:t>
                      </a:r>
                      <a:r>
                        <a:rPr lang="en-IN" sz="4400" b="1" dirty="0" smtClean="0">
                          <a:latin typeface="Garamond" panose="02020404030301010803" pitchFamily="18" charset="0"/>
                        </a:rPr>
                        <a:t>Place of Supply</a:t>
                      </a:r>
                      <a:endParaRPr lang="en-IN" sz="2800" b="1" dirty="0">
                        <a:latin typeface="Garamond" panose="02020404030301010803" pitchFamily="18" charset="0"/>
                        <a:cs typeface="Andalus" panose="02020603050405020304" pitchFamily="18" charset="-78"/>
                      </a:endParaRPr>
                    </a:p>
                  </a:txBody>
                  <a:tcPr marL="68580" marR="68580"/>
                </a:tc>
              </a:tr>
              <a:tr h="1249680">
                <a:tc>
                  <a:txBody>
                    <a:bodyPr/>
                    <a:lstStyle/>
                    <a:p>
                      <a:pPr algn="l"/>
                      <a:r>
                        <a:rPr lang="en-IN" sz="8000" b="1" dirty="0" smtClean="0">
                          <a:latin typeface="Garamond" panose="02020404030301010803" pitchFamily="18" charset="0"/>
                          <a:cs typeface="Andalus" panose="02020603050405020304" pitchFamily="18" charset="-78"/>
                        </a:rPr>
                        <a:t>B2B</a:t>
                      </a:r>
                      <a:r>
                        <a:rPr lang="en-IN" sz="7200" b="1" baseline="0" dirty="0" smtClean="0">
                          <a:latin typeface="Garamond" panose="02020404030301010803" pitchFamily="18" charset="0"/>
                          <a:cs typeface="Andalus" panose="02020603050405020304" pitchFamily="18" charset="-78"/>
                        </a:rPr>
                        <a:t> </a:t>
                      </a:r>
                      <a:endParaRPr lang="en-IN" sz="7200" b="1" dirty="0">
                        <a:latin typeface="Garamond" panose="02020404030301010803" pitchFamily="18" charset="0"/>
                        <a:cs typeface="Andalus" panose="02020603050405020304" pitchFamily="18" charset="-78"/>
                      </a:endParaRPr>
                    </a:p>
                  </a:txBody>
                  <a:tcPr marL="68580" marR="68580"/>
                </a:tc>
                <a:tc>
                  <a:txBody>
                    <a:bodyPr/>
                    <a:lstStyle/>
                    <a:p>
                      <a:pPr algn="l"/>
                      <a:r>
                        <a:rPr lang="en-IN" sz="4000" b="1" dirty="0" smtClean="0">
                          <a:latin typeface="+mj-lt"/>
                          <a:cs typeface="Andalus" panose="02020603050405020304" pitchFamily="18" charset="-78"/>
                        </a:rPr>
                        <a:t>Location of the Recipient</a:t>
                      </a:r>
                      <a:endParaRPr lang="en-IN" sz="4000" b="1" dirty="0">
                        <a:latin typeface="+mj-lt"/>
                        <a:cs typeface="Andalus" panose="02020603050405020304" pitchFamily="18" charset="-78"/>
                      </a:endParaRPr>
                    </a:p>
                  </a:txBody>
                  <a:tcPr marL="68580" marR="68580"/>
                </a:tc>
              </a:tr>
              <a:tr h="2695181">
                <a:tc>
                  <a:txBody>
                    <a:bodyPr/>
                    <a:lstStyle/>
                    <a:p>
                      <a:pPr algn="l"/>
                      <a:endParaRPr lang="en-IN" sz="2800" b="1" dirty="0" smtClean="0">
                        <a:latin typeface="Garamond" panose="02020404030301010803" pitchFamily="18" charset="0"/>
                        <a:cs typeface="Andalus" panose="02020603050405020304" pitchFamily="18" charset="-78"/>
                      </a:endParaRPr>
                    </a:p>
                    <a:p>
                      <a:pPr algn="l"/>
                      <a:r>
                        <a:rPr lang="en-IN" sz="8000" b="1" dirty="0" smtClean="0">
                          <a:latin typeface="Garamond" panose="02020404030301010803" pitchFamily="18" charset="0"/>
                          <a:cs typeface="Andalus" panose="02020603050405020304" pitchFamily="18" charset="-78"/>
                        </a:rPr>
                        <a:t>B2C</a:t>
                      </a:r>
                      <a:r>
                        <a:rPr lang="en-IN" sz="8800" b="1" baseline="0" dirty="0" smtClean="0">
                          <a:latin typeface="Garamond" panose="02020404030301010803" pitchFamily="18" charset="0"/>
                          <a:cs typeface="Andalus" panose="02020603050405020304" pitchFamily="18" charset="-78"/>
                        </a:rPr>
                        <a:t> </a:t>
                      </a:r>
                      <a:endParaRPr lang="en-IN" sz="8800" b="1" dirty="0">
                        <a:latin typeface="Garamond" panose="02020404030301010803" pitchFamily="18" charset="0"/>
                        <a:cs typeface="Andalus" panose="02020603050405020304" pitchFamily="18" charset="-78"/>
                      </a:endParaRPr>
                    </a:p>
                  </a:txBody>
                  <a:tcPr marL="68580" marR="68580">
                    <a:solidFill>
                      <a:srgbClr val="CFE11F"/>
                    </a:solidFill>
                  </a:tcPr>
                </a:tc>
                <a:tc>
                  <a:txBody>
                    <a:bodyPr/>
                    <a:lstStyle/>
                    <a:p>
                      <a:pPr marL="571500" indent="-571500">
                        <a:buAutoNum type="romanLcParenBoth"/>
                      </a:pPr>
                      <a:r>
                        <a:rPr lang="en-US" sz="2800" b="1" kern="1200" baseline="0" dirty="0" smtClean="0">
                          <a:solidFill>
                            <a:schemeClr val="dk1"/>
                          </a:solidFill>
                          <a:latin typeface="+mn-lt"/>
                          <a:ea typeface="+mn-ea"/>
                          <a:cs typeface="+mn-cs"/>
                        </a:rPr>
                        <a:t>Location of the recipient where the address on record exists, and</a:t>
                      </a:r>
                    </a:p>
                    <a:p>
                      <a:pPr marL="571500" indent="-571500">
                        <a:buAutoNum type="romanLcParenBoth"/>
                      </a:pPr>
                      <a:endParaRPr lang="en-US" sz="2800" b="1" kern="1200" baseline="0" dirty="0" smtClean="0">
                        <a:solidFill>
                          <a:schemeClr val="dk1"/>
                        </a:solidFill>
                        <a:latin typeface="+mn-lt"/>
                        <a:ea typeface="+mn-ea"/>
                        <a:cs typeface="+mn-cs"/>
                      </a:endParaRPr>
                    </a:p>
                    <a:p>
                      <a:pPr marL="571500" indent="-571500">
                        <a:buAutoNum type="romanLcParenBoth"/>
                      </a:pPr>
                      <a:r>
                        <a:rPr lang="en-US" sz="2800" b="1" kern="1200" baseline="0" dirty="0" smtClean="0">
                          <a:solidFill>
                            <a:schemeClr val="dk1"/>
                          </a:solidFill>
                          <a:latin typeface="+mn-lt"/>
                          <a:ea typeface="+mn-ea"/>
                          <a:cs typeface="+mn-cs"/>
                        </a:rPr>
                        <a:t>the location of the supplier of services in other cases.</a:t>
                      </a:r>
                      <a:endParaRPr lang="en-IN" sz="4000" b="1" dirty="0">
                        <a:latin typeface="Garamond" panose="02020404030301010803" pitchFamily="18" charset="0"/>
                        <a:cs typeface="Andalus" panose="02020603050405020304" pitchFamily="18" charset="-78"/>
                      </a:endParaRPr>
                    </a:p>
                  </a:txBody>
                  <a:tcPr marL="68580" marR="68580">
                    <a:solidFill>
                      <a:srgbClr val="CFE11F"/>
                    </a:solidFill>
                  </a:tcPr>
                </a:tc>
              </a:tr>
            </a:tbl>
          </a:graphicData>
        </a:graphic>
      </p:graphicFrame>
    </p:spTree>
    <p:extLst>
      <p:ext uri="{BB962C8B-B14F-4D97-AF65-F5344CB8AC3E}">
        <p14:creationId xmlns="" xmlns:p14="http://schemas.microsoft.com/office/powerpoint/2010/main" val="8743422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lumMod val="40000"/>
              <a:lumOff val="60000"/>
              <a:alpha val="38000"/>
            </a:schemeClr>
          </a:solidFill>
        </p:spPr>
        <p:txBody>
          <a:bodyPr>
            <a:noAutofit/>
          </a:bodyPr>
          <a:lstStyle/>
          <a:p>
            <a:r>
              <a:rPr lang="en-US" sz="3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br>
              <a:rPr lang="en-US" sz="36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28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Immovable property related services</a:t>
            </a:r>
            <a:r>
              <a:rPr lang="en-US"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a:r>
            <a:br>
              <a:rPr lang="en-US" sz="3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br>
            <a:endParaRPr lang="en-US" sz="3600" b="1" dirty="0"/>
          </a:p>
        </p:txBody>
      </p:sp>
      <p:sp>
        <p:nvSpPr>
          <p:cNvPr id="5" name="Content Placeholder 4"/>
          <p:cNvSpPr>
            <a:spLocks noGrp="1"/>
          </p:cNvSpPr>
          <p:nvPr>
            <p:ph sz="half" idx="1"/>
          </p:nvPr>
        </p:nvSpPr>
        <p:spPr>
          <a:xfrm>
            <a:off x="457200" y="1518313"/>
            <a:ext cx="8305800" cy="2835324"/>
          </a:xfrm>
          <a:solidFill>
            <a:srgbClr val="FFFF00">
              <a:alpha val="59000"/>
            </a:srgbClr>
          </a:solidFill>
        </p:spPr>
        <p:txBody>
          <a:bodyPr>
            <a:normAutofit fontScale="92500" lnSpcReduction="20000"/>
          </a:bodyPr>
          <a:lstStyle/>
          <a:p>
            <a:pPr algn="just"/>
            <a:r>
              <a:rPr lang="en-US" b="1" dirty="0" smtClean="0"/>
              <a:t>in relation to an immovable property, including services provided by architects, interior decorators, surveyors, engineers and other related experts etc</a:t>
            </a:r>
          </a:p>
          <a:p>
            <a:pPr algn="just"/>
            <a:r>
              <a:rPr lang="en-US" b="1" dirty="0" smtClean="0"/>
              <a:t>grant of rights to use immovable property .</a:t>
            </a:r>
          </a:p>
          <a:p>
            <a:pPr algn="just"/>
            <a:r>
              <a:rPr lang="en-US" b="1" dirty="0" smtClean="0"/>
              <a:t>lodging accommodation by a hotel, inn, Boat, GH.</a:t>
            </a:r>
          </a:p>
          <a:p>
            <a:pPr algn="just"/>
            <a:r>
              <a:rPr lang="en-US" b="1" dirty="0" smtClean="0"/>
              <a:t>Function  Halls etc.</a:t>
            </a:r>
          </a:p>
          <a:p>
            <a:pPr algn="just"/>
            <a:r>
              <a:rPr lang="en-US" b="1" dirty="0" smtClean="0"/>
              <a:t>any services ancillary to the services referred</a:t>
            </a:r>
          </a:p>
          <a:p>
            <a:pPr algn="just"/>
            <a:endParaRPr lang="en-US" b="1" dirty="0"/>
          </a:p>
        </p:txBody>
      </p:sp>
      <p:sp>
        <p:nvSpPr>
          <p:cNvPr id="6" name="Content Placeholder 5"/>
          <p:cNvSpPr>
            <a:spLocks noGrp="1"/>
          </p:cNvSpPr>
          <p:nvPr>
            <p:ph sz="half" idx="2"/>
          </p:nvPr>
        </p:nvSpPr>
        <p:spPr>
          <a:xfrm>
            <a:off x="533400" y="4662976"/>
            <a:ext cx="8153400" cy="959893"/>
          </a:xfrm>
          <a:solidFill>
            <a:srgbClr val="92D050">
              <a:alpha val="66000"/>
            </a:srgbClr>
          </a:solidFill>
        </p:spPr>
        <p:txBody>
          <a:bodyPr>
            <a:noAutofit/>
          </a:bodyPr>
          <a:lstStyle/>
          <a:p>
            <a:pPr algn="just">
              <a:buNone/>
            </a:pPr>
            <a:r>
              <a:rPr lang="en-US" b="1" dirty="0" smtClean="0">
                <a:solidFill>
                  <a:srgbClr val="002060"/>
                </a:solidFill>
              </a:rPr>
              <a:t>	Location at which the immovable property or boat or vessel is located or intended to be located.</a:t>
            </a:r>
            <a:endParaRPr lang="en-US" b="1" dirty="0">
              <a:solidFill>
                <a:srgbClr val="002060"/>
              </a:solidFill>
            </a:endParaRPr>
          </a:p>
        </p:txBody>
      </p:sp>
      <p:sp>
        <p:nvSpPr>
          <p:cNvPr id="7" name="TextBox 6"/>
          <p:cNvSpPr txBox="1"/>
          <p:nvPr/>
        </p:nvSpPr>
        <p:spPr>
          <a:xfrm>
            <a:off x="614149" y="5841233"/>
            <a:ext cx="8024884" cy="1323439"/>
          </a:xfrm>
          <a:prstGeom prst="rect">
            <a:avLst/>
          </a:prstGeom>
          <a:noFill/>
        </p:spPr>
        <p:txBody>
          <a:bodyPr wrap="square" rtlCol="0">
            <a:spAutoFit/>
          </a:bodyPr>
          <a:lstStyle/>
          <a:p>
            <a:r>
              <a:rPr lang="en-US" sz="2000" b="1" dirty="0" smtClean="0"/>
              <a:t>Pro rata  if located in more than one state.  Storage &amp; Warehousing </a:t>
            </a:r>
          </a:p>
          <a:p>
            <a:r>
              <a:rPr lang="en-US" sz="2000" b="1" dirty="0" smtClean="0"/>
              <a:t> interior decorator  supplies  a corporate </a:t>
            </a:r>
            <a:r>
              <a:rPr lang="en-US" sz="2000" b="1" dirty="0" err="1" smtClean="0"/>
              <a:t>colour</a:t>
            </a:r>
            <a:r>
              <a:rPr lang="en-US" sz="2000" b="1" dirty="0" smtClean="0"/>
              <a:t> scheme/style for a hotel chain to use in their own properties</a:t>
            </a:r>
          </a:p>
          <a:p>
            <a:endParaRPr lang="en-US" sz="20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lumMod val="40000"/>
              <a:lumOff val="60000"/>
              <a:alpha val="38000"/>
            </a:schemeClr>
          </a:solidFill>
        </p:spPr>
        <p:txBody>
          <a:bodyPr>
            <a:noAutofit/>
          </a:bodyPr>
          <a:lstStyle/>
          <a:p>
            <a:r>
              <a:rPr lang="en-US" sz="32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Performance based services:</a:t>
            </a:r>
            <a:br>
              <a:rPr lang="en-US" sz="32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endParaRPr lang="en-US" sz="2400" b="1" dirty="0"/>
          </a:p>
        </p:txBody>
      </p:sp>
      <p:sp>
        <p:nvSpPr>
          <p:cNvPr id="5" name="Content Placeholder 4"/>
          <p:cNvSpPr>
            <a:spLocks noGrp="1"/>
          </p:cNvSpPr>
          <p:nvPr>
            <p:ph sz="half" idx="1"/>
          </p:nvPr>
        </p:nvSpPr>
        <p:spPr>
          <a:xfrm>
            <a:off x="457200" y="1600200"/>
            <a:ext cx="8305800" cy="3276599"/>
          </a:xfrm>
          <a:solidFill>
            <a:srgbClr val="FFFF00">
              <a:alpha val="59000"/>
            </a:srgbClr>
          </a:solidFill>
        </p:spPr>
        <p:txBody>
          <a:bodyPr>
            <a:normAutofit/>
          </a:bodyPr>
          <a:lstStyle/>
          <a:p>
            <a:r>
              <a:rPr lang="en-US" sz="3600" b="1" dirty="0" smtClean="0"/>
              <a:t>Restaurant and catering services, </a:t>
            </a:r>
          </a:p>
          <a:p>
            <a:r>
              <a:rPr lang="en-US" sz="3600" b="1" dirty="0" smtClean="0"/>
              <a:t>Personal grooming, fitness, beauty treatment, </a:t>
            </a:r>
          </a:p>
          <a:p>
            <a:r>
              <a:rPr lang="en-US" sz="3600" b="1" dirty="0" smtClean="0"/>
              <a:t>Health service including cosmetic and plastic surgery</a:t>
            </a:r>
            <a:endParaRPr lang="en-US" sz="3600" b="1" dirty="0"/>
          </a:p>
        </p:txBody>
      </p:sp>
      <p:sp>
        <p:nvSpPr>
          <p:cNvPr id="6" name="Content Placeholder 5"/>
          <p:cNvSpPr>
            <a:spLocks noGrp="1"/>
          </p:cNvSpPr>
          <p:nvPr>
            <p:ph sz="half" idx="2"/>
          </p:nvPr>
        </p:nvSpPr>
        <p:spPr>
          <a:xfrm>
            <a:off x="533400" y="5096296"/>
            <a:ext cx="8153400" cy="1143000"/>
          </a:xfrm>
          <a:solidFill>
            <a:srgbClr val="92D050">
              <a:alpha val="66000"/>
            </a:srgbClr>
          </a:solidFill>
        </p:spPr>
        <p:txBody>
          <a:bodyPr>
            <a:noAutofit/>
          </a:bodyPr>
          <a:lstStyle/>
          <a:p>
            <a:pPr algn="just"/>
            <a:r>
              <a:rPr lang="en-US" sz="3600" b="1" dirty="0" smtClean="0"/>
              <a:t>Location where the services are actually performed.</a:t>
            </a:r>
            <a:endParaRPr lang="en-US" sz="3600" b="1" dirty="0"/>
          </a:p>
        </p:txBody>
      </p:sp>
      <p:sp>
        <p:nvSpPr>
          <p:cNvPr id="7" name="Rectangle 6"/>
          <p:cNvSpPr/>
          <p:nvPr/>
        </p:nvSpPr>
        <p:spPr>
          <a:xfrm>
            <a:off x="498886" y="6478910"/>
            <a:ext cx="3615092" cy="369332"/>
          </a:xfrm>
          <a:prstGeom prst="rect">
            <a:avLst/>
          </a:prstGeom>
        </p:spPr>
        <p:txBody>
          <a:bodyPr wrap="none">
            <a:spAutoFit/>
          </a:bodyPr>
          <a:lstStyle/>
          <a:p>
            <a:r>
              <a:rPr lang="en-US" dirty="0" smtClean="0">
                <a:latin typeface="Times New Roman" pitchFamily="18" charset="0"/>
                <a:cs typeface="Times New Roman" pitchFamily="18" charset="0"/>
                <a:sym typeface="Times New Roman" pitchFamily="18" charset="0"/>
              </a:rPr>
              <a:t> home delivery of food by restaurant.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89038"/>
          </a:xfrm>
          <a:solidFill>
            <a:schemeClr val="tx2">
              <a:lumMod val="40000"/>
              <a:lumOff val="60000"/>
              <a:alpha val="38000"/>
            </a:schemeClr>
          </a:solidFill>
        </p:spPr>
        <p:txBody>
          <a:bodyPr>
            <a:noAutofit/>
          </a:bodyPr>
          <a:lstStyle/>
          <a:p>
            <a:r>
              <a:rPr lang="en-US" sz="4000" b="1" dirty="0" smtClean="0">
                <a:solidFill>
                  <a:srgbClr val="FF0000"/>
                </a:solidFill>
                <a:latin typeface="Verdana" pitchFamily="34" charset="0"/>
                <a:ea typeface="Verdana" pitchFamily="34" charset="0"/>
                <a:cs typeface="Verdana" pitchFamily="34" charset="0"/>
              </a:rPr>
              <a:t/>
            </a:r>
            <a:br>
              <a:rPr lang="en-US" sz="4000" b="1" dirty="0" smtClean="0">
                <a:solidFill>
                  <a:srgbClr val="FF0000"/>
                </a:solidFill>
                <a:latin typeface="Verdana" pitchFamily="34" charset="0"/>
                <a:ea typeface="Verdana" pitchFamily="34" charset="0"/>
                <a:cs typeface="Verdana" pitchFamily="34" charset="0"/>
              </a:rPr>
            </a:br>
            <a:r>
              <a:rPr lang="en-US" sz="4000" b="1" dirty="0" smtClean="0">
                <a:solidFill>
                  <a:srgbClr val="FF0000"/>
                </a:solidFill>
                <a:latin typeface="Verdana" pitchFamily="34" charset="0"/>
                <a:ea typeface="Verdana" pitchFamily="34" charset="0"/>
                <a:cs typeface="Verdana" pitchFamily="34" charset="0"/>
              </a:rPr>
              <a:t/>
            </a:r>
            <a:br>
              <a:rPr lang="en-US" sz="4000" b="1" dirty="0" smtClean="0">
                <a:solidFill>
                  <a:srgbClr val="FF0000"/>
                </a:solidFill>
                <a:latin typeface="Verdana" pitchFamily="34" charset="0"/>
                <a:ea typeface="Verdana" pitchFamily="34" charset="0"/>
                <a:cs typeface="Verdana" pitchFamily="34" charset="0"/>
              </a:rPr>
            </a:br>
            <a:r>
              <a:rPr lang="en-US" sz="4000" b="1" dirty="0" smtClean="0">
                <a:solidFill>
                  <a:srgbClr val="FF0000"/>
                </a:solidFill>
                <a:latin typeface="Verdana" pitchFamily="34" charset="0"/>
                <a:ea typeface="Verdana" pitchFamily="34" charset="0"/>
                <a:cs typeface="Verdana" pitchFamily="34" charset="0"/>
              </a:rPr>
              <a:t>Goods Transportation</a:t>
            </a:r>
            <a:br>
              <a:rPr lang="en-US" sz="4000" b="1" dirty="0" smtClean="0">
                <a:solidFill>
                  <a:srgbClr val="FF0000"/>
                </a:solidFill>
                <a:latin typeface="Verdana" pitchFamily="34" charset="0"/>
                <a:ea typeface="Verdana" pitchFamily="34" charset="0"/>
                <a:cs typeface="Verdana" pitchFamily="34" charset="0"/>
              </a:rPr>
            </a:br>
            <a:r>
              <a:rPr lang="en-US" sz="2800" dirty="0" smtClean="0">
                <a:solidFill>
                  <a:srgbClr val="FF0000"/>
                </a:solidFill>
                <a:latin typeface="Verdana" pitchFamily="34" charset="0"/>
                <a:ea typeface="Verdana" pitchFamily="34" charset="0"/>
                <a:cs typeface="Verdana" pitchFamily="34" charset="0"/>
              </a:rPr>
              <a:t/>
            </a:r>
            <a:br>
              <a:rPr lang="en-US" sz="2800" dirty="0" smtClean="0">
                <a:solidFill>
                  <a:srgbClr val="FF0000"/>
                </a:solidFill>
                <a:latin typeface="Verdana" pitchFamily="34" charset="0"/>
                <a:ea typeface="Verdana" pitchFamily="34" charset="0"/>
                <a:cs typeface="Verdana" pitchFamily="34" charset="0"/>
              </a:rPr>
            </a:br>
            <a:r>
              <a:rPr lang="en-US" sz="4800" b="1" dirty="0" smtClean="0">
                <a:latin typeface="Verdana" pitchFamily="34" charset="0"/>
                <a:ea typeface="Verdana" pitchFamily="34" charset="0"/>
                <a:cs typeface="Verdana" pitchFamily="34" charset="0"/>
              </a:rPr>
              <a:t/>
            </a:r>
            <a:br>
              <a:rPr lang="en-US" sz="4800" b="1" dirty="0" smtClean="0">
                <a:latin typeface="Verdana" pitchFamily="34" charset="0"/>
                <a:ea typeface="Verdana" pitchFamily="34" charset="0"/>
                <a:cs typeface="Verdana" pitchFamily="34" charset="0"/>
              </a:rPr>
            </a:br>
            <a:endParaRPr lang="en-US" sz="3200" b="1" dirty="0"/>
          </a:p>
        </p:txBody>
      </p:sp>
      <p:sp>
        <p:nvSpPr>
          <p:cNvPr id="5" name="Content Placeholder 4"/>
          <p:cNvSpPr>
            <a:spLocks noGrp="1"/>
          </p:cNvSpPr>
          <p:nvPr>
            <p:ph sz="half" idx="1"/>
          </p:nvPr>
        </p:nvSpPr>
        <p:spPr>
          <a:xfrm>
            <a:off x="457200" y="1600201"/>
            <a:ext cx="8305800" cy="2057400"/>
          </a:xfrm>
          <a:solidFill>
            <a:srgbClr val="FFFF00">
              <a:alpha val="59000"/>
            </a:srgbClr>
          </a:solidFill>
        </p:spPr>
        <p:txBody>
          <a:bodyPr>
            <a:noAutofit/>
          </a:bodyPr>
          <a:lstStyle/>
          <a:p>
            <a:pPr algn="just">
              <a:buNone/>
            </a:pPr>
            <a:r>
              <a:rPr lang="en-US" sz="4400" dirty="0" smtClean="0"/>
              <a:t>	Services by way of transportation of goods, including by mail or courier</a:t>
            </a:r>
            <a:endParaRPr lang="en-US" sz="4400" dirty="0"/>
          </a:p>
        </p:txBody>
      </p:sp>
      <p:sp>
        <p:nvSpPr>
          <p:cNvPr id="6" name="Content Placeholder 5"/>
          <p:cNvSpPr>
            <a:spLocks noGrp="1"/>
          </p:cNvSpPr>
          <p:nvPr>
            <p:ph sz="half" idx="2"/>
          </p:nvPr>
        </p:nvSpPr>
        <p:spPr>
          <a:xfrm>
            <a:off x="457200" y="3898704"/>
            <a:ext cx="8229600" cy="2057400"/>
          </a:xfrm>
          <a:solidFill>
            <a:srgbClr val="92D050">
              <a:alpha val="66000"/>
            </a:srgbClr>
          </a:solidFill>
        </p:spPr>
        <p:txBody>
          <a:bodyPr>
            <a:normAutofit/>
          </a:bodyPr>
          <a:lstStyle/>
          <a:p>
            <a:pPr>
              <a:buNone/>
            </a:pPr>
            <a:r>
              <a:rPr lang="en-US" sz="3600" b="1" dirty="0" smtClean="0"/>
              <a:t>  B2B :     Location of the  Recipient;</a:t>
            </a:r>
          </a:p>
          <a:p>
            <a:pPr>
              <a:buNone/>
            </a:pPr>
            <a:r>
              <a:rPr lang="en-US" sz="3600" b="1" dirty="0" smtClean="0"/>
              <a:t>   B2C </a:t>
            </a:r>
            <a:r>
              <a:rPr lang="en-US" sz="3600" b="1" dirty="0" smtClean="0">
                <a:sym typeface="Wingdings" pitchFamily="2" charset="2"/>
              </a:rPr>
              <a:t>:    </a:t>
            </a:r>
            <a:r>
              <a:rPr lang="en-US" sz="3600" b="1" dirty="0" smtClean="0"/>
              <a:t>Location at which such goods  are handed over for their  transportation</a:t>
            </a:r>
            <a:endParaRPr lang="en-US" sz="3600" b="1" dirty="0"/>
          </a:p>
        </p:txBody>
      </p:sp>
      <p:sp>
        <p:nvSpPr>
          <p:cNvPr id="7" name="TextBox 6"/>
          <p:cNvSpPr txBox="1"/>
          <p:nvPr/>
        </p:nvSpPr>
        <p:spPr>
          <a:xfrm>
            <a:off x="573207" y="6073244"/>
            <a:ext cx="8038530" cy="646331"/>
          </a:xfrm>
          <a:prstGeom prst="rect">
            <a:avLst/>
          </a:prstGeom>
          <a:noFill/>
        </p:spPr>
        <p:txBody>
          <a:bodyPr wrap="square" rtlCol="0">
            <a:spAutoFit/>
          </a:bodyPr>
          <a:lstStyle/>
          <a:p>
            <a:r>
              <a:rPr lang="en-US" i="1" dirty="0" smtClean="0"/>
              <a:t> </a:t>
            </a:r>
            <a:r>
              <a:rPr lang="en-US" dirty="0" smtClean="0">
                <a:latin typeface="Times New Roman" pitchFamily="18" charset="0"/>
                <a:cs typeface="Times New Roman" pitchFamily="18" charset="0"/>
                <a:sym typeface="Times New Roman" pitchFamily="18" charset="0"/>
              </a:rPr>
              <a:t>Contradictory with the POPS Rule.</a:t>
            </a:r>
          </a:p>
          <a:p>
            <a:r>
              <a:rPr lang="en-US" dirty="0" smtClean="0">
                <a:latin typeface="Times New Roman" pitchFamily="18" charset="0"/>
                <a:cs typeface="Times New Roman" pitchFamily="18" charset="0"/>
                <a:sym typeface="Times New Roman" pitchFamily="18" charset="0"/>
              </a:rPr>
              <a:t> </a:t>
            </a:r>
            <a:r>
              <a:rPr lang="en-US" i="1" dirty="0" smtClean="0"/>
              <a:t>Truck Hiring  not covered ?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534400" cy="1143000"/>
          </a:xfrm>
          <a:solidFill>
            <a:schemeClr val="tx2">
              <a:lumMod val="40000"/>
              <a:lumOff val="60000"/>
              <a:alpha val="38000"/>
            </a:schemeClr>
          </a:solidFill>
        </p:spPr>
        <p:txBody>
          <a:bodyPr>
            <a:noAutofit/>
          </a:bodyPr>
          <a:lstStyle/>
          <a:p>
            <a:r>
              <a:rPr lang="en-US" sz="4000" dirty="0" smtClean="0">
                <a:solidFill>
                  <a:srgbClr val="C00000"/>
                </a:solidFill>
                <a:effectLst>
                  <a:outerShdw blurRad="38100" dist="38100" dir="2700000" algn="tl">
                    <a:srgbClr val="000000">
                      <a:alpha val="43137"/>
                    </a:srgbClr>
                  </a:outerShdw>
                </a:effectLst>
                <a:latin typeface="+mj-lt"/>
                <a:ea typeface="Verdana" pitchFamily="34" charset="0"/>
                <a:cs typeface="Verdana" pitchFamily="34" charset="0"/>
              </a:rPr>
              <a:t/>
            </a:r>
            <a:br>
              <a:rPr lang="en-US" sz="4000" dirty="0" smtClean="0">
                <a:solidFill>
                  <a:srgbClr val="C00000"/>
                </a:solidFill>
                <a:effectLst>
                  <a:outerShdw blurRad="38100" dist="38100" dir="2700000" algn="tl">
                    <a:srgbClr val="000000">
                      <a:alpha val="43137"/>
                    </a:srgbClr>
                  </a:outerShdw>
                </a:effectLst>
                <a:latin typeface="+mj-lt"/>
                <a:ea typeface="Verdana" pitchFamily="34" charset="0"/>
                <a:cs typeface="Verdana" pitchFamily="34" charset="0"/>
              </a:rPr>
            </a:br>
            <a:r>
              <a:rPr lang="en-US" sz="4000" dirty="0" smtClean="0">
                <a:solidFill>
                  <a:srgbClr val="C00000"/>
                </a:solidFill>
                <a:effectLst>
                  <a:outerShdw blurRad="38100" dist="38100" dir="2700000" algn="tl">
                    <a:srgbClr val="000000">
                      <a:alpha val="43137"/>
                    </a:srgbClr>
                  </a:outerShdw>
                </a:effectLst>
                <a:latin typeface="+mj-lt"/>
                <a:ea typeface="Verdana" pitchFamily="34" charset="0"/>
                <a:cs typeface="Verdana" pitchFamily="34" charset="0"/>
              </a:rPr>
              <a:t/>
            </a:r>
            <a:br>
              <a:rPr lang="en-US" sz="4000" dirty="0" smtClean="0">
                <a:solidFill>
                  <a:srgbClr val="C00000"/>
                </a:solidFill>
                <a:effectLst>
                  <a:outerShdw blurRad="38100" dist="38100" dir="2700000" algn="tl">
                    <a:srgbClr val="000000">
                      <a:alpha val="43137"/>
                    </a:srgbClr>
                  </a:outerShdw>
                </a:effectLst>
                <a:latin typeface="+mj-lt"/>
                <a:ea typeface="Verdana" pitchFamily="34" charset="0"/>
                <a:cs typeface="Verdana" pitchFamily="34" charset="0"/>
              </a:rPr>
            </a:br>
            <a:r>
              <a:rPr lang="en-US" sz="4800" b="1" dirty="0" smtClean="0">
                <a:solidFill>
                  <a:srgbClr val="FF0000"/>
                </a:solidFill>
                <a:latin typeface="Verdana" pitchFamily="34" charset="0"/>
                <a:ea typeface="Verdana" pitchFamily="34" charset="0"/>
                <a:cs typeface="Verdana" pitchFamily="34" charset="0"/>
              </a:rPr>
              <a:t> </a:t>
            </a:r>
            <a:r>
              <a:rPr lang="en-US" sz="4800" b="1" dirty="0" smtClean="0">
                <a:solidFill>
                  <a:srgbClr val="FF0000"/>
                </a:solidFill>
                <a:latin typeface="+mj-lt"/>
              </a:rPr>
              <a:t>Passenger transportation </a:t>
            </a:r>
            <a:r>
              <a:rPr lang="en-US" sz="4000" b="1" dirty="0" smtClean="0">
                <a:solidFill>
                  <a:srgbClr val="FF0000"/>
                </a:solidFill>
                <a:latin typeface="+mj-lt"/>
              </a:rPr>
              <a:t/>
            </a:r>
            <a:br>
              <a:rPr lang="en-US" sz="4000" b="1" dirty="0" smtClean="0">
                <a:solidFill>
                  <a:srgbClr val="FF0000"/>
                </a:solidFill>
                <a:latin typeface="+mj-lt"/>
              </a:rPr>
            </a:br>
            <a:r>
              <a:rPr lang="en-US" sz="4000" b="1" dirty="0" smtClean="0">
                <a:solidFill>
                  <a:srgbClr val="C00000"/>
                </a:solidFill>
                <a:latin typeface="+mj-lt"/>
              </a:rPr>
              <a:t/>
            </a:r>
            <a:br>
              <a:rPr lang="en-US" sz="4000" b="1" dirty="0" smtClean="0">
                <a:solidFill>
                  <a:srgbClr val="C00000"/>
                </a:solidFill>
                <a:latin typeface="+mj-lt"/>
              </a:rPr>
            </a:br>
            <a:r>
              <a:rPr lang="en-US" sz="4000" dirty="0" smtClean="0">
                <a:solidFill>
                  <a:srgbClr val="C00000"/>
                </a:solidFill>
                <a:effectLst>
                  <a:outerShdw blurRad="38100" dist="38100" dir="2700000" algn="tl">
                    <a:srgbClr val="000000">
                      <a:alpha val="43137"/>
                    </a:srgbClr>
                  </a:outerShdw>
                </a:effectLst>
                <a:latin typeface="+mj-lt"/>
                <a:ea typeface="Verdana" pitchFamily="34" charset="0"/>
                <a:cs typeface="Verdana" pitchFamily="34" charset="0"/>
              </a:rPr>
              <a:t/>
            </a:r>
            <a:br>
              <a:rPr lang="en-US" sz="4000" dirty="0" smtClean="0">
                <a:solidFill>
                  <a:srgbClr val="C00000"/>
                </a:solidFill>
                <a:effectLst>
                  <a:outerShdw blurRad="38100" dist="38100" dir="2700000" algn="tl">
                    <a:srgbClr val="000000">
                      <a:alpha val="43137"/>
                    </a:srgbClr>
                  </a:outerShdw>
                </a:effectLst>
                <a:latin typeface="+mj-lt"/>
                <a:ea typeface="Verdana" pitchFamily="34" charset="0"/>
                <a:cs typeface="Verdana" pitchFamily="34" charset="0"/>
              </a:rPr>
            </a:br>
            <a:endParaRPr lang="en-US" sz="4000" dirty="0">
              <a:solidFill>
                <a:srgbClr val="C00000"/>
              </a:solidFill>
              <a:latin typeface="+mj-lt"/>
            </a:endParaRPr>
          </a:p>
        </p:txBody>
      </p:sp>
      <p:sp>
        <p:nvSpPr>
          <p:cNvPr id="5" name="Content Placeholder 4"/>
          <p:cNvSpPr>
            <a:spLocks noGrp="1"/>
          </p:cNvSpPr>
          <p:nvPr>
            <p:ph sz="half" idx="1"/>
          </p:nvPr>
        </p:nvSpPr>
        <p:spPr>
          <a:xfrm>
            <a:off x="457200" y="1600201"/>
            <a:ext cx="8305800" cy="1447799"/>
          </a:xfrm>
          <a:solidFill>
            <a:srgbClr val="FFFF00">
              <a:alpha val="59000"/>
            </a:srgbClr>
          </a:solidFill>
        </p:spPr>
        <p:txBody>
          <a:bodyPr>
            <a:normAutofit fontScale="77500" lnSpcReduction="20000"/>
          </a:bodyPr>
          <a:lstStyle/>
          <a:p>
            <a:pPr>
              <a:buNone/>
            </a:pPr>
            <a:r>
              <a:rPr lang="en-US" sz="4400" b="1" dirty="0" smtClean="0"/>
              <a:t> </a:t>
            </a:r>
          </a:p>
          <a:p>
            <a:pPr>
              <a:buNone/>
            </a:pPr>
            <a:r>
              <a:rPr lang="en-US" sz="5700" b="1" dirty="0" smtClean="0"/>
              <a:t>Passenger  transportation  service</a:t>
            </a:r>
            <a:endParaRPr lang="en-US" sz="5700" b="1" dirty="0"/>
          </a:p>
        </p:txBody>
      </p:sp>
      <p:sp>
        <p:nvSpPr>
          <p:cNvPr id="6" name="Content Placeholder 5"/>
          <p:cNvSpPr>
            <a:spLocks noGrp="1"/>
          </p:cNvSpPr>
          <p:nvPr>
            <p:ph sz="half" idx="2"/>
          </p:nvPr>
        </p:nvSpPr>
        <p:spPr>
          <a:xfrm>
            <a:off x="304800" y="3429000"/>
            <a:ext cx="8382000" cy="1905000"/>
          </a:xfrm>
          <a:solidFill>
            <a:srgbClr val="92D050">
              <a:alpha val="66000"/>
            </a:srgbClr>
          </a:solidFill>
        </p:spPr>
        <p:txBody>
          <a:bodyPr>
            <a:normAutofit fontScale="77500" lnSpcReduction="20000"/>
          </a:bodyPr>
          <a:lstStyle/>
          <a:p>
            <a:pPr algn="just">
              <a:buNone/>
            </a:pPr>
            <a:r>
              <a:rPr lang="en-US" dirty="0" smtClean="0"/>
              <a:t>     </a:t>
            </a:r>
            <a:r>
              <a:rPr lang="en-US" sz="5700" b="1" dirty="0" smtClean="0"/>
              <a:t>Place where the passenger embarks on the conveyance for a </a:t>
            </a:r>
            <a:r>
              <a:rPr lang="en-US" sz="5700" b="1" dirty="0" smtClean="0">
                <a:solidFill>
                  <a:srgbClr val="0070C0"/>
                </a:solidFill>
              </a:rPr>
              <a:t>continuous</a:t>
            </a:r>
            <a:r>
              <a:rPr lang="en-US" sz="5700" b="1" dirty="0" smtClean="0"/>
              <a:t> journey:</a:t>
            </a:r>
            <a:endParaRPr lang="en-US" sz="5700" b="1" dirty="0"/>
          </a:p>
        </p:txBody>
      </p:sp>
      <p:sp>
        <p:nvSpPr>
          <p:cNvPr id="8" name="Rectangle 7"/>
          <p:cNvSpPr/>
          <p:nvPr/>
        </p:nvSpPr>
        <p:spPr>
          <a:xfrm>
            <a:off x="609600" y="5674023"/>
            <a:ext cx="8305800" cy="954107"/>
          </a:xfrm>
          <a:prstGeom prst="rect">
            <a:avLst/>
          </a:prstGeom>
        </p:spPr>
        <p:txBody>
          <a:bodyPr wrap="square">
            <a:spAutoFit/>
          </a:bodyPr>
          <a:lstStyle/>
          <a:p>
            <a:pPr lvl="0">
              <a:buFont typeface="Wingdings" pitchFamily="2" charset="2"/>
              <a:buChar char="§"/>
            </a:pPr>
            <a:r>
              <a:rPr lang="en-US" sz="2800" b="1" dirty="0" smtClean="0">
                <a:solidFill>
                  <a:srgbClr val="7030A0"/>
                </a:solidFill>
              </a:rPr>
              <a:t>Where the right to passage is given for future use</a:t>
            </a:r>
          </a:p>
          <a:p>
            <a:pPr lvl="0">
              <a:buFont typeface="Wingdings" pitchFamily="2" charset="2"/>
              <a:buChar char="§"/>
            </a:pPr>
            <a:r>
              <a:rPr lang="en-US" sz="2800" b="1" dirty="0" smtClean="0">
                <a:solidFill>
                  <a:srgbClr val="7030A0"/>
                </a:solidFill>
              </a:rPr>
              <a:t>Return journey shall be treated as a separate journey</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E46BEC-6E5E-479C-8D24-A4952787BCBF}" type="slidenum">
              <a:rPr lang="en-GB" smtClean="0">
                <a:solidFill>
                  <a:prstClr val="black">
                    <a:tint val="75000"/>
                  </a:prstClr>
                </a:solidFill>
              </a:rPr>
              <a:pPr/>
              <a:t>69</a:t>
            </a:fld>
            <a:endParaRPr lang="en-GB" dirty="0">
              <a:solidFill>
                <a:prstClr val="black">
                  <a:tint val="75000"/>
                </a:prstClr>
              </a:solidFill>
            </a:endParaRPr>
          </a:p>
        </p:txBody>
      </p:sp>
      <p:sp>
        <p:nvSpPr>
          <p:cNvPr id="6" name="TextBox 5"/>
          <p:cNvSpPr txBox="1"/>
          <p:nvPr/>
        </p:nvSpPr>
        <p:spPr>
          <a:xfrm>
            <a:off x="304800" y="2287250"/>
            <a:ext cx="8839200" cy="1446550"/>
          </a:xfrm>
          <a:prstGeom prst="rect">
            <a:avLst/>
          </a:prstGeom>
          <a:noFill/>
        </p:spPr>
        <p:txBody>
          <a:bodyPr wrap="square" rtlCol="0">
            <a:spAutoFit/>
          </a:bodyPr>
          <a:lstStyle/>
          <a:p>
            <a:pPr algn="ctr"/>
            <a:r>
              <a:rPr lang="en-US" sz="8800" b="1" dirty="0" smtClean="0">
                <a:solidFill>
                  <a:srgbClr val="FF0000"/>
                </a:solidFill>
              </a:rPr>
              <a:t>Time of Supply  </a:t>
            </a:r>
            <a:endParaRPr lang="en-US" sz="88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fld id="{D7C95B45-D095-429C-A494-8656182AD86F}" type="datetime1">
              <a:rPr lang="en-US"/>
              <a:pPr>
                <a:defRPr/>
              </a:pPr>
              <a:t>5/28/2017</a:t>
            </a:fld>
            <a:endParaRPr lang="en-US"/>
          </a:p>
        </p:txBody>
      </p:sp>
      <p:sp>
        <p:nvSpPr>
          <p:cNvPr id="6" name="Slide Number Placeholder 3"/>
          <p:cNvSpPr>
            <a:spLocks noGrp="1"/>
          </p:cNvSpPr>
          <p:nvPr>
            <p:ph type="sldNum" sz="quarter" idx="12"/>
          </p:nvPr>
        </p:nvSpPr>
        <p:spPr/>
        <p:txBody>
          <a:bodyPr/>
          <a:lstStyle/>
          <a:p>
            <a:pPr>
              <a:defRPr/>
            </a:pPr>
            <a:fld id="{54030D91-704F-4102-A26A-7DDCBE8711C6}" type="slidenum">
              <a:rPr lang="en-US"/>
              <a:pPr>
                <a:defRPr/>
              </a:pPr>
              <a:t>7</a:t>
            </a:fld>
            <a:endParaRPr lang="en-US"/>
          </a:p>
        </p:txBody>
      </p:sp>
      <p:sp>
        <p:nvSpPr>
          <p:cNvPr id="11269" name="Title 1"/>
          <p:cNvSpPr>
            <a:spLocks noGrp="1"/>
          </p:cNvSpPr>
          <p:nvPr>
            <p:ph type="ctrTitle" idx="4294967295"/>
          </p:nvPr>
        </p:nvSpPr>
        <p:spPr>
          <a:xfrm>
            <a:off x="457200" y="228600"/>
            <a:ext cx="8458200" cy="685800"/>
          </a:xfrm>
        </p:spPr>
        <p:txBody>
          <a:bodyPr anchor="ctr">
            <a:normAutofit fontScale="90000"/>
          </a:bodyPr>
          <a:lstStyle/>
          <a:p>
            <a:pPr algn="ctr" eaLnBrk="1" hangingPunct="1"/>
            <a:r>
              <a:rPr lang="en-IN" sz="2800" b="1" dirty="0" smtClean="0">
                <a:solidFill>
                  <a:srgbClr val="FF0000"/>
                </a:solidFill>
                <a:latin typeface="Times New Roman" pitchFamily="18" charset="0"/>
                <a:cs typeface="Times New Roman" pitchFamily="18" charset="0"/>
              </a:rPr>
              <a:t>Shortcomings in the Present  Indirect Tax Structure </a:t>
            </a:r>
            <a:br>
              <a:rPr lang="en-IN" sz="2800" b="1" dirty="0" smtClean="0">
                <a:solidFill>
                  <a:srgbClr val="FF0000"/>
                </a:solidFill>
                <a:latin typeface="Times New Roman" pitchFamily="18" charset="0"/>
                <a:cs typeface="Times New Roman" pitchFamily="18" charset="0"/>
              </a:rPr>
            </a:br>
            <a:endParaRPr lang="en-US" altLang="en-US" sz="2800" b="1" dirty="0" smtClean="0">
              <a:solidFill>
                <a:srgbClr val="FF0000"/>
              </a:solidFill>
              <a:latin typeface="Times New Roman" pitchFamily="18" charset="0"/>
              <a:cs typeface="Times New Roman" pitchFamily="18" charset="0"/>
            </a:endParaRPr>
          </a:p>
        </p:txBody>
      </p:sp>
      <p:sp>
        <p:nvSpPr>
          <p:cNvPr id="11270" name="Subtitle 2"/>
          <p:cNvSpPr>
            <a:spLocks noGrp="1"/>
          </p:cNvSpPr>
          <p:nvPr>
            <p:ph type="subTitle" idx="4294967295"/>
          </p:nvPr>
        </p:nvSpPr>
        <p:spPr>
          <a:xfrm>
            <a:off x="457200" y="2438400"/>
            <a:ext cx="8686800" cy="4419600"/>
          </a:xfrm>
        </p:spPr>
        <p:txBody>
          <a:bodyPr/>
          <a:lstStyle/>
          <a:p>
            <a:pPr marL="457200" indent="-457200">
              <a:buFont typeface="Wingdings" pitchFamily="2" charset="2"/>
              <a:buNone/>
            </a:pPr>
            <a:r>
              <a:rPr lang="en-US" altLang="en-US" sz="2400" smtClean="0">
                <a:solidFill>
                  <a:srgbClr val="FF0000"/>
                </a:solidFill>
                <a:latin typeface="Times New Roman" pitchFamily="18" charset="0"/>
                <a:cs typeface="Times New Roman" pitchFamily="18" charset="0"/>
              </a:rPr>
              <a:t>.</a:t>
            </a:r>
          </a:p>
        </p:txBody>
      </p:sp>
      <p:graphicFrame>
        <p:nvGraphicFramePr>
          <p:cNvPr id="7" name="Diagram 6"/>
          <p:cNvGraphicFramePr/>
          <p:nvPr/>
        </p:nvGraphicFramePr>
        <p:xfrm>
          <a:off x="304800" y="914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34064" cy="936104"/>
          </a:xfrm>
          <a:noFill/>
        </p:spPr>
        <p:txBody>
          <a:bodyPr>
            <a:normAutofit/>
          </a:bodyPr>
          <a:lstStyle/>
          <a:p>
            <a:pPr>
              <a:lnSpc>
                <a:spcPts val="3000"/>
              </a:lnSpc>
            </a:pPr>
            <a:r>
              <a:rPr lang="en-IN" sz="3600" b="1" dirty="0" smtClean="0">
                <a:solidFill>
                  <a:srgbClr val="FF0000"/>
                </a:solidFill>
              </a:rPr>
              <a:t>Time of  Supply of  Goods</a:t>
            </a:r>
            <a:endParaRPr lang="en-IN" sz="3600" b="1" dirty="0">
              <a:solidFill>
                <a:schemeClr val="tx2"/>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9" name="Down Arrow 8"/>
          <p:cNvSpPr/>
          <p:nvPr/>
        </p:nvSpPr>
        <p:spPr>
          <a:xfrm>
            <a:off x="3200400" y="1295400"/>
            <a:ext cx="3124200" cy="1435608"/>
          </a:xfrm>
          <a:prstGeom prst="downArrow">
            <a:avLst/>
          </a:prstGeom>
          <a:solidFill>
            <a:srgbClr val="92D05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cs typeface="Andalus" panose="02020603050405020304" pitchFamily="18" charset="-78"/>
              </a:rPr>
              <a:t>Earlier of the following </a:t>
            </a:r>
            <a:endParaRPr lang="en-US" sz="2000" dirty="0">
              <a:solidFill>
                <a:srgbClr val="FF0000"/>
              </a:solidFill>
            </a:endParaRPr>
          </a:p>
        </p:txBody>
      </p:sp>
      <p:sp>
        <p:nvSpPr>
          <p:cNvPr id="12" name="Rectangle 11"/>
          <p:cNvSpPr/>
          <p:nvPr/>
        </p:nvSpPr>
        <p:spPr>
          <a:xfrm>
            <a:off x="533400" y="2743200"/>
            <a:ext cx="3810000" cy="2133600"/>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514350" algn="ctr"/>
            <a:r>
              <a:rPr lang="en-US" sz="2400" b="1" dirty="0" smtClean="0">
                <a:solidFill>
                  <a:schemeClr val="tx1"/>
                </a:solidFill>
              </a:rPr>
              <a:t>The date of issue of invoice  </a:t>
            </a:r>
          </a:p>
          <a:p>
            <a:pPr marL="91440" indent="-514350" algn="ctr"/>
            <a:r>
              <a:rPr lang="en-US" sz="2400" b="1" dirty="0" smtClean="0">
                <a:solidFill>
                  <a:schemeClr val="tx1"/>
                </a:solidFill>
              </a:rPr>
              <a:t>or </a:t>
            </a:r>
          </a:p>
          <a:p>
            <a:pPr marL="91440" indent="-514350" algn="ctr"/>
            <a:r>
              <a:rPr lang="en-US" sz="2400" b="1" dirty="0" smtClean="0">
                <a:solidFill>
                  <a:schemeClr val="tx1"/>
                </a:solidFill>
              </a:rPr>
              <a:t>the last date of issuing invoice under section 28</a:t>
            </a:r>
            <a:endParaRPr lang="en-US" sz="2400" b="1" dirty="0">
              <a:solidFill>
                <a:schemeClr val="tx1"/>
              </a:solidFill>
            </a:endParaRPr>
          </a:p>
        </p:txBody>
      </p:sp>
      <p:sp>
        <p:nvSpPr>
          <p:cNvPr id="13" name="Rectangle 12"/>
          <p:cNvSpPr/>
          <p:nvPr/>
        </p:nvSpPr>
        <p:spPr>
          <a:xfrm>
            <a:off x="5181600" y="2743200"/>
            <a:ext cx="3810000" cy="2133600"/>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The date of receipt of payment</a:t>
            </a:r>
            <a:endParaRPr lang="en-US" sz="2800" b="1" dirty="0">
              <a:solidFill>
                <a:schemeClr val="tx1"/>
              </a:solidFill>
            </a:endParaRPr>
          </a:p>
        </p:txBody>
      </p:sp>
      <p:sp>
        <p:nvSpPr>
          <p:cNvPr id="14" name="Rectangle 13"/>
          <p:cNvSpPr/>
          <p:nvPr/>
        </p:nvSpPr>
        <p:spPr>
          <a:xfrm>
            <a:off x="381000" y="4876800"/>
            <a:ext cx="8382000" cy="369332"/>
          </a:xfrm>
          <a:prstGeom prst="rect">
            <a:avLst/>
          </a:prstGeom>
        </p:spPr>
        <p:txBody>
          <a:bodyPr wrap="square">
            <a:spAutoFit/>
          </a:bodyPr>
          <a:lstStyle/>
          <a:p>
            <a:pPr>
              <a:buFont typeface="Wingdings" pitchFamily="2" charset="2"/>
              <a:buChar char="Ø"/>
            </a:pPr>
            <a:r>
              <a:rPr lang="en-US" b="1" dirty="0" smtClean="0"/>
              <a:t>Receipt up to Rs 1000/- in excess of the amount indicated in the tax invoice-Optional</a:t>
            </a:r>
            <a:endParaRPr lang="en-US" b="1" dirty="0"/>
          </a:p>
        </p:txBody>
      </p:sp>
      <p:sp>
        <p:nvSpPr>
          <p:cNvPr id="15" name="Rectangle 14"/>
          <p:cNvSpPr/>
          <p:nvPr/>
        </p:nvSpPr>
        <p:spPr>
          <a:xfrm>
            <a:off x="381000" y="5334000"/>
            <a:ext cx="8534400" cy="646331"/>
          </a:xfrm>
          <a:prstGeom prst="rect">
            <a:avLst/>
          </a:prstGeom>
        </p:spPr>
        <p:txBody>
          <a:bodyPr wrap="square">
            <a:spAutoFit/>
          </a:bodyPr>
          <a:lstStyle/>
          <a:p>
            <a:pPr>
              <a:buFont typeface="Wingdings" pitchFamily="2" charset="2"/>
              <a:buChar char="Ø"/>
            </a:pPr>
            <a:r>
              <a:rPr lang="en-US" b="1" dirty="0" smtClean="0"/>
              <a:t>The supply shall be deemed to have been made to the extent it is covered by the invoice or, as the case may be, the payment.</a:t>
            </a:r>
            <a:endParaRPr lang="en-US" b="1" dirty="0"/>
          </a:p>
        </p:txBody>
      </p:sp>
      <p:sp>
        <p:nvSpPr>
          <p:cNvPr id="16" name="Rectangle 15"/>
          <p:cNvSpPr/>
          <p:nvPr/>
        </p:nvSpPr>
        <p:spPr>
          <a:xfrm>
            <a:off x="381000" y="6019800"/>
            <a:ext cx="8610600" cy="646331"/>
          </a:xfrm>
          <a:prstGeom prst="rect">
            <a:avLst/>
          </a:prstGeom>
        </p:spPr>
        <p:txBody>
          <a:bodyPr wrap="square">
            <a:spAutoFit/>
          </a:bodyPr>
          <a:lstStyle/>
          <a:p>
            <a:pPr>
              <a:buFont typeface="Wingdings" pitchFamily="2" charset="2"/>
              <a:buChar char="Ø"/>
            </a:pPr>
            <a:r>
              <a:rPr lang="en-US" b="1" dirty="0" smtClean="0"/>
              <a:t>date on which the payment is entered in his books of accounts or the date on which the payment is credited to his bank account, whichever is earlier.</a:t>
            </a:r>
            <a:endParaRPr lang="en-US" b="1" dirty="0"/>
          </a:p>
        </p:txBody>
      </p:sp>
    </p:spTree>
    <p:extLst>
      <p:ext uri="{BB962C8B-B14F-4D97-AF65-F5344CB8AC3E}">
        <p14:creationId xmlns:p14="http://schemas.microsoft.com/office/powerpoint/2010/main" xmlns="" val="18628851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0"/>
            <a:ext cx="8915400" cy="936104"/>
          </a:xfrm>
          <a:noFill/>
        </p:spPr>
        <p:txBody>
          <a:bodyPr>
            <a:normAutofit/>
          </a:bodyPr>
          <a:lstStyle/>
          <a:p>
            <a:pPr>
              <a:lnSpc>
                <a:spcPts val="3000"/>
              </a:lnSpc>
            </a:pPr>
            <a:r>
              <a:rPr lang="en-IN" sz="3200" b="1" dirty="0" smtClean="0">
                <a:solidFill>
                  <a:srgbClr val="FF0000"/>
                </a:solidFill>
              </a:rPr>
              <a:t>Time of  Supply of  Goods under reverse charge</a:t>
            </a:r>
            <a:endParaRPr lang="en-IN" sz="3200" b="1" dirty="0">
              <a:solidFill>
                <a:schemeClr val="tx2"/>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9" name="Down Arrow 8"/>
          <p:cNvSpPr/>
          <p:nvPr/>
        </p:nvSpPr>
        <p:spPr>
          <a:xfrm>
            <a:off x="3200400" y="1295400"/>
            <a:ext cx="3124200" cy="1435608"/>
          </a:xfrm>
          <a:prstGeom prst="downArrow">
            <a:avLst/>
          </a:prstGeom>
          <a:solidFill>
            <a:srgbClr val="92D05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cs typeface="Andalus" panose="02020603050405020304" pitchFamily="18" charset="-78"/>
              </a:rPr>
              <a:t>Earliest of the following </a:t>
            </a:r>
            <a:endParaRPr lang="en-US" sz="2000" dirty="0">
              <a:solidFill>
                <a:srgbClr val="FF0000"/>
              </a:solidFill>
            </a:endParaRPr>
          </a:p>
        </p:txBody>
      </p:sp>
      <p:sp>
        <p:nvSpPr>
          <p:cNvPr id="12" name="Rectangle 11"/>
          <p:cNvSpPr/>
          <p:nvPr/>
        </p:nvSpPr>
        <p:spPr>
          <a:xfrm>
            <a:off x="304800" y="2819400"/>
            <a:ext cx="2743200" cy="1295400"/>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514350" algn="ctr"/>
            <a:r>
              <a:rPr lang="en-US" sz="2800" b="1" dirty="0" smtClean="0">
                <a:solidFill>
                  <a:schemeClr val="tx1"/>
                </a:solidFill>
              </a:rPr>
              <a:t>The date of receipt  of goods</a:t>
            </a:r>
            <a:endParaRPr lang="en-US" sz="2800" b="1" dirty="0">
              <a:solidFill>
                <a:schemeClr val="tx1"/>
              </a:solidFill>
            </a:endParaRPr>
          </a:p>
        </p:txBody>
      </p:sp>
      <p:sp>
        <p:nvSpPr>
          <p:cNvPr id="13" name="Rectangle 12"/>
          <p:cNvSpPr/>
          <p:nvPr/>
        </p:nvSpPr>
        <p:spPr>
          <a:xfrm>
            <a:off x="3429000" y="2819400"/>
            <a:ext cx="2438400" cy="1295400"/>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 date on which payment made</a:t>
            </a:r>
            <a:endParaRPr lang="en-US" sz="2400" b="1" dirty="0">
              <a:solidFill>
                <a:schemeClr val="tx1"/>
              </a:solidFill>
            </a:endParaRPr>
          </a:p>
        </p:txBody>
      </p:sp>
      <p:sp>
        <p:nvSpPr>
          <p:cNvPr id="14" name="Rectangle 13"/>
          <p:cNvSpPr/>
          <p:nvPr/>
        </p:nvSpPr>
        <p:spPr>
          <a:xfrm>
            <a:off x="381000" y="4724400"/>
            <a:ext cx="8382000" cy="954107"/>
          </a:xfrm>
          <a:prstGeom prst="rect">
            <a:avLst/>
          </a:prstGeom>
        </p:spPr>
        <p:txBody>
          <a:bodyPr wrap="square">
            <a:spAutoFit/>
          </a:bodyPr>
          <a:lstStyle/>
          <a:p>
            <a:pPr>
              <a:buFont typeface="Wingdings" pitchFamily="2" charset="2"/>
              <a:buChar char="Ø"/>
            </a:pPr>
            <a:r>
              <a:rPr lang="en-US" sz="2800" b="1" dirty="0" smtClean="0"/>
              <a:t>Otherwise , the date of entry in the books of account of the recipient of supply.</a:t>
            </a:r>
          </a:p>
        </p:txBody>
      </p:sp>
      <p:sp>
        <p:nvSpPr>
          <p:cNvPr id="16" name="Rectangle 15"/>
          <p:cNvSpPr/>
          <p:nvPr/>
        </p:nvSpPr>
        <p:spPr>
          <a:xfrm>
            <a:off x="381000" y="5867400"/>
            <a:ext cx="8534400" cy="646331"/>
          </a:xfrm>
          <a:prstGeom prst="rect">
            <a:avLst/>
          </a:prstGeom>
        </p:spPr>
        <p:txBody>
          <a:bodyPr wrap="square">
            <a:spAutoFit/>
          </a:bodyPr>
          <a:lstStyle/>
          <a:p>
            <a:pPr algn="just">
              <a:buFont typeface="Wingdings" pitchFamily="2" charset="2"/>
              <a:buChar char="Ø"/>
            </a:pPr>
            <a:r>
              <a:rPr lang="en-US" b="1" dirty="0" smtClean="0"/>
              <a:t>date on which the payment is entered in the books of accounts of the recipient or the date on which the payment is debited in his bank account, whichever is earlier.</a:t>
            </a:r>
            <a:endParaRPr lang="en-US" b="1" dirty="0"/>
          </a:p>
        </p:txBody>
      </p:sp>
      <p:sp>
        <p:nvSpPr>
          <p:cNvPr id="10" name="Rectangle 9"/>
          <p:cNvSpPr/>
          <p:nvPr/>
        </p:nvSpPr>
        <p:spPr>
          <a:xfrm>
            <a:off x="6172200" y="2819400"/>
            <a:ext cx="2667000" cy="1295400"/>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30 days from the date of invoice </a:t>
            </a:r>
            <a:endParaRPr lang="en-US" sz="2800" b="1" dirty="0">
              <a:solidFill>
                <a:schemeClr val="tx1"/>
              </a:solidFill>
            </a:endParaRPr>
          </a:p>
        </p:txBody>
      </p:sp>
    </p:spTree>
    <p:extLst>
      <p:ext uri="{BB962C8B-B14F-4D97-AF65-F5344CB8AC3E}">
        <p14:creationId xmlns:p14="http://schemas.microsoft.com/office/powerpoint/2010/main" xmlns="" val="18628851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47856" cy="936104"/>
          </a:xfrm>
          <a:noFill/>
        </p:spPr>
        <p:txBody>
          <a:bodyPr>
            <a:normAutofit/>
          </a:bodyPr>
          <a:lstStyle/>
          <a:p>
            <a:pPr>
              <a:lnSpc>
                <a:spcPts val="3000"/>
              </a:lnSpc>
            </a:pPr>
            <a:r>
              <a:rPr lang="en-IN" sz="2800" b="1" dirty="0" smtClean="0">
                <a:solidFill>
                  <a:srgbClr val="FF0000"/>
                </a:solidFill>
                <a:effectLst>
                  <a:outerShdw blurRad="38100" dist="38100" dir="2700000" algn="tl">
                    <a:srgbClr val="000000">
                      <a:alpha val="43137"/>
                    </a:srgbClr>
                  </a:outerShdw>
                </a:effectLst>
              </a:rPr>
              <a:t>Time of  Supply  of Goods </a:t>
            </a:r>
            <a:r>
              <a:rPr lang="en-US" sz="2800" b="1" dirty="0" smtClean="0">
                <a:solidFill>
                  <a:srgbClr val="FF0000"/>
                </a:solidFill>
                <a:effectLst>
                  <a:outerShdw blurRad="38100" dist="38100" dir="2700000" algn="tl">
                    <a:srgbClr val="000000">
                      <a:alpha val="43137"/>
                    </a:srgbClr>
                  </a:outerShdw>
                </a:effectLst>
                <a:cs typeface="Andalus" panose="02020603050405020304" pitchFamily="18" charset="-78"/>
              </a:rPr>
              <a:t>In case of supply of vouchers</a:t>
            </a:r>
            <a:endParaRPr lang="en-IN" sz="2800" b="1" dirty="0">
              <a:solidFill>
                <a:srgbClr val="FF0000"/>
              </a:solidFill>
              <a:effectLst>
                <a:outerShdw blurRad="38100" dist="38100" dir="2700000" algn="tl">
                  <a:srgbClr val="000000">
                    <a:alpha val="43137"/>
                  </a:srgbClr>
                </a:outerShdw>
              </a:effectLs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8" name="Content Placeholder 2"/>
          <p:cNvSpPr>
            <a:spLocks noGrp="1"/>
          </p:cNvSpPr>
          <p:nvPr>
            <p:ph idx="1"/>
          </p:nvPr>
        </p:nvSpPr>
        <p:spPr>
          <a:xfrm>
            <a:off x="251520" y="1556792"/>
            <a:ext cx="8712968" cy="5040560"/>
          </a:xfrm>
          <a:noFill/>
        </p:spPr>
        <p:txBody>
          <a:bodyPr>
            <a:noAutofit/>
          </a:bodyPr>
          <a:lstStyle/>
          <a:p>
            <a:pPr algn="just">
              <a:buNone/>
            </a:pPr>
            <a:r>
              <a:rPr lang="en-US" sz="3600" b="1" dirty="0" smtClean="0">
                <a:cs typeface="Andalus" panose="02020603050405020304" pitchFamily="18" charset="-78"/>
              </a:rPr>
              <a:t>by whatever name called, issued by a supplier, the time of supply shall be-</a:t>
            </a:r>
          </a:p>
          <a:p>
            <a:pPr>
              <a:buNone/>
            </a:pPr>
            <a:endParaRPr lang="en-US" sz="3600" b="1" dirty="0" smtClean="0">
              <a:cs typeface="Andalus" panose="02020603050405020304" pitchFamily="18" charset="-78"/>
            </a:endParaRPr>
          </a:p>
          <a:p>
            <a:pPr>
              <a:buNone/>
            </a:pPr>
            <a:r>
              <a:rPr lang="en-US" sz="3600" b="1" dirty="0" smtClean="0">
                <a:cs typeface="Andalus" panose="02020603050405020304" pitchFamily="18" charset="-78"/>
              </a:rPr>
              <a:t> (a) the date of issue of voucher, if the supply is identifiable at that point; or </a:t>
            </a:r>
          </a:p>
          <a:p>
            <a:pPr>
              <a:buNone/>
            </a:pPr>
            <a:endParaRPr lang="en-US" sz="3600" b="1" dirty="0" smtClean="0">
              <a:cs typeface="Andalus" panose="02020603050405020304" pitchFamily="18" charset="-78"/>
            </a:endParaRPr>
          </a:p>
          <a:p>
            <a:pPr>
              <a:buNone/>
            </a:pPr>
            <a:r>
              <a:rPr lang="en-US" sz="3600" b="1" dirty="0" smtClean="0">
                <a:cs typeface="Andalus" panose="02020603050405020304" pitchFamily="18" charset="-78"/>
              </a:rPr>
              <a:t>(b) the date of redemption of voucher, in all other cases;</a:t>
            </a:r>
            <a:endParaRPr lang="en-GB" sz="3600" b="1" dirty="0">
              <a:cs typeface="Andalus" panose="02020603050405020304" pitchFamily="18" charset="-78"/>
            </a:endParaRPr>
          </a:p>
        </p:txBody>
      </p:sp>
    </p:spTree>
    <p:extLst>
      <p:ext uri="{BB962C8B-B14F-4D97-AF65-F5344CB8AC3E}">
        <p14:creationId xmlns="" xmlns:p14="http://schemas.microsoft.com/office/powerpoint/2010/main" val="195980820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34064" cy="936104"/>
          </a:xfrm>
          <a:noFill/>
        </p:spPr>
        <p:txBody>
          <a:bodyPr>
            <a:noAutofit/>
          </a:bodyPr>
          <a:lstStyle/>
          <a:p>
            <a:pPr lvl="1" algn="ctr" rtl="0">
              <a:lnSpc>
                <a:spcPts val="3000"/>
              </a:lnSpc>
              <a:spcBef>
                <a:spcPct val="0"/>
              </a:spcBef>
            </a:pPr>
            <a:r>
              <a:rPr lang="en-IN" sz="3200" b="1" dirty="0" smtClean="0">
                <a:solidFill>
                  <a:srgbClr val="FF0000"/>
                </a:solidFill>
                <a:effectLst>
                  <a:outerShdw blurRad="38100" dist="38100" dir="2700000" algn="tl">
                    <a:srgbClr val="000000">
                      <a:alpha val="43137"/>
                    </a:srgbClr>
                  </a:outerShdw>
                </a:effectLst>
                <a:latin typeface="+mn-lt"/>
              </a:rPr>
              <a:t>Time of  Supply of goods in other cases</a:t>
            </a:r>
            <a:endParaRPr lang="en-IN" sz="2400" b="1" dirty="0">
              <a:solidFill>
                <a:srgbClr val="FF0000"/>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8" name="Content Placeholder 2"/>
          <p:cNvSpPr>
            <a:spLocks noGrp="1"/>
          </p:cNvSpPr>
          <p:nvPr>
            <p:ph idx="1"/>
          </p:nvPr>
        </p:nvSpPr>
        <p:spPr>
          <a:xfrm>
            <a:off x="251520" y="1556792"/>
            <a:ext cx="8712968" cy="5040560"/>
          </a:xfrm>
          <a:noFill/>
        </p:spPr>
        <p:txBody>
          <a:bodyPr>
            <a:normAutofit lnSpcReduction="10000"/>
          </a:bodyPr>
          <a:lstStyle/>
          <a:p>
            <a:pPr>
              <a:buNone/>
            </a:pPr>
            <a:r>
              <a:rPr lang="en-US" b="1" dirty="0" smtClean="0"/>
              <a:t>In case it is not possible to determine the time of supply under the provisions of sub-section (2), (3), or (4) ,the time of supply shall </a:t>
            </a:r>
          </a:p>
          <a:p>
            <a:pPr>
              <a:buNone/>
            </a:pPr>
            <a:endParaRPr lang="en-US" b="1" dirty="0" smtClean="0"/>
          </a:p>
          <a:p>
            <a:pPr marL="514350" indent="-514350">
              <a:buAutoNum type="alphaLcParenBoth"/>
            </a:pPr>
            <a:r>
              <a:rPr lang="en-US" b="1" dirty="0" smtClean="0"/>
              <a:t>in a case where a periodical return has to be filed, be the date on which such return is to be filed, or </a:t>
            </a:r>
          </a:p>
          <a:p>
            <a:pPr marL="514350" indent="-514350">
              <a:buAutoNum type="alphaLcParenBoth"/>
            </a:pPr>
            <a:endParaRPr lang="en-US" b="1" dirty="0" smtClean="0"/>
          </a:p>
          <a:p>
            <a:pPr>
              <a:buNone/>
            </a:pPr>
            <a:r>
              <a:rPr lang="en-US" b="1" dirty="0" smtClean="0"/>
              <a:t>(b) in any other case, be the date on which the CGST/SGST is paid. </a:t>
            </a:r>
          </a:p>
        </p:txBody>
      </p:sp>
    </p:spTree>
    <p:extLst>
      <p:ext uri="{BB962C8B-B14F-4D97-AF65-F5344CB8AC3E}">
        <p14:creationId xmlns="" xmlns:p14="http://schemas.microsoft.com/office/powerpoint/2010/main" val="403751373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34064" cy="936104"/>
          </a:xfrm>
          <a:noFill/>
        </p:spPr>
        <p:txBody>
          <a:bodyPr>
            <a:normAutofit/>
          </a:bodyPr>
          <a:lstStyle/>
          <a:p>
            <a:pPr>
              <a:lnSpc>
                <a:spcPts val="3000"/>
              </a:lnSpc>
            </a:pPr>
            <a:r>
              <a:rPr lang="en-IN" sz="3600" b="1" dirty="0" smtClean="0">
                <a:solidFill>
                  <a:srgbClr val="FF0000"/>
                </a:solidFill>
              </a:rPr>
              <a:t>Time of  Supply of  services</a:t>
            </a:r>
            <a:endParaRPr lang="en-IN" sz="3600" b="1" dirty="0">
              <a:solidFill>
                <a:schemeClr val="tx2"/>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9" name="Down Arrow 8"/>
          <p:cNvSpPr/>
          <p:nvPr/>
        </p:nvSpPr>
        <p:spPr>
          <a:xfrm>
            <a:off x="3200400" y="1295400"/>
            <a:ext cx="3124200" cy="1435608"/>
          </a:xfrm>
          <a:prstGeom prst="downArrow">
            <a:avLst/>
          </a:prstGeom>
          <a:solidFill>
            <a:srgbClr val="92D05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cs typeface="Andalus" panose="02020603050405020304" pitchFamily="18" charset="-78"/>
              </a:rPr>
              <a:t>Earlier of the following </a:t>
            </a:r>
            <a:endParaRPr lang="en-US" sz="2000" dirty="0">
              <a:solidFill>
                <a:srgbClr val="FF0000"/>
              </a:solidFill>
            </a:endParaRPr>
          </a:p>
        </p:txBody>
      </p:sp>
      <p:sp>
        <p:nvSpPr>
          <p:cNvPr id="12" name="Rectangle 11"/>
          <p:cNvSpPr/>
          <p:nvPr/>
        </p:nvSpPr>
        <p:spPr>
          <a:xfrm>
            <a:off x="533400" y="2743200"/>
            <a:ext cx="3810000" cy="2133600"/>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514350" algn="ctr"/>
            <a:r>
              <a:rPr lang="en-US" sz="2400" b="1" dirty="0" smtClean="0">
                <a:solidFill>
                  <a:schemeClr val="tx1"/>
                </a:solidFill>
              </a:rPr>
              <a:t>The date of issue of invoice  </a:t>
            </a:r>
          </a:p>
          <a:p>
            <a:pPr marL="91440" indent="-514350" algn="ctr"/>
            <a:r>
              <a:rPr lang="en-US" sz="2400" b="1" dirty="0" smtClean="0">
                <a:solidFill>
                  <a:schemeClr val="tx1"/>
                </a:solidFill>
              </a:rPr>
              <a:t>or </a:t>
            </a:r>
          </a:p>
          <a:p>
            <a:pPr marL="91440" indent="-514350" algn="ctr"/>
            <a:r>
              <a:rPr lang="en-US" sz="2400" b="1" dirty="0" smtClean="0">
                <a:solidFill>
                  <a:schemeClr val="tx1"/>
                </a:solidFill>
              </a:rPr>
              <a:t>the last date of issuing invoice under section 28</a:t>
            </a:r>
            <a:endParaRPr lang="en-US" sz="2400" b="1" dirty="0">
              <a:solidFill>
                <a:schemeClr val="tx1"/>
              </a:solidFill>
            </a:endParaRPr>
          </a:p>
        </p:txBody>
      </p:sp>
      <p:sp>
        <p:nvSpPr>
          <p:cNvPr id="13" name="Rectangle 12"/>
          <p:cNvSpPr/>
          <p:nvPr/>
        </p:nvSpPr>
        <p:spPr>
          <a:xfrm>
            <a:off x="5257800" y="2743200"/>
            <a:ext cx="3810000" cy="2133600"/>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The date of receipt of payment</a:t>
            </a:r>
            <a:endParaRPr lang="en-US" sz="2800" b="1" dirty="0">
              <a:solidFill>
                <a:schemeClr val="tx1"/>
              </a:solidFill>
            </a:endParaRPr>
          </a:p>
        </p:txBody>
      </p:sp>
      <p:sp>
        <p:nvSpPr>
          <p:cNvPr id="14" name="Rectangle 13"/>
          <p:cNvSpPr/>
          <p:nvPr/>
        </p:nvSpPr>
        <p:spPr>
          <a:xfrm>
            <a:off x="381000" y="4953000"/>
            <a:ext cx="8382000" cy="369332"/>
          </a:xfrm>
          <a:prstGeom prst="rect">
            <a:avLst/>
          </a:prstGeom>
        </p:spPr>
        <p:txBody>
          <a:bodyPr wrap="square">
            <a:spAutoFit/>
          </a:bodyPr>
          <a:lstStyle/>
          <a:p>
            <a:pPr>
              <a:buFont typeface="Wingdings" pitchFamily="2" charset="2"/>
              <a:buChar char="Ø"/>
            </a:pPr>
            <a:r>
              <a:rPr lang="en-US" b="1" dirty="0" smtClean="0"/>
              <a:t>Receipt up to Rs 1000/- in excess of the amount indicated in the tax invoice-Optional</a:t>
            </a:r>
            <a:endParaRPr lang="en-US" b="1" dirty="0"/>
          </a:p>
        </p:txBody>
      </p:sp>
      <p:sp>
        <p:nvSpPr>
          <p:cNvPr id="15" name="Rectangle 14"/>
          <p:cNvSpPr/>
          <p:nvPr/>
        </p:nvSpPr>
        <p:spPr>
          <a:xfrm>
            <a:off x="381000" y="5638800"/>
            <a:ext cx="8534400" cy="646331"/>
          </a:xfrm>
          <a:prstGeom prst="rect">
            <a:avLst/>
          </a:prstGeom>
        </p:spPr>
        <p:txBody>
          <a:bodyPr wrap="square">
            <a:spAutoFit/>
          </a:bodyPr>
          <a:lstStyle/>
          <a:p>
            <a:pPr>
              <a:buFont typeface="Wingdings" pitchFamily="2" charset="2"/>
              <a:buChar char="Ø"/>
            </a:pPr>
            <a:r>
              <a:rPr lang="en-US" b="1" dirty="0" smtClean="0"/>
              <a:t>The supply shall be deemed to have been made to the extent it is covered by the invoice or, as the case may be, the payment.</a:t>
            </a:r>
            <a:endParaRPr lang="en-US" b="1" dirty="0"/>
          </a:p>
        </p:txBody>
      </p:sp>
      <p:sp>
        <p:nvSpPr>
          <p:cNvPr id="16" name="Rectangle 15"/>
          <p:cNvSpPr/>
          <p:nvPr/>
        </p:nvSpPr>
        <p:spPr>
          <a:xfrm>
            <a:off x="152400" y="6287869"/>
            <a:ext cx="8991600" cy="646331"/>
          </a:xfrm>
          <a:prstGeom prst="rect">
            <a:avLst/>
          </a:prstGeom>
        </p:spPr>
        <p:txBody>
          <a:bodyPr wrap="square">
            <a:spAutoFit/>
          </a:bodyPr>
          <a:lstStyle/>
          <a:p>
            <a:pPr>
              <a:buFont typeface="Wingdings" pitchFamily="2" charset="2"/>
              <a:buChar char="Ø"/>
            </a:pPr>
            <a:r>
              <a:rPr lang="en-US" b="1" dirty="0" smtClean="0"/>
              <a:t>date on which the payment is entered in his books of accounts or the date on which the payment is credited to his bank account, whichever is earlier.</a:t>
            </a:r>
            <a:endParaRPr lang="en-US" b="1" dirty="0"/>
          </a:p>
        </p:txBody>
      </p:sp>
    </p:spTree>
    <p:extLst>
      <p:ext uri="{BB962C8B-B14F-4D97-AF65-F5344CB8AC3E}">
        <p14:creationId xmlns:p14="http://schemas.microsoft.com/office/powerpoint/2010/main" xmlns="" val="18628851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0"/>
            <a:ext cx="8915400" cy="936104"/>
          </a:xfrm>
          <a:noFill/>
        </p:spPr>
        <p:txBody>
          <a:bodyPr>
            <a:normAutofit/>
          </a:bodyPr>
          <a:lstStyle/>
          <a:p>
            <a:pPr>
              <a:lnSpc>
                <a:spcPts val="3000"/>
              </a:lnSpc>
            </a:pPr>
            <a:r>
              <a:rPr lang="en-IN" sz="3200" b="1" dirty="0" smtClean="0">
                <a:solidFill>
                  <a:srgbClr val="FF0000"/>
                </a:solidFill>
              </a:rPr>
              <a:t>Time of  Supply of  Services under reverse charge</a:t>
            </a:r>
            <a:endParaRPr lang="en-IN" sz="3200" b="1" dirty="0">
              <a:solidFill>
                <a:schemeClr val="tx2"/>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9" name="Down Arrow 8"/>
          <p:cNvSpPr/>
          <p:nvPr/>
        </p:nvSpPr>
        <p:spPr>
          <a:xfrm>
            <a:off x="3200400" y="1295400"/>
            <a:ext cx="3124200" cy="1435608"/>
          </a:xfrm>
          <a:prstGeom prst="downArrow">
            <a:avLst/>
          </a:prstGeom>
          <a:solidFill>
            <a:srgbClr val="92D05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cs typeface="Andalus" panose="02020603050405020304" pitchFamily="18" charset="-78"/>
              </a:rPr>
              <a:t>Earliest of the following </a:t>
            </a:r>
            <a:endParaRPr lang="en-US" sz="2000" dirty="0">
              <a:solidFill>
                <a:srgbClr val="FF0000"/>
              </a:solidFill>
            </a:endParaRPr>
          </a:p>
        </p:txBody>
      </p:sp>
      <p:sp>
        <p:nvSpPr>
          <p:cNvPr id="13" name="Rectangle 12"/>
          <p:cNvSpPr/>
          <p:nvPr/>
        </p:nvSpPr>
        <p:spPr>
          <a:xfrm>
            <a:off x="533400" y="2819400"/>
            <a:ext cx="2895600" cy="1295400"/>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The date on which payment made</a:t>
            </a:r>
            <a:endParaRPr lang="en-US" sz="2800" dirty="0">
              <a:solidFill>
                <a:schemeClr val="tx1"/>
              </a:solidFill>
            </a:endParaRPr>
          </a:p>
        </p:txBody>
      </p:sp>
      <p:sp>
        <p:nvSpPr>
          <p:cNvPr id="14" name="Rectangle 13"/>
          <p:cNvSpPr/>
          <p:nvPr/>
        </p:nvSpPr>
        <p:spPr>
          <a:xfrm>
            <a:off x="228600" y="4267200"/>
            <a:ext cx="8763000" cy="830997"/>
          </a:xfrm>
          <a:prstGeom prst="rect">
            <a:avLst/>
          </a:prstGeom>
        </p:spPr>
        <p:txBody>
          <a:bodyPr wrap="square">
            <a:spAutoFit/>
          </a:bodyPr>
          <a:lstStyle/>
          <a:p>
            <a:pPr lvl="2">
              <a:buFont typeface="Wingdings" pitchFamily="2" charset="2"/>
              <a:buChar char="Ø"/>
            </a:pPr>
            <a:r>
              <a:rPr lang="en-US" sz="2400" b="1" dirty="0" smtClean="0"/>
              <a:t>    Otherwise , the time of supply shall be the date of entry in the books of account of the recipient of supply </a:t>
            </a:r>
          </a:p>
        </p:txBody>
      </p:sp>
      <p:sp>
        <p:nvSpPr>
          <p:cNvPr id="16" name="Rectangle 15"/>
          <p:cNvSpPr/>
          <p:nvPr/>
        </p:nvSpPr>
        <p:spPr>
          <a:xfrm>
            <a:off x="381000" y="5638800"/>
            <a:ext cx="8534400" cy="1200329"/>
          </a:xfrm>
          <a:prstGeom prst="rect">
            <a:avLst/>
          </a:prstGeom>
        </p:spPr>
        <p:txBody>
          <a:bodyPr wrap="square">
            <a:spAutoFit/>
          </a:bodyPr>
          <a:lstStyle/>
          <a:p>
            <a:pPr algn="just">
              <a:buFont typeface="Wingdings" pitchFamily="2" charset="2"/>
              <a:buChar char="Ø"/>
            </a:pPr>
            <a:r>
              <a:rPr lang="en-US" b="1" dirty="0" smtClean="0"/>
              <a:t>Provided further that in case of  ‘</a:t>
            </a:r>
            <a:r>
              <a:rPr lang="en-US" b="1" dirty="0" smtClean="0">
                <a:solidFill>
                  <a:srgbClr val="00B050"/>
                </a:solidFill>
              </a:rPr>
              <a:t>associated enterprises‘, </a:t>
            </a:r>
            <a:r>
              <a:rPr lang="en-US" b="1" dirty="0" smtClean="0"/>
              <a:t>where the supplier of service is located outside India, the time of supply shall be the date of entry in the books of account of the recipient of supply or the date of payment, whichever is earlier.</a:t>
            </a:r>
            <a:endParaRPr lang="en-US" b="1" dirty="0"/>
          </a:p>
        </p:txBody>
      </p:sp>
      <p:sp>
        <p:nvSpPr>
          <p:cNvPr id="10" name="Rectangle 9"/>
          <p:cNvSpPr/>
          <p:nvPr/>
        </p:nvSpPr>
        <p:spPr>
          <a:xfrm>
            <a:off x="5715000" y="2819400"/>
            <a:ext cx="3124200" cy="1295400"/>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60 days from the date of invoice </a:t>
            </a:r>
            <a:endParaRPr lang="en-US" sz="2800" dirty="0">
              <a:solidFill>
                <a:schemeClr val="tx1"/>
              </a:solidFill>
            </a:endParaRPr>
          </a:p>
        </p:txBody>
      </p:sp>
    </p:spTree>
    <p:extLst>
      <p:ext uri="{BB962C8B-B14F-4D97-AF65-F5344CB8AC3E}">
        <p14:creationId xmlns:p14="http://schemas.microsoft.com/office/powerpoint/2010/main" xmlns="" val="18628851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47856" cy="936104"/>
          </a:xfrm>
          <a:noFill/>
        </p:spPr>
        <p:txBody>
          <a:bodyPr>
            <a:normAutofit/>
          </a:bodyPr>
          <a:lstStyle/>
          <a:p>
            <a:pPr>
              <a:lnSpc>
                <a:spcPts val="3000"/>
              </a:lnSpc>
            </a:pPr>
            <a:r>
              <a:rPr lang="en-IN" sz="2800" b="1" dirty="0" smtClean="0">
                <a:solidFill>
                  <a:srgbClr val="FF0000"/>
                </a:solidFill>
                <a:effectLst>
                  <a:outerShdw blurRad="38100" dist="38100" dir="2700000" algn="tl">
                    <a:srgbClr val="000000">
                      <a:alpha val="43137"/>
                    </a:srgbClr>
                  </a:outerShdw>
                </a:effectLst>
              </a:rPr>
              <a:t>Time of  Supply  of service </a:t>
            </a:r>
            <a:r>
              <a:rPr lang="en-US" sz="2800" b="1" dirty="0" smtClean="0">
                <a:solidFill>
                  <a:srgbClr val="FF0000"/>
                </a:solidFill>
                <a:effectLst>
                  <a:outerShdw blurRad="38100" dist="38100" dir="2700000" algn="tl">
                    <a:srgbClr val="000000">
                      <a:alpha val="43137"/>
                    </a:srgbClr>
                  </a:outerShdw>
                </a:effectLst>
                <a:cs typeface="Andalus" panose="02020603050405020304" pitchFamily="18" charset="-78"/>
              </a:rPr>
              <a:t>In case of supply of vouchers</a:t>
            </a:r>
            <a:endParaRPr lang="en-IN" sz="2800" b="1" dirty="0">
              <a:solidFill>
                <a:srgbClr val="FF0000"/>
              </a:solidFill>
              <a:effectLst>
                <a:outerShdw blurRad="38100" dist="38100" dir="2700000" algn="tl">
                  <a:srgbClr val="000000">
                    <a:alpha val="43137"/>
                  </a:srgbClr>
                </a:outerShdw>
              </a:effectLs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8" name="Content Placeholder 2"/>
          <p:cNvSpPr>
            <a:spLocks noGrp="1"/>
          </p:cNvSpPr>
          <p:nvPr>
            <p:ph idx="1"/>
          </p:nvPr>
        </p:nvSpPr>
        <p:spPr>
          <a:xfrm>
            <a:off x="251520" y="1556792"/>
            <a:ext cx="8712968" cy="5040560"/>
          </a:xfrm>
          <a:noFill/>
        </p:spPr>
        <p:txBody>
          <a:bodyPr>
            <a:noAutofit/>
          </a:bodyPr>
          <a:lstStyle/>
          <a:p>
            <a:pPr algn="just">
              <a:buNone/>
            </a:pPr>
            <a:r>
              <a:rPr lang="en-US" sz="3600" b="1" dirty="0" smtClean="0">
                <a:cs typeface="Andalus" panose="02020603050405020304" pitchFamily="18" charset="-78"/>
              </a:rPr>
              <a:t>by whatever name called, issued by a supplier, the time of supply shall be-</a:t>
            </a:r>
          </a:p>
          <a:p>
            <a:pPr>
              <a:buNone/>
            </a:pPr>
            <a:endParaRPr lang="en-US" sz="3600" b="1" dirty="0" smtClean="0">
              <a:cs typeface="Andalus" panose="02020603050405020304" pitchFamily="18" charset="-78"/>
            </a:endParaRPr>
          </a:p>
          <a:p>
            <a:pPr>
              <a:buNone/>
            </a:pPr>
            <a:r>
              <a:rPr lang="en-US" sz="3600" b="1" dirty="0" smtClean="0">
                <a:cs typeface="Andalus" panose="02020603050405020304" pitchFamily="18" charset="-78"/>
              </a:rPr>
              <a:t> (a) the date of issue of voucher, if the supply is identifiable at that point; or </a:t>
            </a:r>
          </a:p>
          <a:p>
            <a:pPr>
              <a:buNone/>
            </a:pPr>
            <a:endParaRPr lang="en-US" sz="3600" b="1" dirty="0" smtClean="0">
              <a:cs typeface="Andalus" panose="02020603050405020304" pitchFamily="18" charset="-78"/>
            </a:endParaRPr>
          </a:p>
          <a:p>
            <a:pPr>
              <a:buNone/>
            </a:pPr>
            <a:r>
              <a:rPr lang="en-US" sz="3600" b="1" dirty="0" smtClean="0">
                <a:cs typeface="Andalus" panose="02020603050405020304" pitchFamily="18" charset="-78"/>
              </a:rPr>
              <a:t>(b) the date of redemption of voucher, in all other cases;</a:t>
            </a:r>
            <a:endParaRPr lang="en-GB" sz="3600" b="1" dirty="0">
              <a:cs typeface="Andalus" panose="02020603050405020304" pitchFamily="18" charset="-78"/>
            </a:endParaRPr>
          </a:p>
        </p:txBody>
      </p:sp>
    </p:spTree>
    <p:extLst>
      <p:ext uri="{BB962C8B-B14F-4D97-AF65-F5344CB8AC3E}">
        <p14:creationId xmlns="" xmlns:p14="http://schemas.microsoft.com/office/powerpoint/2010/main" val="195980820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0"/>
            <a:ext cx="8273008" cy="936104"/>
          </a:xfrm>
          <a:noFill/>
        </p:spPr>
        <p:txBody>
          <a:bodyPr>
            <a:noAutofit/>
          </a:bodyPr>
          <a:lstStyle/>
          <a:p>
            <a:pPr lvl="1" algn="ctr" rtl="0">
              <a:lnSpc>
                <a:spcPts val="3000"/>
              </a:lnSpc>
              <a:spcBef>
                <a:spcPct val="0"/>
              </a:spcBef>
            </a:pPr>
            <a:r>
              <a:rPr lang="en-IN" sz="3200" b="1" dirty="0" smtClean="0">
                <a:solidFill>
                  <a:srgbClr val="FF0000"/>
                </a:solidFill>
                <a:effectLst>
                  <a:outerShdw blurRad="38100" dist="38100" dir="2700000" algn="tl">
                    <a:srgbClr val="000000">
                      <a:alpha val="43137"/>
                    </a:srgbClr>
                  </a:outerShdw>
                </a:effectLst>
                <a:latin typeface="+mn-lt"/>
              </a:rPr>
              <a:t>Time of  Supply of services in other cases</a:t>
            </a:r>
            <a:endParaRPr lang="en-IN" sz="2400" b="1" dirty="0">
              <a:solidFill>
                <a:srgbClr val="FF0000"/>
              </a:solidFill>
              <a:effectLst>
                <a:outerShdw blurRad="38100" dist="38100" dir="2700000" algn="tl">
                  <a:srgbClr val="000000">
                    <a:alpha val="43137"/>
                  </a:srgbClr>
                </a:outerShdw>
              </a:effectLst>
              <a:latin typeface="+mn-lt"/>
            </a:endParaRPr>
          </a:p>
        </p:txBody>
      </p:sp>
      <p:sp>
        <p:nvSpPr>
          <p:cNvPr id="4" name="Title 1"/>
          <p:cNvSpPr txBox="1">
            <a:spLocks/>
          </p:cNvSpPr>
          <p:nvPr/>
        </p:nvSpPr>
        <p:spPr>
          <a:xfrm>
            <a:off x="0" y="1196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latin typeface="+mn-lt"/>
            </a:endParaRPr>
          </a:p>
        </p:txBody>
      </p:sp>
      <p:sp>
        <p:nvSpPr>
          <p:cNvPr id="8" name="Content Placeholder 2"/>
          <p:cNvSpPr>
            <a:spLocks noGrp="1"/>
          </p:cNvSpPr>
          <p:nvPr>
            <p:ph idx="1"/>
          </p:nvPr>
        </p:nvSpPr>
        <p:spPr>
          <a:xfrm>
            <a:off x="251520" y="1556792"/>
            <a:ext cx="8712968" cy="5040560"/>
          </a:xfrm>
          <a:noFill/>
        </p:spPr>
        <p:txBody>
          <a:bodyPr>
            <a:normAutofit lnSpcReduction="10000"/>
          </a:bodyPr>
          <a:lstStyle/>
          <a:p>
            <a:pPr>
              <a:buNone/>
            </a:pPr>
            <a:r>
              <a:rPr lang="en-US" b="1" dirty="0" smtClean="0"/>
              <a:t>In case it is not possible to determine the time of supply under the provisions of sub-section (2), (3), or (4) ,the time of supply shall </a:t>
            </a:r>
          </a:p>
          <a:p>
            <a:pPr>
              <a:buNone/>
            </a:pPr>
            <a:endParaRPr lang="en-US" b="1" dirty="0" smtClean="0"/>
          </a:p>
          <a:p>
            <a:pPr marL="514350" indent="-514350">
              <a:buAutoNum type="alphaLcParenBoth"/>
            </a:pPr>
            <a:r>
              <a:rPr lang="en-US" b="1" dirty="0" smtClean="0"/>
              <a:t>in a case where a periodical return has to be filed, be the date on which such return is to be filed, or </a:t>
            </a:r>
          </a:p>
          <a:p>
            <a:pPr marL="514350" indent="-514350">
              <a:buAutoNum type="alphaLcParenBoth"/>
            </a:pPr>
            <a:endParaRPr lang="en-US" b="1" dirty="0" smtClean="0"/>
          </a:p>
          <a:p>
            <a:pPr>
              <a:buNone/>
            </a:pPr>
            <a:r>
              <a:rPr lang="en-US" b="1" dirty="0" smtClean="0"/>
              <a:t>(b) in any other case, be the date on which the CGST/SGST is paid. </a:t>
            </a:r>
          </a:p>
        </p:txBody>
      </p:sp>
    </p:spTree>
    <p:extLst>
      <p:ext uri="{BB962C8B-B14F-4D97-AF65-F5344CB8AC3E}">
        <p14:creationId xmlns="" xmlns:p14="http://schemas.microsoft.com/office/powerpoint/2010/main" val="403751373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78</a:t>
            </a:fld>
            <a:endParaRPr lang="en-GB" dirty="0">
              <a:solidFill>
                <a:prstClr val="black">
                  <a:tint val="75000"/>
                </a:prstClr>
              </a:solidFill>
            </a:endParaRPr>
          </a:p>
        </p:txBody>
      </p:sp>
      <p:pic>
        <p:nvPicPr>
          <p:cNvPr id="1026" name="Picture 2" descr="C:\Users\Admin\AppData\Local\Microsoft\Windows\INetCache\IE\FYY4QTW8\lever_with_fulcrum[1].gif"/>
          <p:cNvPicPr>
            <a:picLocks noChangeAspect="1" noChangeArrowheads="1"/>
          </p:cNvPicPr>
          <p:nvPr/>
        </p:nvPicPr>
        <p:blipFill>
          <a:blip r:embed="rId2" cstate="print"/>
          <a:srcRect/>
          <a:stretch>
            <a:fillRect/>
          </a:stretch>
        </p:blipFill>
        <p:spPr bwMode="auto">
          <a:xfrm>
            <a:off x="533399" y="1219200"/>
            <a:ext cx="7827203" cy="4038600"/>
          </a:xfrm>
          <a:prstGeom prst="rect">
            <a:avLst/>
          </a:prstGeom>
          <a:noFill/>
        </p:spPr>
      </p:pic>
      <p:sp>
        <p:nvSpPr>
          <p:cNvPr id="8" name="TextBox 7"/>
          <p:cNvSpPr txBox="1"/>
          <p:nvPr/>
        </p:nvSpPr>
        <p:spPr>
          <a:xfrm>
            <a:off x="152400" y="1219200"/>
            <a:ext cx="6248400" cy="2031325"/>
          </a:xfrm>
          <a:prstGeom prst="rect">
            <a:avLst/>
          </a:prstGeom>
          <a:noFill/>
        </p:spPr>
        <p:txBody>
          <a:bodyPr wrap="square" rtlCol="0">
            <a:spAutoFit/>
          </a:bodyPr>
          <a:lstStyle/>
          <a:p>
            <a:pPr marL="342900" indent="-342900">
              <a:buAutoNum type="arabicParenBoth"/>
            </a:pPr>
            <a:r>
              <a:rPr lang="en-US" sz="3600" b="1" dirty="0" smtClean="0"/>
              <a:t>Supply made </a:t>
            </a:r>
          </a:p>
          <a:p>
            <a:pPr marL="342900" indent="-342900">
              <a:buAutoNum type="arabicParenBoth"/>
            </a:pPr>
            <a:r>
              <a:rPr lang="en-US" sz="3600" b="1" dirty="0" smtClean="0"/>
              <a:t> date of Payment </a:t>
            </a:r>
          </a:p>
          <a:p>
            <a:pPr marL="342900" indent="-342900">
              <a:buAutoNum type="arabicParenBoth"/>
            </a:pPr>
            <a:r>
              <a:rPr lang="en-US" sz="3600" b="1" dirty="0" smtClean="0"/>
              <a:t> date of Invoice </a:t>
            </a:r>
          </a:p>
          <a:p>
            <a:pPr marL="342900" indent="-342900">
              <a:buAutoNum type="arabicParenBoth"/>
            </a:pPr>
            <a:endParaRPr lang="en-US" dirty="0"/>
          </a:p>
        </p:txBody>
      </p:sp>
      <p:sp>
        <p:nvSpPr>
          <p:cNvPr id="9" name="TextBox 8"/>
          <p:cNvSpPr txBox="1"/>
          <p:nvPr/>
        </p:nvSpPr>
        <p:spPr>
          <a:xfrm>
            <a:off x="1981200" y="4724400"/>
            <a:ext cx="1295400" cy="461665"/>
          </a:xfrm>
          <a:prstGeom prst="rect">
            <a:avLst/>
          </a:prstGeom>
          <a:solidFill>
            <a:srgbClr val="00B050">
              <a:alpha val="22000"/>
            </a:srgbClr>
          </a:solidFill>
        </p:spPr>
        <p:txBody>
          <a:bodyPr wrap="square" rtlCol="0">
            <a:spAutoFit/>
          </a:bodyPr>
          <a:lstStyle/>
          <a:p>
            <a:r>
              <a:rPr lang="en-US" sz="2400" b="1" dirty="0" smtClean="0"/>
              <a:t>Before </a:t>
            </a:r>
            <a:endParaRPr lang="en-US" sz="2400" b="1" dirty="0"/>
          </a:p>
        </p:txBody>
      </p:sp>
      <p:sp>
        <p:nvSpPr>
          <p:cNvPr id="10" name="TextBox 9"/>
          <p:cNvSpPr txBox="1"/>
          <p:nvPr/>
        </p:nvSpPr>
        <p:spPr>
          <a:xfrm>
            <a:off x="6629400" y="4419600"/>
            <a:ext cx="1295400" cy="461665"/>
          </a:xfrm>
          <a:prstGeom prst="rect">
            <a:avLst/>
          </a:prstGeom>
          <a:solidFill>
            <a:srgbClr val="00B050">
              <a:alpha val="22000"/>
            </a:srgbClr>
          </a:solidFill>
        </p:spPr>
        <p:txBody>
          <a:bodyPr wrap="square" rtlCol="0">
            <a:spAutoFit/>
          </a:bodyPr>
          <a:lstStyle/>
          <a:p>
            <a:r>
              <a:rPr lang="en-US" sz="2400" b="1" dirty="0" smtClean="0"/>
              <a:t>   After</a:t>
            </a:r>
            <a:endParaRPr lang="en-US" sz="2400" b="1" dirty="0"/>
          </a:p>
        </p:txBody>
      </p:sp>
      <p:sp>
        <p:nvSpPr>
          <p:cNvPr id="11" name="TextBox 10"/>
          <p:cNvSpPr txBox="1"/>
          <p:nvPr/>
        </p:nvSpPr>
        <p:spPr>
          <a:xfrm>
            <a:off x="3581400" y="6096001"/>
            <a:ext cx="1447800" cy="461665"/>
          </a:xfrm>
          <a:prstGeom prst="rect">
            <a:avLst/>
          </a:prstGeom>
          <a:solidFill>
            <a:srgbClr val="7030A0">
              <a:alpha val="44000"/>
            </a:srgbClr>
          </a:solidFill>
        </p:spPr>
        <p:txBody>
          <a:bodyPr wrap="square" rtlCol="0">
            <a:spAutoFit/>
          </a:bodyPr>
          <a:lstStyle/>
          <a:p>
            <a:r>
              <a:rPr lang="en-US" sz="2400" b="1" dirty="0" smtClean="0"/>
              <a:t>2/3 rule</a:t>
            </a:r>
            <a:endParaRPr lang="en-US" sz="2400" b="1" dirty="0"/>
          </a:p>
        </p:txBody>
      </p:sp>
      <p:sp>
        <p:nvSpPr>
          <p:cNvPr id="12" name="Rectangle 11"/>
          <p:cNvSpPr/>
          <p:nvPr/>
        </p:nvSpPr>
        <p:spPr>
          <a:xfrm>
            <a:off x="228600" y="39468"/>
            <a:ext cx="8534400" cy="1323439"/>
          </a:xfrm>
          <a:prstGeom prst="rect">
            <a:avLst/>
          </a:prstGeom>
        </p:spPr>
        <p:txBody>
          <a:bodyPr wrap="square">
            <a:spAutoFit/>
          </a:bodyPr>
          <a:lstStyle/>
          <a:p>
            <a:pPr algn="ctr"/>
            <a:r>
              <a:rPr lang="en-IN" sz="4000" b="1" dirty="0" smtClean="0">
                <a:solidFill>
                  <a:srgbClr val="FF0000"/>
                </a:solidFill>
                <a:effectLst>
                  <a:outerShdw blurRad="38100" dist="38100" dir="2700000" algn="tl">
                    <a:srgbClr val="000000">
                      <a:alpha val="43137"/>
                    </a:srgbClr>
                  </a:outerShdw>
                </a:effectLst>
              </a:rPr>
              <a:t>Change in Rate of tax in case of  supply of goods or services</a:t>
            </a:r>
            <a:endParaRPr lang="en-US" sz="4000"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a:p>
        </p:txBody>
      </p:sp>
      <p:sp>
        <p:nvSpPr>
          <p:cNvPr id="4" name="Rectangle 3"/>
          <p:cNvSpPr/>
          <p:nvPr/>
        </p:nvSpPr>
        <p:spPr>
          <a:xfrm>
            <a:off x="609600" y="457200"/>
            <a:ext cx="7772400" cy="7478970"/>
          </a:xfrm>
          <a:prstGeom prst="rect">
            <a:avLst/>
          </a:prstGeom>
        </p:spPr>
        <p:txBody>
          <a:bodyPr wrap="square">
            <a:spAutoFit/>
          </a:bodyPr>
          <a:lstStyle/>
          <a:p>
            <a:pPr algn="ctr"/>
            <a:endParaRPr lang="en-US" sz="4800" b="1" dirty="0" smtClean="0">
              <a:solidFill>
                <a:srgbClr val="FF0000"/>
              </a:solidFill>
            </a:endParaRPr>
          </a:p>
          <a:p>
            <a:pPr algn="ctr"/>
            <a:r>
              <a:rPr lang="en-US" sz="4800" b="1" dirty="0" smtClean="0">
                <a:solidFill>
                  <a:srgbClr val="FF0000"/>
                </a:solidFill>
              </a:rPr>
              <a:t>CHAPTER VII</a:t>
            </a:r>
          </a:p>
          <a:p>
            <a:pPr algn="ctr"/>
            <a:endParaRPr lang="en-US" sz="4800" b="1" dirty="0" smtClean="0">
              <a:solidFill>
                <a:srgbClr val="FF0000"/>
              </a:solidFill>
            </a:endParaRPr>
          </a:p>
          <a:p>
            <a:pPr algn="ctr"/>
            <a:r>
              <a:rPr lang="en-US" sz="4800" b="1" dirty="0" smtClean="0">
                <a:solidFill>
                  <a:srgbClr val="FF0000"/>
                </a:solidFill>
              </a:rPr>
              <a:t>TAX INVOICE, </a:t>
            </a:r>
          </a:p>
          <a:p>
            <a:pPr algn="ctr"/>
            <a:r>
              <a:rPr lang="en-US" sz="4800" b="1" dirty="0" smtClean="0">
                <a:solidFill>
                  <a:srgbClr val="FF0000"/>
                </a:solidFill>
              </a:rPr>
              <a:t>CREDIT AND DEBIT NOTES</a:t>
            </a:r>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28600"/>
            <a:ext cx="8458200" cy="990600"/>
          </a:xfrm>
          <a:solidFill>
            <a:schemeClr val="accent1">
              <a:lumMod val="75000"/>
            </a:schemeClr>
          </a:solidFill>
        </p:spPr>
        <p:txBody>
          <a:bodyPr>
            <a:normAutofit fontScale="90000"/>
          </a:bodyPr>
          <a:lstStyle/>
          <a:p>
            <a:pPr eaLnBrk="1" hangingPunct="1"/>
            <a:r>
              <a:rPr lang="en-US" altLang="en-US" sz="4000" b="1" dirty="0" smtClean="0">
                <a:solidFill>
                  <a:schemeClr val="bg1"/>
                </a:solidFill>
              </a:rPr>
              <a:t>Taxes Proposed to be Subsumed under GST</a:t>
            </a:r>
          </a:p>
        </p:txBody>
      </p:sp>
      <p:sp>
        <p:nvSpPr>
          <p:cNvPr id="27651" name="Rectangle 3"/>
          <p:cNvSpPr>
            <a:spLocks noGrp="1" noChangeArrowheads="1"/>
          </p:cNvSpPr>
          <p:nvPr>
            <p:ph type="body" sz="half" idx="1"/>
          </p:nvPr>
        </p:nvSpPr>
        <p:spPr>
          <a:xfrm>
            <a:off x="457200" y="1371600"/>
            <a:ext cx="4043363" cy="5181600"/>
          </a:xfrm>
        </p:spPr>
        <p:txBody>
          <a:bodyPr/>
          <a:lstStyle/>
          <a:p>
            <a:pPr eaLnBrk="1" hangingPunct="1">
              <a:lnSpc>
                <a:spcPct val="90000"/>
              </a:lnSpc>
            </a:pPr>
            <a:r>
              <a:rPr lang="en-US" altLang="en-US" b="1" dirty="0" smtClean="0"/>
              <a:t>Central taxes</a:t>
            </a:r>
          </a:p>
          <a:p>
            <a:pPr marL="914400" lvl="1" indent="-457200" eaLnBrk="1" hangingPunct="1">
              <a:lnSpc>
                <a:spcPct val="90000"/>
              </a:lnSpc>
              <a:buFont typeface="Wingdings" pitchFamily="2" charset="2"/>
              <a:buChar char="Ø"/>
            </a:pPr>
            <a:r>
              <a:rPr lang="en-US" altLang="en-US" dirty="0" smtClean="0"/>
              <a:t>Excise duty.</a:t>
            </a:r>
          </a:p>
          <a:p>
            <a:pPr marL="914400" lvl="1" indent="-457200" eaLnBrk="1" hangingPunct="1">
              <a:lnSpc>
                <a:spcPct val="90000"/>
              </a:lnSpc>
              <a:buFont typeface="Wingdings" pitchFamily="2" charset="2"/>
              <a:buChar char="Ø"/>
            </a:pPr>
            <a:r>
              <a:rPr lang="en-US" altLang="en-US" dirty="0" smtClean="0"/>
              <a:t>Additional Excise Duty.</a:t>
            </a:r>
          </a:p>
          <a:p>
            <a:pPr marL="914400" lvl="1" indent="-457200" eaLnBrk="1" hangingPunct="1">
              <a:lnSpc>
                <a:spcPct val="90000"/>
              </a:lnSpc>
              <a:buFont typeface="Wingdings" pitchFamily="2" charset="2"/>
              <a:buChar char="Ø"/>
            </a:pPr>
            <a:r>
              <a:rPr lang="en-US" altLang="en-US" dirty="0" smtClean="0"/>
              <a:t>Service tax.</a:t>
            </a:r>
          </a:p>
          <a:p>
            <a:pPr marL="914400" lvl="1" indent="-457200" eaLnBrk="1" hangingPunct="1">
              <a:lnSpc>
                <a:spcPct val="90000"/>
              </a:lnSpc>
              <a:buFont typeface="Wingdings" pitchFamily="2" charset="2"/>
              <a:buChar char="Ø"/>
            </a:pPr>
            <a:r>
              <a:rPr lang="en-US" altLang="en-US" dirty="0" smtClean="0"/>
              <a:t>CVD (Countervailing Duty).</a:t>
            </a:r>
          </a:p>
          <a:p>
            <a:pPr marL="914400" lvl="1" indent="-457200" eaLnBrk="1" hangingPunct="1">
              <a:lnSpc>
                <a:spcPct val="90000"/>
              </a:lnSpc>
              <a:buFont typeface="Wingdings" pitchFamily="2" charset="2"/>
              <a:buChar char="Ø"/>
            </a:pPr>
            <a:r>
              <a:rPr lang="en-US" altLang="en-US" dirty="0" smtClean="0"/>
              <a:t>SAD (Special Additional Duty).</a:t>
            </a:r>
          </a:p>
          <a:p>
            <a:pPr marL="914400" lvl="1" indent="-457200" eaLnBrk="1" hangingPunct="1">
              <a:lnSpc>
                <a:spcPct val="90000"/>
              </a:lnSpc>
              <a:buFont typeface="Wingdings" pitchFamily="2" charset="2"/>
              <a:buChar char="Ø"/>
            </a:pPr>
            <a:r>
              <a:rPr lang="en-US" altLang="en-US" dirty="0" smtClean="0"/>
              <a:t>Central Cesses &amp; Surcharges.</a:t>
            </a:r>
          </a:p>
          <a:p>
            <a:pPr eaLnBrk="1" hangingPunct="1">
              <a:lnSpc>
                <a:spcPct val="90000"/>
              </a:lnSpc>
              <a:buFontTx/>
              <a:buNone/>
            </a:pPr>
            <a:endParaRPr lang="en-US" altLang="en-US" sz="2400" dirty="0" smtClean="0"/>
          </a:p>
          <a:p>
            <a:pPr eaLnBrk="1" hangingPunct="1">
              <a:lnSpc>
                <a:spcPct val="90000"/>
              </a:lnSpc>
              <a:buFontTx/>
              <a:buNone/>
            </a:pPr>
            <a:endParaRPr lang="en-US" altLang="en-US" sz="2400" dirty="0" smtClean="0"/>
          </a:p>
          <a:p>
            <a:pPr eaLnBrk="1" hangingPunct="1">
              <a:lnSpc>
                <a:spcPct val="90000"/>
              </a:lnSpc>
              <a:buFontTx/>
              <a:buNone/>
            </a:pPr>
            <a:r>
              <a:rPr lang="en-US" altLang="en-US" sz="2400" dirty="0" smtClean="0"/>
              <a:t>Rates : 5,12,18 &amp; 28%</a:t>
            </a:r>
          </a:p>
        </p:txBody>
      </p:sp>
      <p:sp>
        <p:nvSpPr>
          <p:cNvPr id="27652" name="Rectangle 4"/>
          <p:cNvSpPr>
            <a:spLocks noGrp="1" noChangeArrowheads="1"/>
          </p:cNvSpPr>
          <p:nvPr>
            <p:ph type="body" sz="half" idx="2"/>
          </p:nvPr>
        </p:nvSpPr>
        <p:spPr>
          <a:xfrm>
            <a:off x="4648200" y="1371600"/>
            <a:ext cx="3962400" cy="5257800"/>
          </a:xfrm>
        </p:spPr>
        <p:txBody>
          <a:bodyPr>
            <a:normAutofit/>
          </a:bodyPr>
          <a:lstStyle/>
          <a:p>
            <a:pPr eaLnBrk="1" hangingPunct="1"/>
            <a:r>
              <a:rPr lang="en-US" altLang="en-US" b="1" dirty="0" smtClean="0"/>
              <a:t>State taxes</a:t>
            </a:r>
          </a:p>
          <a:p>
            <a:pPr marL="914400" lvl="1" indent="-457200" eaLnBrk="1" hangingPunct="1">
              <a:buFont typeface="Wingdings" pitchFamily="2" charset="2"/>
              <a:buChar char="Ø"/>
            </a:pPr>
            <a:r>
              <a:rPr lang="en-US" altLang="en-US" dirty="0" smtClean="0"/>
              <a:t>VAT.</a:t>
            </a:r>
          </a:p>
          <a:p>
            <a:pPr marL="914400" lvl="1" indent="-457200" eaLnBrk="1" hangingPunct="1">
              <a:buFont typeface="Wingdings" pitchFamily="2" charset="2"/>
              <a:buChar char="Ø"/>
            </a:pPr>
            <a:r>
              <a:rPr lang="en-US" altLang="en-US" dirty="0" smtClean="0"/>
              <a:t>CST.</a:t>
            </a:r>
          </a:p>
          <a:p>
            <a:pPr marL="914400" lvl="1" indent="-457200" eaLnBrk="1" hangingPunct="1">
              <a:buFont typeface="Wingdings" pitchFamily="2" charset="2"/>
              <a:buChar char="Ø"/>
            </a:pPr>
            <a:r>
              <a:rPr lang="en-US" altLang="en-US" dirty="0" smtClean="0"/>
              <a:t>Entertainment  Tax.</a:t>
            </a:r>
          </a:p>
          <a:p>
            <a:pPr marL="914400" lvl="1" indent="-457200" eaLnBrk="1" hangingPunct="1">
              <a:buFont typeface="Wingdings" pitchFamily="2" charset="2"/>
              <a:buChar char="Ø"/>
            </a:pPr>
            <a:r>
              <a:rPr lang="en-US" altLang="en-US" dirty="0" smtClean="0"/>
              <a:t>Luxury tax.</a:t>
            </a:r>
          </a:p>
          <a:p>
            <a:pPr marL="914400" lvl="1" indent="-457200" eaLnBrk="1" hangingPunct="1">
              <a:buFont typeface="Wingdings" pitchFamily="2" charset="2"/>
              <a:buChar char="Ø"/>
            </a:pPr>
            <a:r>
              <a:rPr lang="en-US" altLang="en-US" dirty="0" smtClean="0"/>
              <a:t>Tax on Lottery, betting, gambling.</a:t>
            </a:r>
          </a:p>
          <a:p>
            <a:pPr marL="914400" lvl="1" indent="-457200" eaLnBrk="1" hangingPunct="1">
              <a:buFont typeface="Wingdings" pitchFamily="2" charset="2"/>
              <a:buChar char="Ø"/>
            </a:pPr>
            <a:r>
              <a:rPr lang="en-US" altLang="en-US" dirty="0" smtClean="0"/>
              <a:t>Entry tax.</a:t>
            </a:r>
          </a:p>
          <a:p>
            <a:pPr marL="914400" lvl="1" indent="-457200" eaLnBrk="1" hangingPunct="1">
              <a:buFont typeface="Wingdings" pitchFamily="2" charset="2"/>
              <a:buChar char="Ø"/>
            </a:pPr>
            <a:r>
              <a:rPr lang="en-US" altLang="en-US" dirty="0" smtClean="0"/>
              <a:t>Purchase tax</a:t>
            </a:r>
          </a:p>
          <a:p>
            <a:pPr marL="914400" lvl="1" indent="-457200">
              <a:buFont typeface="Wingdings" pitchFamily="2" charset="2"/>
              <a:buChar char="Ø"/>
            </a:pPr>
            <a:r>
              <a:rPr lang="en-US" altLang="en-US" dirty="0"/>
              <a:t>State Surcharges &amp; Cesses. </a:t>
            </a:r>
          </a:p>
          <a:p>
            <a:pPr marL="457200" lvl="1" indent="0" eaLnBrk="1" hangingPunct="1">
              <a:buNone/>
            </a:pPr>
            <a:r>
              <a:rPr lang="en-US" altLang="en-US" dirty="0" smtClean="0"/>
              <a:t> </a:t>
            </a:r>
          </a:p>
        </p:txBody>
      </p:sp>
      <p:sp>
        <p:nvSpPr>
          <p:cNvPr id="2" name="Slide Number Placeholder 1"/>
          <p:cNvSpPr>
            <a:spLocks noGrp="1"/>
          </p:cNvSpPr>
          <p:nvPr>
            <p:ph type="sldNum" sz="quarter" idx="12"/>
          </p:nvPr>
        </p:nvSpPr>
        <p:spPr/>
        <p:txBody>
          <a:bodyPr/>
          <a:lstStyle/>
          <a:p>
            <a:fld id="{24E46BEC-6E5E-479C-8D24-A4952787BCBF}" type="slidenum">
              <a:rPr lang="en-GB" smtClean="0"/>
              <a:pPr/>
              <a:t>8</a:t>
            </a:fld>
            <a:endParaRPr lang="en-GB"/>
          </a:p>
        </p:txBody>
      </p:sp>
      <p:sp>
        <p:nvSpPr>
          <p:cNvPr id="7" name="Cloud 6"/>
          <p:cNvSpPr/>
          <p:nvPr/>
        </p:nvSpPr>
        <p:spPr bwMode="auto">
          <a:xfrm rot="21140056">
            <a:off x="1914207" y="3120149"/>
            <a:ext cx="1143000" cy="914400"/>
          </a:xfrm>
          <a:prstGeom prst="cloud">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600" b="1" i="0" u="none" strike="noStrike" cap="none" normalizeH="0" baseline="0" dirty="0" smtClean="0">
                <a:ln>
                  <a:noFill/>
                </a:ln>
                <a:solidFill>
                  <a:schemeClr val="tx1"/>
                </a:solidFill>
                <a:effectLst/>
                <a:latin typeface="Garamond" panose="02020404030301010803" pitchFamily="18" charset="0"/>
              </a:rPr>
              <a:t>CGST</a:t>
            </a:r>
          </a:p>
        </p:txBody>
      </p:sp>
      <p:sp>
        <p:nvSpPr>
          <p:cNvPr id="8" name="Cloud 7"/>
          <p:cNvSpPr/>
          <p:nvPr/>
        </p:nvSpPr>
        <p:spPr bwMode="auto">
          <a:xfrm rot="20855773">
            <a:off x="6116115" y="3354668"/>
            <a:ext cx="1154070" cy="1106296"/>
          </a:xfrm>
          <a:prstGeom prst="clou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600" b="1" i="0" u="none" strike="noStrike" cap="none" normalizeH="0" baseline="0" dirty="0" smtClean="0">
                <a:ln>
                  <a:noFill/>
                </a:ln>
                <a:solidFill>
                  <a:schemeClr val="tx1"/>
                </a:solidFill>
                <a:effectLst/>
                <a:latin typeface="Garamond" panose="02020404030301010803" pitchFamily="18" charset="0"/>
              </a:rPr>
              <a:t>SGST</a:t>
            </a:r>
          </a:p>
        </p:txBody>
      </p:sp>
    </p:spTree>
    <p:extLst>
      <p:ext uri="{BB962C8B-B14F-4D97-AF65-F5344CB8AC3E}">
        <p14:creationId xmlns:p14="http://schemas.microsoft.com/office/powerpoint/2010/main" xmlns="" val="110562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3000"/>
                                        <p:tgtEl>
                                          <p:spTgt spid="7"/>
                                        </p:tgtEl>
                                      </p:cBhvr>
                                    </p:animEffect>
                                  </p:childTnLst>
                                </p:cTn>
                              </p:par>
                            </p:childTnLst>
                          </p:cTn>
                        </p:par>
                        <p:par>
                          <p:cTn id="8" fill="hold">
                            <p:stCondLst>
                              <p:cond delay="3000"/>
                            </p:stCondLst>
                            <p:childTnLst>
                              <p:par>
                                <p:cTn id="9" presetID="6" presetClass="emph" presetSubtype="0" fill="hold" grpId="1" nodeType="afterEffect">
                                  <p:stCondLst>
                                    <p:cond delay="0"/>
                                  </p:stCondLst>
                                  <p:childTnLst>
                                    <p:animScale>
                                      <p:cBhvr>
                                        <p:cTn id="10" dur="3000" fill="hold"/>
                                        <p:tgtEl>
                                          <p:spTgt spid="7"/>
                                        </p:tgtEl>
                                      </p:cBhvr>
                                      <p:by x="400000" y="400000"/>
                                    </p:animScale>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3000"/>
                                        <p:tgtEl>
                                          <p:spTgt spid="8"/>
                                        </p:tgtEl>
                                      </p:cBhvr>
                                    </p:animEffect>
                                  </p:childTnLst>
                                </p:cTn>
                              </p:par>
                              <p:par>
                                <p:cTn id="16" presetID="6" presetClass="emph" presetSubtype="0" fill="hold" grpId="1" nodeType="withEffect">
                                  <p:stCondLst>
                                    <p:cond delay="0"/>
                                  </p:stCondLst>
                                  <p:childTnLst>
                                    <p:animScale>
                                      <p:cBhvr>
                                        <p:cTn id="17" dur="3000" fill="hold"/>
                                        <p:tgtEl>
                                          <p:spTgt spid="8"/>
                                        </p:tgtEl>
                                      </p:cBhvr>
                                      <p:by x="400000" y="400000"/>
                                    </p:animScale>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1">
                                            <p:txEl>
                                              <p:pRg st="9" end="9"/>
                                            </p:txEl>
                                          </p:spTgt>
                                        </p:tgtEl>
                                        <p:attrNameLst>
                                          <p:attrName>style.visibility</p:attrName>
                                        </p:attrNameLst>
                                      </p:cBhvr>
                                      <p:to>
                                        <p:strVal val="visible"/>
                                      </p:to>
                                    </p:set>
                                    <p:animEffect transition="in" filter="blinds(horizontal)">
                                      <p:cBhvr>
                                        <p:cTn id="22" dur="5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Tax invoice for supply of goods </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152400" y="1295400"/>
            <a:ext cx="8839200" cy="5562600"/>
          </a:xfrm>
        </p:spPr>
        <p:txBody>
          <a:bodyPr>
            <a:normAutofit fontScale="77500" lnSpcReduction="20000"/>
          </a:bodyPr>
          <a:lstStyle/>
          <a:p>
            <a:pPr marL="0" indent="-514350" algn="just">
              <a:buFont typeface="Wingdings" pitchFamily="2" charset="2"/>
              <a:buChar char="Ø"/>
            </a:pPr>
            <a:r>
              <a:rPr lang="en-US" sz="4100" b="1" dirty="0" smtClean="0"/>
              <a:t>issue a tax invoice </a:t>
            </a:r>
          </a:p>
          <a:p>
            <a:pPr marL="0" indent="-514350" algn="just">
              <a:buFont typeface="Wingdings" pitchFamily="2" charset="2"/>
              <a:buChar char="Ø"/>
            </a:pPr>
            <a:endParaRPr lang="en-US" sz="4100" b="1" dirty="0" smtClean="0"/>
          </a:p>
          <a:p>
            <a:pPr marL="0" indent="-514350" algn="just">
              <a:buFont typeface="Wingdings" pitchFamily="2" charset="2"/>
              <a:buChar char="Ø"/>
            </a:pPr>
            <a:r>
              <a:rPr lang="en-US" sz="4100" b="1" dirty="0" smtClean="0"/>
              <a:t>before or at the time of removal of goods for supply to the recipient or delivery of goods, </a:t>
            </a:r>
          </a:p>
          <a:p>
            <a:pPr>
              <a:buFont typeface="Wingdings" pitchFamily="2" charset="2"/>
              <a:buChar char="Ø"/>
            </a:pPr>
            <a:endParaRPr lang="en-US" sz="4100" b="1" dirty="0" smtClean="0"/>
          </a:p>
          <a:p>
            <a:pPr algn="just">
              <a:buFont typeface="Wingdings" pitchFamily="2" charset="2"/>
              <a:buChar char="Ø"/>
            </a:pPr>
            <a:r>
              <a:rPr lang="en-US" sz="4100" b="1" dirty="0" smtClean="0"/>
              <a:t> showing the description, quantity and value of goods, the tax charged thereon and such other particulars as may be prescribed: </a:t>
            </a:r>
          </a:p>
          <a:p>
            <a:pPr algn="ctr">
              <a:buNone/>
            </a:pPr>
            <a:r>
              <a:rPr lang="en-US" b="1" dirty="0" smtClean="0">
                <a:solidFill>
                  <a:srgbClr val="7030A0"/>
                </a:solidFill>
              </a:rPr>
              <a:t>prepared in triplicate</a:t>
            </a:r>
          </a:p>
          <a:p>
            <a:pPr algn="just">
              <a:buNone/>
            </a:pPr>
            <a:endParaRPr lang="en-US" b="1" dirty="0" smtClean="0"/>
          </a:p>
          <a:p>
            <a:pPr marL="0" algn="just">
              <a:buNone/>
            </a:pPr>
            <a:r>
              <a:rPr lang="en-US" sz="2900" b="1" dirty="0" smtClean="0">
                <a:solidFill>
                  <a:srgbClr val="00B050"/>
                </a:solidFill>
              </a:rPr>
              <a:t>Provided that the Central/State Government may, on the recommendation of the Council, by notification, specify the categories of goods and/or supplies in respect of which the tax invoice shall be issued within such time as may be prescribed. </a:t>
            </a:r>
            <a:endParaRPr lang="en-US" sz="2900" b="1" dirty="0">
              <a:solidFill>
                <a:srgbClr val="00B050"/>
              </a:solidFill>
            </a:endParaRPr>
          </a:p>
        </p:txBody>
      </p:sp>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80</a:t>
            </a:fld>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563562"/>
          </a:xfrm>
        </p:spPr>
        <p:txBody>
          <a:bodyPr>
            <a:normAutofit fontScale="90000"/>
          </a:bodyPr>
          <a:lstStyle/>
          <a:p>
            <a:r>
              <a:rPr lang="en-US" b="1" dirty="0" smtClean="0">
                <a:solidFill>
                  <a:srgbClr val="FF0000"/>
                </a:solidFill>
              </a:rPr>
              <a:t>Tax invoice  for supply of Services</a:t>
            </a:r>
            <a:endParaRPr lang="en-US" dirty="0">
              <a:solidFill>
                <a:srgbClr val="FF0000"/>
              </a:solidFill>
            </a:endParaRPr>
          </a:p>
        </p:txBody>
      </p:sp>
      <p:sp>
        <p:nvSpPr>
          <p:cNvPr id="3" name="Content Placeholder 2"/>
          <p:cNvSpPr>
            <a:spLocks noGrp="1"/>
          </p:cNvSpPr>
          <p:nvPr>
            <p:ph idx="1"/>
          </p:nvPr>
        </p:nvSpPr>
        <p:spPr>
          <a:xfrm>
            <a:off x="304800" y="1143000"/>
            <a:ext cx="8610600" cy="5562600"/>
          </a:xfrm>
        </p:spPr>
        <p:txBody>
          <a:bodyPr>
            <a:normAutofit/>
          </a:bodyPr>
          <a:lstStyle/>
          <a:p>
            <a:pPr algn="just">
              <a:buNone/>
            </a:pPr>
            <a:endParaRPr lang="en-US" sz="1200" b="1" dirty="0" smtClean="0"/>
          </a:p>
          <a:p>
            <a:pPr algn="just">
              <a:buFont typeface="Wingdings" pitchFamily="2" charset="2"/>
              <a:buChar char="Ø"/>
            </a:pPr>
            <a:r>
              <a:rPr lang="en-US" sz="2400" b="1" dirty="0" smtClean="0"/>
              <a:t>issue a tax invoice </a:t>
            </a:r>
          </a:p>
          <a:p>
            <a:pPr algn="just">
              <a:buNone/>
            </a:pPr>
            <a:endParaRPr lang="en-US" sz="2400" b="1" dirty="0" smtClean="0"/>
          </a:p>
          <a:p>
            <a:pPr algn="just">
              <a:buFont typeface="Wingdings" pitchFamily="2" charset="2"/>
              <a:buChar char="Ø"/>
            </a:pPr>
            <a:r>
              <a:rPr lang="en-US" sz="2400" b="1" dirty="0" smtClean="0"/>
              <a:t> within a period of 30 days from the date of supply of service: </a:t>
            </a:r>
          </a:p>
          <a:p>
            <a:pPr algn="just">
              <a:buFont typeface="Wingdings" pitchFamily="2" charset="2"/>
              <a:buChar char="Ø"/>
            </a:pPr>
            <a:endParaRPr lang="en-US" sz="2400" b="1" dirty="0" smtClean="0"/>
          </a:p>
          <a:p>
            <a:pPr algn="just">
              <a:buFont typeface="Wingdings" pitchFamily="2" charset="2"/>
              <a:buChar char="Ø"/>
            </a:pPr>
            <a:r>
              <a:rPr lang="en-US" sz="2400" b="1" dirty="0" smtClean="0"/>
              <a:t>showing the description, value, the tax payable thereon and such other particulars as may be prescribed: </a:t>
            </a:r>
          </a:p>
          <a:p>
            <a:pPr algn="ctr">
              <a:buNone/>
            </a:pPr>
            <a:r>
              <a:rPr lang="en-US" sz="2400" b="1" dirty="0" smtClean="0">
                <a:solidFill>
                  <a:srgbClr val="7030A0"/>
                </a:solidFill>
              </a:rPr>
              <a:t>prepared in  Duplicate</a:t>
            </a:r>
            <a:endParaRPr lang="en-US" sz="1200" b="1" dirty="0" smtClean="0">
              <a:solidFill>
                <a:srgbClr val="7030A0"/>
              </a:solidFill>
            </a:endParaRPr>
          </a:p>
          <a:p>
            <a:pPr algn="just">
              <a:buNone/>
            </a:pPr>
            <a:endParaRPr lang="en-US" sz="1200" b="1" dirty="0" smtClean="0"/>
          </a:p>
          <a:p>
            <a:pPr marL="0" algn="just">
              <a:buNone/>
            </a:pPr>
            <a:r>
              <a:rPr lang="en-US" sz="1700" b="1" dirty="0" smtClean="0">
                <a:solidFill>
                  <a:srgbClr val="00B050"/>
                </a:solidFill>
              </a:rPr>
              <a:t>Provided that the Government may, on the recommendations of the Council, by notification and subject to such conditions as may be mentioned therein, specify the categories of services in respect of which––</a:t>
            </a:r>
          </a:p>
          <a:p>
            <a:pPr marL="0" algn="just">
              <a:buNone/>
            </a:pPr>
            <a:r>
              <a:rPr lang="en-US" sz="1700" b="1" dirty="0" smtClean="0">
                <a:solidFill>
                  <a:srgbClr val="00B050"/>
                </a:solidFill>
              </a:rPr>
              <a:t>(a) any other document issued in relation to the supply shall be deemed to be a tax invoice; or</a:t>
            </a:r>
          </a:p>
          <a:p>
            <a:pPr marL="0" algn="just">
              <a:buNone/>
            </a:pPr>
            <a:r>
              <a:rPr lang="en-US" sz="1700" b="1" dirty="0" smtClean="0">
                <a:solidFill>
                  <a:srgbClr val="00B050"/>
                </a:solidFill>
              </a:rPr>
              <a:t>(b) tax invoice may not be issued.</a:t>
            </a:r>
            <a:endParaRPr lang="en-US" sz="3000" b="1" dirty="0">
              <a:solidFill>
                <a:srgbClr val="00B050"/>
              </a:solidFill>
            </a:endParaRPr>
          </a:p>
        </p:txBody>
      </p:sp>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81</a:t>
            </a:fld>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Consolidated Tax invoice in certain cases</a:t>
            </a:r>
            <a:endParaRPr lang="en-US" sz="3600" b="1" dirty="0">
              <a:solidFill>
                <a:srgbClr val="FF0000"/>
              </a:solidFill>
            </a:endParaRPr>
          </a:p>
        </p:txBody>
      </p:sp>
      <p:sp>
        <p:nvSpPr>
          <p:cNvPr id="3" name="Content Placeholder 2"/>
          <p:cNvSpPr>
            <a:spLocks noGrp="1"/>
          </p:cNvSpPr>
          <p:nvPr>
            <p:ph idx="1"/>
          </p:nvPr>
        </p:nvSpPr>
        <p:spPr>
          <a:xfrm>
            <a:off x="228600" y="1295400"/>
            <a:ext cx="8763000" cy="5410200"/>
          </a:xfrm>
        </p:spPr>
        <p:txBody>
          <a:bodyPr>
            <a:normAutofit/>
          </a:bodyPr>
          <a:lstStyle/>
          <a:p>
            <a:pPr>
              <a:buNone/>
            </a:pPr>
            <a:r>
              <a:rPr lang="en-US" b="1" dirty="0" smtClean="0"/>
              <a:t>subject to the following conditions:-</a:t>
            </a:r>
          </a:p>
          <a:p>
            <a:pPr>
              <a:buNone/>
            </a:pPr>
            <a:endParaRPr lang="en-US" b="1" dirty="0" smtClean="0"/>
          </a:p>
          <a:p>
            <a:pPr>
              <a:buNone/>
            </a:pPr>
            <a:r>
              <a:rPr lang="en-US" b="1" dirty="0" smtClean="0"/>
              <a:t>(a) the recipient is not a registered person; and</a:t>
            </a:r>
          </a:p>
          <a:p>
            <a:pPr>
              <a:buNone/>
            </a:pPr>
            <a:r>
              <a:rPr lang="en-US" b="1" dirty="0" smtClean="0"/>
              <a:t>(b) the recipient does not require such invoice,</a:t>
            </a:r>
          </a:p>
          <a:p>
            <a:pPr>
              <a:buNone/>
            </a:pPr>
            <a:endParaRPr lang="en-US" b="1" dirty="0" smtClean="0"/>
          </a:p>
          <a:p>
            <a:pPr>
              <a:buNone/>
            </a:pPr>
            <a:endParaRPr lang="en-US" b="1" dirty="0" smtClean="0"/>
          </a:p>
          <a:p>
            <a:pPr algn="just">
              <a:buNone/>
            </a:pPr>
            <a:r>
              <a:rPr lang="en-US" b="1" dirty="0" smtClean="0"/>
              <a:t>	shall issue a </a:t>
            </a:r>
            <a:r>
              <a:rPr lang="en-US" b="1" dirty="0" smtClean="0">
                <a:solidFill>
                  <a:srgbClr val="FF0000"/>
                </a:solidFill>
              </a:rPr>
              <a:t>consolidated tax invoice </a:t>
            </a:r>
            <a:r>
              <a:rPr lang="en-US" b="1" dirty="0" smtClean="0"/>
              <a:t>for such supplies at the close of each day in respect of all such supplies.</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Delivery </a:t>
            </a:r>
            <a:r>
              <a:rPr lang="en-US" b="1" dirty="0" err="1" smtClean="0">
                <a:solidFill>
                  <a:srgbClr val="FF0000"/>
                </a:solidFill>
              </a:rPr>
              <a:t>challan</a:t>
            </a:r>
            <a:r>
              <a:rPr lang="en-US" b="1" dirty="0" smtClean="0">
                <a:solidFill>
                  <a:srgbClr val="FF0000"/>
                </a:solidFill>
              </a:rPr>
              <a:t> in lieu of invoice</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228600" y="1371600"/>
            <a:ext cx="8763000" cy="5257800"/>
          </a:xfrm>
        </p:spPr>
        <p:txBody>
          <a:bodyPr>
            <a:normAutofit fontScale="92500" lnSpcReduction="10000"/>
          </a:bodyPr>
          <a:lstStyle/>
          <a:p>
            <a:pPr>
              <a:buNone/>
            </a:pPr>
            <a:r>
              <a:rPr lang="en-US" b="1" dirty="0" smtClean="0"/>
              <a:t>8. Transportation of goods without issue of invoice </a:t>
            </a:r>
          </a:p>
          <a:p>
            <a:pPr>
              <a:buNone/>
            </a:pPr>
            <a:endParaRPr lang="en-US" b="1" dirty="0" smtClean="0"/>
          </a:p>
          <a:p>
            <a:pPr>
              <a:lnSpc>
                <a:spcPct val="150000"/>
              </a:lnSpc>
              <a:buNone/>
            </a:pPr>
            <a:r>
              <a:rPr lang="en-US" b="1" dirty="0" smtClean="0"/>
              <a:t>(a) supply of liquid gas, </a:t>
            </a:r>
          </a:p>
          <a:p>
            <a:pPr>
              <a:lnSpc>
                <a:spcPct val="150000"/>
              </a:lnSpc>
              <a:buNone/>
            </a:pPr>
            <a:r>
              <a:rPr lang="en-US" b="1" dirty="0" smtClean="0"/>
              <a:t>(b) transportation of goods for job work, </a:t>
            </a:r>
          </a:p>
          <a:p>
            <a:pPr>
              <a:lnSpc>
                <a:spcPct val="150000"/>
              </a:lnSpc>
              <a:buNone/>
            </a:pPr>
            <a:r>
              <a:rPr lang="en-US" b="1" dirty="0" smtClean="0"/>
              <a:t>(c) transportation of goods for reasons other than by way of supply, or </a:t>
            </a:r>
          </a:p>
          <a:p>
            <a:pPr>
              <a:lnSpc>
                <a:spcPct val="150000"/>
              </a:lnSpc>
              <a:buNone/>
            </a:pPr>
            <a:r>
              <a:rPr lang="en-US" b="1" dirty="0" smtClean="0"/>
              <a:t>(d) such other supplies as may be notified by the Board, </a:t>
            </a:r>
          </a:p>
          <a:p>
            <a:pPr>
              <a:buNone/>
            </a:pPr>
            <a:endParaRPr lang="en-US"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FF0000"/>
                </a:solidFill>
              </a:rPr>
              <a:t>Bill of supply for exempt supply</a:t>
            </a:r>
            <a:endParaRPr lang="en-US" b="1" dirty="0">
              <a:solidFill>
                <a:srgbClr val="FF0000"/>
              </a:solidFill>
            </a:endParaRPr>
          </a:p>
        </p:txBody>
      </p:sp>
      <p:sp>
        <p:nvSpPr>
          <p:cNvPr id="3" name="Content Placeholder 2"/>
          <p:cNvSpPr>
            <a:spLocks noGrp="1"/>
          </p:cNvSpPr>
          <p:nvPr>
            <p:ph idx="1"/>
          </p:nvPr>
        </p:nvSpPr>
        <p:spPr>
          <a:xfrm>
            <a:off x="228600" y="1371600"/>
            <a:ext cx="8763000" cy="5334000"/>
          </a:xfrm>
        </p:spPr>
        <p:txBody>
          <a:bodyPr>
            <a:normAutofit lnSpcReduction="10000"/>
          </a:bodyPr>
          <a:lstStyle/>
          <a:p>
            <a:pPr marL="0" algn="just">
              <a:buFont typeface="Wingdings" pitchFamily="2" charset="2"/>
              <a:buChar char="Ø"/>
            </a:pPr>
            <a:r>
              <a:rPr lang="en-US" sz="4800" b="1" dirty="0" smtClean="0"/>
              <a:t>instead of a tax invoice, </a:t>
            </a:r>
          </a:p>
          <a:p>
            <a:pPr marL="0" algn="just">
              <a:buFont typeface="Wingdings" pitchFamily="2" charset="2"/>
              <a:buChar char="Ø"/>
            </a:pPr>
            <a:r>
              <a:rPr lang="en-US" sz="4800" b="1" dirty="0" smtClean="0"/>
              <a:t>Issue a bill of supply </a:t>
            </a:r>
          </a:p>
          <a:p>
            <a:pPr marL="0" algn="just">
              <a:buFont typeface="Wingdings" pitchFamily="2" charset="2"/>
              <a:buChar char="Ø"/>
            </a:pPr>
            <a:r>
              <a:rPr lang="en-US" sz="4800" b="1" dirty="0" smtClean="0"/>
              <a:t>containing such particulars and in such manner as may be prescribed.</a:t>
            </a:r>
          </a:p>
          <a:p>
            <a:pPr marL="0" algn="just">
              <a:buFont typeface="Wingdings" pitchFamily="2" charset="2"/>
              <a:buChar char="Ø"/>
            </a:pPr>
            <a:endParaRPr lang="en-US" sz="4800" b="1" dirty="0" smtClean="0"/>
          </a:p>
          <a:p>
            <a:pPr algn="just">
              <a:buFont typeface="Wingdings" pitchFamily="2" charset="2"/>
              <a:buChar char="Ø"/>
            </a:pPr>
            <a:r>
              <a:rPr lang="en-US" sz="4800" b="1" dirty="0" smtClean="0">
                <a:solidFill>
                  <a:srgbClr val="00B050"/>
                </a:solidFill>
              </a:rPr>
              <a:t>&lt;  Rs 200/- not necessary</a:t>
            </a:r>
            <a:endParaRPr lang="en-US" sz="4800" b="1" dirty="0" smtClean="0"/>
          </a:p>
          <a:p>
            <a:pPr algn="just">
              <a:buNone/>
            </a:pPr>
            <a:endParaRPr lang="en-US" sz="2400" b="1" dirty="0"/>
          </a:p>
        </p:txBody>
      </p:sp>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84</a:t>
            </a:fld>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txBody>
          <a:bodyPr>
            <a:noAutofit/>
          </a:bodyPr>
          <a:lstStyle/>
          <a:p>
            <a:r>
              <a:rPr lang="en-US" b="1" dirty="0" smtClean="0">
                <a:solidFill>
                  <a:srgbClr val="FF0000"/>
                </a:solidFill>
              </a:rPr>
              <a:t>Receipt of advance payment</a:t>
            </a:r>
            <a:endParaRPr lang="en-US" b="1" dirty="0">
              <a:solidFill>
                <a:srgbClr val="FF0000"/>
              </a:solidFill>
            </a:endParaRPr>
          </a:p>
        </p:txBody>
      </p:sp>
      <p:sp>
        <p:nvSpPr>
          <p:cNvPr id="3" name="Content Placeholder 2"/>
          <p:cNvSpPr>
            <a:spLocks noGrp="1"/>
          </p:cNvSpPr>
          <p:nvPr>
            <p:ph idx="1"/>
          </p:nvPr>
        </p:nvSpPr>
        <p:spPr>
          <a:xfrm>
            <a:off x="228600" y="1371600"/>
            <a:ext cx="8610600" cy="5181600"/>
          </a:xfrm>
        </p:spPr>
        <p:txBody>
          <a:bodyPr>
            <a:normAutofit/>
          </a:bodyPr>
          <a:lstStyle/>
          <a:p>
            <a:pPr marL="0" algn="just">
              <a:lnSpc>
                <a:spcPct val="150000"/>
              </a:lnSpc>
              <a:spcBef>
                <a:spcPts val="0"/>
              </a:spcBef>
              <a:buFont typeface="Wingdings" pitchFamily="2" charset="2"/>
              <a:buChar char="Ø"/>
            </a:pPr>
            <a:r>
              <a:rPr lang="en-US" b="1" dirty="0" smtClean="0"/>
              <a:t>issue a </a:t>
            </a:r>
            <a:r>
              <a:rPr lang="en-US" b="1" dirty="0" smtClean="0">
                <a:solidFill>
                  <a:srgbClr val="00B050"/>
                </a:solidFill>
              </a:rPr>
              <a:t>receipt voucher</a:t>
            </a:r>
            <a:r>
              <a:rPr lang="en-US" b="1" dirty="0" smtClean="0"/>
              <a:t> or any other  document,</a:t>
            </a:r>
          </a:p>
          <a:p>
            <a:pPr marL="0" algn="just">
              <a:lnSpc>
                <a:spcPct val="150000"/>
              </a:lnSpc>
              <a:spcBef>
                <a:spcPts val="0"/>
              </a:spcBef>
              <a:buFont typeface="Wingdings" pitchFamily="2" charset="2"/>
              <a:buChar char="Ø"/>
            </a:pPr>
            <a:r>
              <a:rPr lang="en-US" b="1" dirty="0" smtClean="0"/>
              <a:t>Containing such particulars as may be prescribed, evidencing receipt of such payment; </a:t>
            </a:r>
          </a:p>
          <a:p>
            <a:pPr marL="0" algn="just">
              <a:spcBef>
                <a:spcPts val="0"/>
              </a:spcBef>
              <a:buFont typeface="Wingdings" pitchFamily="2" charset="2"/>
              <a:buChar char="Ø"/>
            </a:pPr>
            <a:endParaRPr lang="en-US" b="1" dirty="0" smtClean="0"/>
          </a:p>
          <a:p>
            <a:pPr marL="0" algn="just">
              <a:spcBef>
                <a:spcPts val="0"/>
              </a:spcBef>
              <a:buNone/>
            </a:pPr>
            <a:r>
              <a:rPr lang="en-US" b="1" dirty="0" smtClean="0">
                <a:solidFill>
                  <a:srgbClr val="C00000"/>
                </a:solidFill>
              </a:rPr>
              <a:t>    </a:t>
            </a:r>
            <a:endParaRPr lang="en-US" b="1" dirty="0" smtClean="0"/>
          </a:p>
          <a:p>
            <a:pPr>
              <a:buNone/>
            </a:pPr>
            <a:r>
              <a:rPr lang="en-US" b="1" dirty="0" smtClean="0">
                <a:solidFill>
                  <a:srgbClr val="00B050"/>
                </a:solidFill>
              </a:rPr>
              <a:t>What if  subsequently no supply is made</a:t>
            </a:r>
          </a:p>
          <a:p>
            <a:pPr>
              <a:buNone/>
            </a:pPr>
            <a:endParaRPr lang="en-US" b="1" dirty="0" smtClean="0">
              <a:solidFill>
                <a:srgbClr val="00B050"/>
              </a:solidFill>
            </a:endParaRPr>
          </a:p>
          <a:p>
            <a:pPr>
              <a:buNone/>
            </a:pPr>
            <a:r>
              <a:rPr lang="en-US" b="1" dirty="0" smtClean="0"/>
              <a:t>Issue a refund voucher against such payment;</a:t>
            </a:r>
            <a:endParaRPr lang="en-US" b="1" dirty="0"/>
          </a:p>
        </p:txBody>
      </p:sp>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85</a:t>
            </a:fld>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txBody>
          <a:bodyPr>
            <a:noAutofit/>
          </a:bodyPr>
          <a:lstStyle/>
          <a:p>
            <a:r>
              <a:rPr lang="en-US" sz="4000" b="1" dirty="0" smtClean="0">
                <a:solidFill>
                  <a:srgbClr val="FF0000"/>
                </a:solidFill>
              </a:rPr>
              <a:t>Under Reverse Charge Mechanism</a:t>
            </a:r>
            <a:endParaRPr lang="en-US" sz="4000" b="1" dirty="0">
              <a:solidFill>
                <a:srgbClr val="FF0000"/>
              </a:solidFill>
            </a:endParaRPr>
          </a:p>
        </p:txBody>
      </p:sp>
      <p:sp>
        <p:nvSpPr>
          <p:cNvPr id="3" name="Content Placeholder 2"/>
          <p:cNvSpPr>
            <a:spLocks noGrp="1"/>
          </p:cNvSpPr>
          <p:nvPr>
            <p:ph idx="1"/>
          </p:nvPr>
        </p:nvSpPr>
        <p:spPr>
          <a:xfrm>
            <a:off x="228600" y="1371600"/>
            <a:ext cx="8610600" cy="5181600"/>
          </a:xfrm>
        </p:spPr>
        <p:txBody>
          <a:bodyPr>
            <a:normAutofit fontScale="92500" lnSpcReduction="10000"/>
          </a:bodyPr>
          <a:lstStyle/>
          <a:p>
            <a:pPr marL="0" algn="just">
              <a:spcBef>
                <a:spcPts val="0"/>
              </a:spcBef>
              <a:buNone/>
            </a:pPr>
            <a:r>
              <a:rPr lang="en-US" b="1" dirty="0" smtClean="0">
                <a:solidFill>
                  <a:srgbClr val="C00000"/>
                </a:solidFill>
              </a:rPr>
              <a:t>   Two kinds of reverse charge</a:t>
            </a:r>
            <a:endParaRPr lang="en-US" b="1" dirty="0" smtClean="0"/>
          </a:p>
          <a:p>
            <a:pPr marL="0" algn="just">
              <a:spcBef>
                <a:spcPts val="0"/>
              </a:spcBef>
              <a:buNone/>
            </a:pPr>
            <a:r>
              <a:rPr lang="en-US" b="1" dirty="0" smtClean="0">
                <a:solidFill>
                  <a:srgbClr val="C00000"/>
                </a:solidFill>
              </a:rPr>
              <a:t>    </a:t>
            </a:r>
          </a:p>
          <a:p>
            <a:pPr marL="0" algn="just">
              <a:spcBef>
                <a:spcPts val="0"/>
              </a:spcBef>
              <a:buNone/>
            </a:pPr>
            <a:r>
              <a:rPr lang="en-US" b="1" dirty="0" smtClean="0">
                <a:solidFill>
                  <a:srgbClr val="00B050"/>
                </a:solidFill>
              </a:rPr>
              <a:t>(</a:t>
            </a:r>
            <a:r>
              <a:rPr lang="en-US" b="1" dirty="0" err="1" smtClean="0">
                <a:solidFill>
                  <a:srgbClr val="00B050"/>
                </a:solidFill>
              </a:rPr>
              <a:t>i</a:t>
            </a:r>
            <a:r>
              <a:rPr lang="en-US" b="1" dirty="0" smtClean="0">
                <a:solidFill>
                  <a:srgbClr val="00B050"/>
                </a:solidFill>
              </a:rPr>
              <a:t>) The supplier is not registered </a:t>
            </a:r>
          </a:p>
          <a:p>
            <a:pPr marL="0" algn="just">
              <a:spcBef>
                <a:spcPts val="0"/>
              </a:spcBef>
              <a:buNone/>
            </a:pPr>
            <a:endParaRPr lang="en-US" b="1" dirty="0" smtClean="0">
              <a:solidFill>
                <a:srgbClr val="C00000"/>
              </a:solidFill>
            </a:endParaRPr>
          </a:p>
          <a:p>
            <a:pPr marL="0" algn="just">
              <a:spcBef>
                <a:spcPts val="0"/>
              </a:spcBef>
              <a:buFont typeface="Wingdings" pitchFamily="2" charset="2"/>
              <a:buChar char="Ø"/>
            </a:pPr>
            <a:r>
              <a:rPr lang="en-US" b="1" dirty="0" smtClean="0"/>
              <a:t>Recipient who is a RP shall issue an invoice</a:t>
            </a:r>
          </a:p>
          <a:p>
            <a:pPr marL="0" algn="just">
              <a:spcBef>
                <a:spcPts val="0"/>
              </a:spcBef>
              <a:buFont typeface="Wingdings" pitchFamily="2" charset="2"/>
              <a:buChar char="Ø"/>
            </a:pPr>
            <a:r>
              <a:rPr lang="en-US" b="1" dirty="0" smtClean="0"/>
              <a:t>on the date of receipt.</a:t>
            </a:r>
          </a:p>
          <a:p>
            <a:pPr marL="0" algn="just">
              <a:spcBef>
                <a:spcPts val="0"/>
              </a:spcBef>
              <a:buFont typeface="Wingdings" pitchFamily="2" charset="2"/>
              <a:buChar char="Ø"/>
            </a:pPr>
            <a:endParaRPr lang="en-US" b="1" dirty="0" smtClean="0"/>
          </a:p>
          <a:p>
            <a:pPr marL="571500" indent="-571500">
              <a:buAutoNum type="romanLcParenBoth" startAt="2"/>
            </a:pPr>
            <a:r>
              <a:rPr lang="en-US" b="1" dirty="0" smtClean="0">
                <a:solidFill>
                  <a:srgbClr val="00B050"/>
                </a:solidFill>
              </a:rPr>
              <a:t>Notified supplies under reverse charge</a:t>
            </a:r>
          </a:p>
          <a:p>
            <a:pPr marL="571500" indent="-571500">
              <a:buFont typeface="Wingdings" pitchFamily="2" charset="2"/>
              <a:buChar char="Ø"/>
            </a:pPr>
            <a:r>
              <a:rPr lang="en-US" b="1" dirty="0" smtClean="0"/>
              <a:t>Recipient who is a RP shall issue a payment voucher </a:t>
            </a:r>
          </a:p>
          <a:p>
            <a:pPr marL="571500" indent="-571500">
              <a:buFont typeface="Wingdings" pitchFamily="2" charset="2"/>
              <a:buChar char="Ø"/>
            </a:pPr>
            <a:r>
              <a:rPr lang="en-US" b="1" dirty="0" smtClean="0"/>
              <a:t>at the time of making payment to the supplier</a:t>
            </a:r>
            <a:endParaRPr lang="en-US" b="1" dirty="0"/>
          </a:p>
        </p:txBody>
      </p:sp>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86</a:t>
            </a:fld>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r>
              <a:rPr lang="en-US" b="1" dirty="0" smtClean="0">
                <a:solidFill>
                  <a:srgbClr val="FF0000"/>
                </a:solidFill>
                <a:effectLst>
                  <a:outerShdw blurRad="38100" dist="38100" dir="2700000" algn="tl">
                    <a:srgbClr val="000000">
                      <a:alpha val="43137"/>
                    </a:srgbClr>
                  </a:outerShdw>
                </a:effectLst>
              </a:rPr>
              <a:t>Prohibition of </a:t>
            </a:r>
            <a:r>
              <a:rPr lang="en-US" b="1" dirty="0" err="1" smtClean="0">
                <a:solidFill>
                  <a:srgbClr val="FF0000"/>
                </a:solidFill>
                <a:effectLst>
                  <a:outerShdw blurRad="38100" dist="38100" dir="2700000" algn="tl">
                    <a:srgbClr val="000000">
                      <a:alpha val="43137"/>
                    </a:srgbClr>
                  </a:outerShdw>
                </a:effectLst>
              </a:rPr>
              <a:t>unauthorised</a:t>
            </a:r>
            <a:r>
              <a:rPr lang="en-US" b="1" dirty="0" smtClean="0">
                <a:solidFill>
                  <a:srgbClr val="FF0000"/>
                </a:solidFill>
                <a:effectLst>
                  <a:outerShdw blurRad="38100" dist="38100" dir="2700000" algn="tl">
                    <a:srgbClr val="000000">
                      <a:alpha val="43137"/>
                    </a:srgbClr>
                  </a:outerShdw>
                </a:effectLst>
              </a:rPr>
              <a:t> collection of tax</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763000" cy="5181600"/>
          </a:xfrm>
        </p:spPr>
        <p:txBody>
          <a:bodyPr/>
          <a:lstStyle/>
          <a:p>
            <a:pPr algn="just">
              <a:buNone/>
            </a:pPr>
            <a:r>
              <a:rPr lang="en-US" b="1" dirty="0" smtClean="0"/>
              <a:t>32. (1) A person who is not a registered person shall not collect in respect of any supply of goods or services or both any amount by way of tax under this Act.</a:t>
            </a:r>
          </a:p>
          <a:p>
            <a:pPr algn="just">
              <a:buNone/>
            </a:pPr>
            <a:endParaRPr lang="en-US" b="1" dirty="0" smtClean="0"/>
          </a:p>
          <a:p>
            <a:pPr algn="just">
              <a:buNone/>
            </a:pPr>
            <a:r>
              <a:rPr lang="en-US" b="1" dirty="0" smtClean="0"/>
              <a:t>(2) No registered person shall collect tax except in accordance with the provisions of this Act or the rules made </a:t>
            </a:r>
            <a:r>
              <a:rPr lang="en-US" b="1" dirty="0" err="1" smtClean="0"/>
              <a:t>thereunder</a:t>
            </a:r>
            <a:r>
              <a:rPr lang="en-US" b="1" dirty="0" smtClean="0"/>
              <a:t>.</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normAutofit fontScale="90000"/>
          </a:bodyPr>
          <a:lstStyle/>
          <a:p>
            <a:r>
              <a:rPr lang="en-US" b="1" dirty="0" smtClean="0">
                <a:solidFill>
                  <a:srgbClr val="FF0000"/>
                </a:solidFill>
              </a:rPr>
              <a:t>Amount of tax to be indicated in</a:t>
            </a:r>
            <a:br>
              <a:rPr lang="en-US" b="1" dirty="0" smtClean="0">
                <a:solidFill>
                  <a:srgbClr val="FF0000"/>
                </a:solidFill>
              </a:rPr>
            </a:br>
            <a:r>
              <a:rPr lang="en-US" b="1" dirty="0" smtClean="0">
                <a:solidFill>
                  <a:srgbClr val="FF0000"/>
                </a:solidFill>
              </a:rPr>
              <a:t>tax invoice and other documents</a:t>
            </a:r>
            <a:r>
              <a:rPr lang="en-US" dirty="0" smtClean="0"/>
              <a:t>.</a:t>
            </a:r>
            <a:endParaRPr lang="en-US" dirty="0"/>
          </a:p>
        </p:txBody>
      </p:sp>
      <p:sp>
        <p:nvSpPr>
          <p:cNvPr id="3" name="Content Placeholder 2"/>
          <p:cNvSpPr>
            <a:spLocks noGrp="1"/>
          </p:cNvSpPr>
          <p:nvPr>
            <p:ph idx="1"/>
          </p:nvPr>
        </p:nvSpPr>
        <p:spPr>
          <a:xfrm>
            <a:off x="152400" y="1600200"/>
            <a:ext cx="8839200" cy="5105400"/>
          </a:xfrm>
        </p:spPr>
        <p:txBody>
          <a:bodyPr>
            <a:normAutofit fontScale="92500" lnSpcReduction="10000"/>
          </a:bodyPr>
          <a:lstStyle/>
          <a:p>
            <a:pPr marL="0" algn="just">
              <a:lnSpc>
                <a:spcPct val="150000"/>
              </a:lnSpc>
              <a:buFont typeface="Wingdings" pitchFamily="2" charset="2"/>
              <a:buChar char="Ø"/>
            </a:pPr>
            <a:r>
              <a:rPr lang="en-US" b="1" dirty="0" smtClean="0"/>
              <a:t>where any supply is made for a consideration, </a:t>
            </a:r>
          </a:p>
          <a:p>
            <a:pPr marL="0" algn="just">
              <a:lnSpc>
                <a:spcPct val="150000"/>
              </a:lnSpc>
              <a:buFont typeface="Wingdings" pitchFamily="2" charset="2"/>
              <a:buChar char="Ø"/>
            </a:pPr>
            <a:r>
              <a:rPr lang="en-US" b="1" dirty="0" smtClean="0"/>
              <a:t>Supplier shall prominently indicate </a:t>
            </a:r>
          </a:p>
          <a:p>
            <a:pPr marL="0" algn="just">
              <a:lnSpc>
                <a:spcPct val="150000"/>
              </a:lnSpc>
              <a:buFont typeface="Wingdings" pitchFamily="2" charset="2"/>
              <a:buChar char="Ø"/>
            </a:pPr>
            <a:r>
              <a:rPr lang="en-US" b="1" dirty="0" smtClean="0"/>
              <a:t>the amount of tax </a:t>
            </a:r>
          </a:p>
          <a:p>
            <a:pPr marL="0" algn="just">
              <a:lnSpc>
                <a:spcPct val="150000"/>
              </a:lnSpc>
              <a:buFont typeface="Wingdings" pitchFamily="2" charset="2"/>
              <a:buChar char="Ø"/>
            </a:pPr>
            <a:r>
              <a:rPr lang="en-US" b="1" dirty="0" smtClean="0"/>
              <a:t>in all documents relating to assessment, tax invoice and other like documents, </a:t>
            </a:r>
          </a:p>
          <a:p>
            <a:pPr marL="0" algn="just">
              <a:lnSpc>
                <a:spcPct val="150000"/>
              </a:lnSpc>
              <a:buFont typeface="Wingdings" pitchFamily="2" charset="2"/>
              <a:buChar char="Ø"/>
            </a:pPr>
            <a:r>
              <a:rPr lang="en-US" b="1" dirty="0" smtClean="0"/>
              <a:t>which shall form part of the price at which such supply is made.</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t>
            </a:r>
            <a:r>
              <a:rPr lang="en-US" sz="4000" b="1" dirty="0" smtClean="0">
                <a:solidFill>
                  <a:srgbClr val="FF0000"/>
                </a:solidFill>
              </a:rPr>
              <a:t>Revised invoice by New Registrants</a:t>
            </a:r>
            <a:br>
              <a:rPr lang="en-US" sz="4000"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228600" y="1371600"/>
            <a:ext cx="8763000" cy="5334000"/>
          </a:xfrm>
        </p:spPr>
        <p:txBody>
          <a:bodyPr>
            <a:normAutofit fontScale="92500" lnSpcReduction="10000"/>
          </a:bodyPr>
          <a:lstStyle/>
          <a:p>
            <a:pPr marL="0" algn="just">
              <a:buFont typeface="Wingdings" pitchFamily="2" charset="2"/>
              <a:buChar char="Ø"/>
            </a:pPr>
            <a:r>
              <a:rPr lang="en-US" b="1" dirty="0" smtClean="0"/>
              <a:t>within one month from the date of issuance of certificate of registration .</a:t>
            </a:r>
          </a:p>
          <a:p>
            <a:pPr marL="0" algn="just">
              <a:buFont typeface="Wingdings" pitchFamily="2" charset="2"/>
              <a:buChar char="Ø"/>
            </a:pPr>
            <a:endParaRPr lang="en-US" b="1" dirty="0" smtClean="0"/>
          </a:p>
          <a:p>
            <a:pPr marL="0" algn="just">
              <a:buFont typeface="Wingdings" pitchFamily="2" charset="2"/>
              <a:buChar char="Ø"/>
            </a:pPr>
            <a:r>
              <a:rPr lang="en-US" b="1" dirty="0" smtClean="0"/>
              <a:t>and in such manner as may be prescribed, </a:t>
            </a:r>
          </a:p>
          <a:p>
            <a:pPr marL="0" algn="just">
              <a:buFont typeface="Wingdings" pitchFamily="2" charset="2"/>
              <a:buChar char="Ø"/>
            </a:pPr>
            <a:endParaRPr lang="en-US" b="1" dirty="0" smtClean="0"/>
          </a:p>
          <a:p>
            <a:pPr marL="0" algn="just">
              <a:buFont typeface="Wingdings" pitchFamily="2" charset="2"/>
              <a:buChar char="Ø"/>
            </a:pPr>
            <a:r>
              <a:rPr lang="en-US" b="1" dirty="0" smtClean="0"/>
              <a:t>issue a revised invoice against the invoice already issued </a:t>
            </a:r>
          </a:p>
          <a:p>
            <a:pPr marL="0" algn="just">
              <a:buFont typeface="Wingdings" pitchFamily="2" charset="2"/>
              <a:buChar char="Ø"/>
            </a:pPr>
            <a:endParaRPr lang="en-US" b="1" dirty="0" smtClean="0"/>
          </a:p>
          <a:p>
            <a:pPr marL="0" algn="just">
              <a:buFont typeface="Wingdings" pitchFamily="2" charset="2"/>
              <a:buChar char="Ø"/>
            </a:pPr>
            <a:r>
              <a:rPr lang="en-US" b="1" dirty="0" smtClean="0"/>
              <a:t>during the period starting from the effective date of registration till the date of issuance of certificate of registration to him;</a:t>
            </a:r>
          </a:p>
          <a:p>
            <a:pPr algn="just">
              <a:buFont typeface="Wingdings" pitchFamily="2" charset="2"/>
              <a:buChar char="Ø"/>
            </a:pPr>
            <a:endParaRPr lang="en-US" b="1" dirty="0"/>
          </a:p>
        </p:txBody>
      </p:sp>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89</a:t>
            </a:fld>
            <a:endParaRPr lang="en-GB" dirty="0">
              <a:solidFill>
                <a:prstClr val="black">
                  <a:tint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1027" name="Picture 3" descr="C:\Users\admin\Downloads\IMG_844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p:graphicFrame>
        <p:nvGraphicFramePr>
          <p:cNvPr id="8" name="Content Placeholder 7"/>
          <p:cNvGraphicFramePr>
            <a:graphicFrameLocks noGrp="1"/>
          </p:cNvGraphicFramePr>
          <p:nvPr>
            <p:ph idx="4294967295"/>
          </p:nvPr>
        </p:nvGraphicFramePr>
        <p:xfrm>
          <a:off x="381000" y="228600"/>
          <a:ext cx="8229600" cy="54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a:xfrm>
            <a:off x="4038600" y="1752600"/>
            <a:ext cx="5334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28600" y="5943600"/>
            <a:ext cx="8915400" cy="430887"/>
          </a:xfrm>
          <a:prstGeom prst="rect">
            <a:avLst/>
          </a:prstGeom>
          <a:noFill/>
        </p:spPr>
        <p:txBody>
          <a:bodyPr wrap="square" rtlCol="0">
            <a:spAutoFit/>
          </a:bodyPr>
          <a:lstStyle/>
          <a:p>
            <a:r>
              <a:rPr lang="en-US" sz="2200" b="1" dirty="0" smtClean="0"/>
              <a:t>Declare  such credit note/debit note in the return in that month</a:t>
            </a:r>
            <a:endParaRPr lang="en-US" sz="2200" b="1"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solidFill>
                  <a:srgbClr val="FF0000"/>
                </a:solidFill>
              </a:rPr>
              <a:t>Accounts and other records.</a:t>
            </a:r>
            <a:endParaRPr lang="en-US" sz="4800" b="1" dirty="0">
              <a:solidFill>
                <a:srgbClr val="FF0000"/>
              </a:solidFill>
            </a:endParaRPr>
          </a:p>
        </p:txBody>
      </p:sp>
      <p:sp>
        <p:nvSpPr>
          <p:cNvPr id="4" name="Content Placeholder 3"/>
          <p:cNvSpPr>
            <a:spLocks noGrp="1"/>
          </p:cNvSpPr>
          <p:nvPr>
            <p:ph idx="1"/>
          </p:nvPr>
        </p:nvSpPr>
        <p:spPr>
          <a:xfrm>
            <a:off x="152400" y="1600200"/>
            <a:ext cx="8839200" cy="5105400"/>
          </a:xfrm>
        </p:spPr>
        <p:txBody>
          <a:bodyPr>
            <a:normAutofit lnSpcReduction="10000"/>
          </a:bodyPr>
          <a:lstStyle/>
          <a:p>
            <a:pPr>
              <a:buNone/>
            </a:pPr>
            <a:r>
              <a:rPr lang="en-US" sz="2000" b="1" dirty="0" smtClean="0"/>
              <a:t>(a) production or manufacture of goods;</a:t>
            </a:r>
          </a:p>
          <a:p>
            <a:pPr>
              <a:buNone/>
            </a:pPr>
            <a:r>
              <a:rPr lang="en-US" sz="2000" b="1" dirty="0" smtClean="0"/>
              <a:t>(b) inward and outward supply of goods or services or both;</a:t>
            </a:r>
          </a:p>
          <a:p>
            <a:pPr>
              <a:buNone/>
            </a:pPr>
            <a:r>
              <a:rPr lang="en-US" sz="2000" b="1" dirty="0" smtClean="0"/>
              <a:t>(c) stock of goods;</a:t>
            </a:r>
          </a:p>
          <a:p>
            <a:pPr>
              <a:buNone/>
            </a:pPr>
            <a:r>
              <a:rPr lang="en-US" sz="2000" b="1" dirty="0" smtClean="0"/>
              <a:t>(d) input tax credit availed;</a:t>
            </a:r>
          </a:p>
          <a:p>
            <a:pPr>
              <a:buNone/>
            </a:pPr>
            <a:r>
              <a:rPr lang="en-US" sz="2000" b="1" dirty="0" smtClean="0"/>
              <a:t>(e) output tax payable and paid; and</a:t>
            </a:r>
          </a:p>
          <a:p>
            <a:pPr>
              <a:buNone/>
            </a:pPr>
            <a:r>
              <a:rPr lang="en-US" sz="2000" b="1" dirty="0" smtClean="0"/>
              <a:t>(f) such other particulars as may be prescribed</a:t>
            </a:r>
          </a:p>
          <a:p>
            <a:pPr>
              <a:buNone/>
            </a:pPr>
            <a:endParaRPr lang="en-US" sz="2000" b="1" dirty="0" smtClean="0"/>
          </a:p>
          <a:p>
            <a:pPr algn="just">
              <a:buFont typeface="Wingdings" pitchFamily="2" charset="2"/>
              <a:buChar char="Ø"/>
            </a:pPr>
            <a:r>
              <a:rPr lang="en-US" sz="2800" b="1" dirty="0" smtClean="0"/>
              <a:t>the accounts relating to each place of business shall be kept at such places of business: </a:t>
            </a:r>
          </a:p>
          <a:p>
            <a:pPr algn="just">
              <a:buFont typeface="Wingdings" pitchFamily="2" charset="2"/>
              <a:buChar char="Ø"/>
            </a:pPr>
            <a:r>
              <a:rPr lang="en-US" sz="2800" b="1" dirty="0" smtClean="0"/>
              <a:t> may be in electronic form in such manner as may be prescribed</a:t>
            </a:r>
          </a:p>
          <a:p>
            <a:pPr algn="just">
              <a:buFont typeface="Wingdings" pitchFamily="2" charset="2"/>
              <a:buChar char="Ø"/>
            </a:pPr>
            <a:r>
              <a:rPr lang="en-US" sz="2800" b="1" dirty="0" smtClean="0"/>
              <a:t>expiry of seventy two months from the due date of furnishing of annual return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458200" cy="868362"/>
          </a:xfrm>
        </p:spPr>
        <p:txBody>
          <a:bodyPr>
            <a:normAutofit fontScale="90000"/>
          </a:bodyPr>
          <a:lstStyle/>
          <a:p>
            <a:pPr algn="l"/>
            <a:r>
              <a:rPr lang="en-US" sz="4000" b="1" dirty="0" smtClean="0">
                <a:solidFill>
                  <a:srgbClr val="FF0000"/>
                </a:solidFill>
              </a:rPr>
              <a:t>warehouse  operator  and  transporter</a:t>
            </a:r>
            <a:r>
              <a:rPr lang="en-US" sz="4900" b="1" dirty="0" smtClean="0">
                <a:solidFill>
                  <a:srgbClr val="FF0000"/>
                </a:solidFill>
              </a:rPr>
              <a:t/>
            </a:r>
            <a:br>
              <a:rPr lang="en-US" sz="4900" b="1" dirty="0" smtClean="0">
                <a:solidFill>
                  <a:srgbClr val="FF0000"/>
                </a:solidFill>
              </a:rPr>
            </a:br>
            <a:r>
              <a:rPr lang="en-US" dirty="0" smtClean="0"/>
              <a:t>.</a:t>
            </a:r>
            <a:endParaRPr lang="en-US" dirty="0"/>
          </a:p>
        </p:txBody>
      </p:sp>
      <p:sp>
        <p:nvSpPr>
          <p:cNvPr id="4" name="Content Placeholder 3"/>
          <p:cNvSpPr>
            <a:spLocks noGrp="1"/>
          </p:cNvSpPr>
          <p:nvPr>
            <p:ph idx="1"/>
          </p:nvPr>
        </p:nvSpPr>
        <p:spPr>
          <a:xfrm>
            <a:off x="152400" y="1600200"/>
            <a:ext cx="8839200" cy="5105400"/>
          </a:xfrm>
        </p:spPr>
        <p:txBody>
          <a:bodyPr>
            <a:normAutofit/>
          </a:bodyPr>
          <a:lstStyle/>
          <a:p>
            <a:pPr algn="just">
              <a:buFont typeface="Wingdings" pitchFamily="2" charset="2"/>
              <a:buChar char="Ø"/>
            </a:pPr>
            <a:r>
              <a:rPr lang="en-US" sz="3600" b="1" dirty="0" smtClean="0"/>
              <a:t>irrespective of whether he is a registered person or not, </a:t>
            </a:r>
          </a:p>
          <a:p>
            <a:pPr algn="just">
              <a:buFont typeface="Wingdings" pitchFamily="2" charset="2"/>
              <a:buChar char="Ø"/>
            </a:pPr>
            <a:endParaRPr lang="en-US" sz="3600" b="1" dirty="0" smtClean="0"/>
          </a:p>
          <a:p>
            <a:pPr algn="just">
              <a:buFont typeface="Wingdings" pitchFamily="2" charset="2"/>
              <a:buChar char="Ø"/>
            </a:pPr>
            <a:r>
              <a:rPr lang="en-US" sz="3600" b="1" dirty="0" smtClean="0"/>
              <a:t>shall maintain records of the consigner, consignee and other relevant details of the goods </a:t>
            </a:r>
          </a:p>
          <a:p>
            <a:pPr algn="just">
              <a:buFont typeface="Wingdings" pitchFamily="2" charset="2"/>
              <a:buChar char="Ø"/>
            </a:pPr>
            <a:endParaRPr lang="en-US" sz="3600" b="1" dirty="0" smtClean="0"/>
          </a:p>
          <a:p>
            <a:pPr algn="just">
              <a:buFont typeface="Wingdings" pitchFamily="2" charset="2"/>
              <a:buChar char="Ø"/>
            </a:pPr>
            <a:r>
              <a:rPr lang="en-US" sz="3600" b="1" dirty="0" smtClean="0"/>
              <a:t>in such manner as may be prescribed.</a:t>
            </a:r>
            <a:endParaRPr lang="en-US" sz="36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639762"/>
          </a:xfrm>
        </p:spPr>
        <p:txBody>
          <a:bodyPr>
            <a:normAutofit fontScale="90000"/>
          </a:bodyPr>
          <a:lstStyle/>
          <a:p>
            <a:r>
              <a:rPr lang="en-US" b="1" dirty="0" smtClean="0">
                <a:solidFill>
                  <a:srgbClr val="FF0000"/>
                </a:solidFill>
              </a:rPr>
              <a:t>continuous supply of goods/services---</a:t>
            </a:r>
            <a:endParaRPr lang="en-US" dirty="0">
              <a:solidFill>
                <a:srgbClr val="FF0000"/>
              </a:solidFill>
            </a:endParaRPr>
          </a:p>
        </p:txBody>
      </p:sp>
      <p:sp>
        <p:nvSpPr>
          <p:cNvPr id="3" name="Content Placeholder 2"/>
          <p:cNvSpPr>
            <a:spLocks noGrp="1"/>
          </p:cNvSpPr>
          <p:nvPr>
            <p:ph idx="1"/>
          </p:nvPr>
        </p:nvSpPr>
        <p:spPr>
          <a:xfrm>
            <a:off x="228600" y="1219200"/>
            <a:ext cx="8686800" cy="5486400"/>
          </a:xfrm>
        </p:spPr>
        <p:txBody>
          <a:bodyPr>
            <a:noAutofit/>
          </a:bodyPr>
          <a:lstStyle/>
          <a:p>
            <a:pPr marL="0" algn="just">
              <a:buNone/>
            </a:pPr>
            <a:r>
              <a:rPr lang="en-US" sz="2400" b="1" dirty="0" smtClean="0">
                <a:solidFill>
                  <a:srgbClr val="00B050"/>
                </a:solidFill>
              </a:rPr>
              <a:t>In case of continuous supply of goods</a:t>
            </a:r>
            <a:r>
              <a:rPr lang="en-US" sz="2000" b="1" dirty="0" smtClean="0"/>
              <a:t>, </a:t>
            </a:r>
          </a:p>
          <a:p>
            <a:pPr marL="0" algn="just">
              <a:buNone/>
            </a:pPr>
            <a:r>
              <a:rPr lang="en-US" sz="2000" b="1" dirty="0" smtClean="0"/>
              <a:t>where successive statements of accounts or successive payments are involved, the invoice shall be issued before or at the time each such statement is issued or, as the case may be, each such payment is received. </a:t>
            </a:r>
          </a:p>
          <a:p>
            <a:pPr marL="0" algn="just">
              <a:buNone/>
            </a:pPr>
            <a:r>
              <a:rPr lang="en-US" sz="2400" b="1" dirty="0" smtClean="0">
                <a:solidFill>
                  <a:srgbClr val="00B050"/>
                </a:solidFill>
              </a:rPr>
              <a:t>In case of continuous supply of services, </a:t>
            </a:r>
          </a:p>
          <a:p>
            <a:pPr marL="0" algn="just">
              <a:buNone/>
            </a:pPr>
            <a:endParaRPr lang="en-US" sz="2000" b="1" dirty="0" smtClean="0"/>
          </a:p>
          <a:p>
            <a:pPr marL="0" algn="just">
              <a:buNone/>
            </a:pPr>
            <a:r>
              <a:rPr lang="en-US" sz="2000" b="1" dirty="0" smtClean="0"/>
              <a:t>(a) where the due date of payment is ascertainable from the contract, the invoice shall be issued before or after the payment is liable to be made by the recipient but within a period prescribed in this behalf whether or not any payment has been received by the supplier of the service;</a:t>
            </a:r>
          </a:p>
          <a:p>
            <a:pPr marL="0" algn="just">
              <a:buNone/>
            </a:pPr>
            <a:r>
              <a:rPr lang="en-US" sz="2000" b="1" dirty="0" smtClean="0"/>
              <a:t>(b) where the due date of payment is not ascertainable from the contract, the invoice shall be issued before or after each such time when the supplier of service receives the payment but within a period prescribed in this behalf;</a:t>
            </a:r>
          </a:p>
          <a:p>
            <a:pPr marL="0" algn="just">
              <a:buNone/>
            </a:pPr>
            <a:r>
              <a:rPr lang="en-US" sz="2000" b="1" dirty="0" smtClean="0"/>
              <a:t>(c) where the payment is linked to the completion of an event, the invoice shall be issued before or after the time of completion of that event but within a period prescribed in this behalf. (6) In a case where the supply of services ceases under a contract before</a:t>
            </a:r>
            <a:endParaRPr lang="en-US" sz="2000" b="1" dirty="0"/>
          </a:p>
        </p:txBody>
      </p:sp>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93</a:t>
            </a:fld>
            <a:endParaRPr lang="en-GB"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39762"/>
          </a:xfrm>
        </p:spPr>
        <p:txBody>
          <a:bodyPr>
            <a:normAutofit fontScale="90000"/>
          </a:bodyPr>
          <a:lstStyle/>
          <a:p>
            <a:r>
              <a:rPr lang="en-US" b="1" dirty="0" smtClean="0">
                <a:solidFill>
                  <a:srgbClr val="FF0000"/>
                </a:solidFill>
              </a:rPr>
              <a:t>---continuous supply of goods/services</a:t>
            </a:r>
            <a:endParaRPr lang="en-US" dirty="0">
              <a:solidFill>
                <a:srgbClr val="FF0000"/>
              </a:solidFill>
            </a:endParaRPr>
          </a:p>
        </p:txBody>
      </p:sp>
      <p:sp>
        <p:nvSpPr>
          <p:cNvPr id="3" name="Content Placeholder 2"/>
          <p:cNvSpPr>
            <a:spLocks noGrp="1"/>
          </p:cNvSpPr>
          <p:nvPr>
            <p:ph idx="1"/>
          </p:nvPr>
        </p:nvSpPr>
        <p:spPr>
          <a:xfrm>
            <a:off x="228600" y="990600"/>
            <a:ext cx="8686800" cy="5638800"/>
          </a:xfrm>
        </p:spPr>
        <p:txBody>
          <a:bodyPr>
            <a:normAutofit fontScale="92500" lnSpcReduction="20000"/>
          </a:bodyPr>
          <a:lstStyle/>
          <a:p>
            <a:endParaRPr lang="en-US" sz="2000" dirty="0" smtClean="0"/>
          </a:p>
          <a:p>
            <a:pPr marL="0" algn="just" defTabSz="0">
              <a:buNone/>
            </a:pPr>
            <a:r>
              <a:rPr lang="en-US" sz="2400" b="1" dirty="0" smtClean="0"/>
              <a:t> In a case where the </a:t>
            </a:r>
            <a:r>
              <a:rPr lang="en-US" sz="2400" b="1" dirty="0" smtClean="0">
                <a:solidFill>
                  <a:srgbClr val="C00000"/>
                </a:solidFill>
              </a:rPr>
              <a:t>supply of services ceases under a contract before the completion of the supply,</a:t>
            </a:r>
            <a:r>
              <a:rPr lang="en-US" sz="2400" b="1" dirty="0" smtClean="0"/>
              <a:t> the invoice shall be issued at the time when the supply ceases and such invoice shall be issued to the extent of the supply effected before such cessation. </a:t>
            </a:r>
          </a:p>
          <a:p>
            <a:pPr marL="0" algn="just" defTabSz="0">
              <a:buNone/>
            </a:pPr>
            <a:endParaRPr lang="en-US" sz="3000" b="1" dirty="0" smtClean="0">
              <a:solidFill>
                <a:srgbClr val="C00000"/>
              </a:solidFill>
            </a:endParaRPr>
          </a:p>
          <a:p>
            <a:pPr marL="0" algn="just" defTabSz="0">
              <a:buNone/>
            </a:pPr>
            <a:r>
              <a:rPr lang="en-US" sz="3000" b="1" dirty="0" smtClean="0">
                <a:solidFill>
                  <a:srgbClr val="C00000"/>
                </a:solidFill>
              </a:rPr>
              <a:t>GSTC would notify : </a:t>
            </a:r>
          </a:p>
          <a:p>
            <a:pPr marL="0" algn="just" defTabSz="0">
              <a:buNone/>
            </a:pPr>
            <a:r>
              <a:rPr lang="en-US" sz="2400" b="1" dirty="0" smtClean="0"/>
              <a:t>For the purposes of sub section (4) and (5), the Central or a State Government may on the recommendation of the Council, specify, by notification, the supply of goods or services that shall be treated as continuous supply of goods or services. </a:t>
            </a:r>
          </a:p>
          <a:p>
            <a:pPr marL="0" algn="just" defTabSz="0">
              <a:buNone/>
            </a:pPr>
            <a:r>
              <a:rPr lang="en-US" sz="2600" b="1" dirty="0" smtClean="0">
                <a:solidFill>
                  <a:srgbClr val="C00000"/>
                </a:solidFill>
              </a:rPr>
              <a:t> Goods sent on approval etc</a:t>
            </a:r>
          </a:p>
          <a:p>
            <a:pPr marL="0" algn="just" defTabSz="0">
              <a:buNone/>
            </a:pPr>
            <a:r>
              <a:rPr lang="en-US" sz="2400" b="1" dirty="0" smtClean="0"/>
              <a:t>Notwithstanding anything contained in sub-section (1), where the goods (being sent or taken on approval or sale or return or similar terms) are removed before it is known whether a supply will take place, the invoice shall be issued before or at the time when it becomes known that the supply has taken place or six months from the date of removal, whichever is earlier </a:t>
            </a:r>
          </a:p>
          <a:p>
            <a:pPr marL="0" algn="just">
              <a:buNone/>
            </a:pPr>
            <a:endParaRPr lang="en-US" sz="2000" b="1" dirty="0"/>
          </a:p>
        </p:txBody>
      </p:sp>
      <p:sp>
        <p:nvSpPr>
          <p:cNvPr id="4" name="Slide Number Placeholder 3"/>
          <p:cNvSpPr>
            <a:spLocks noGrp="1"/>
          </p:cNvSpPr>
          <p:nvPr>
            <p:ph type="sldNum" sz="quarter" idx="12"/>
          </p:nvPr>
        </p:nvSpPr>
        <p:spPr/>
        <p:txBody>
          <a:bodyPr/>
          <a:lstStyle/>
          <a:p>
            <a:fld id="{24E46BEC-6E5E-479C-8D24-A4952787BCBF}" type="slidenum">
              <a:rPr lang="en-GB" smtClean="0">
                <a:solidFill>
                  <a:prstClr val="black">
                    <a:tint val="75000"/>
                  </a:prstClr>
                </a:solidFill>
              </a:rPr>
              <a:pPr/>
              <a:t>94</a:t>
            </a:fld>
            <a:endParaRPr lang="en-GB"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E46BEC-6E5E-479C-8D24-A4952787BCBF}" type="slidenum">
              <a:rPr lang="en-GB" smtClean="0">
                <a:solidFill>
                  <a:prstClr val="black">
                    <a:tint val="75000"/>
                  </a:prstClr>
                </a:solidFill>
              </a:rPr>
              <a:pPr/>
              <a:t>95</a:t>
            </a:fld>
            <a:endParaRPr lang="en-GB" dirty="0">
              <a:solidFill>
                <a:prstClr val="black">
                  <a:tint val="75000"/>
                </a:prstClr>
              </a:solidFill>
            </a:endParaRPr>
          </a:p>
        </p:txBody>
      </p:sp>
      <p:sp>
        <p:nvSpPr>
          <p:cNvPr id="6" name="TextBox 5"/>
          <p:cNvSpPr txBox="1"/>
          <p:nvPr/>
        </p:nvSpPr>
        <p:spPr>
          <a:xfrm>
            <a:off x="304800" y="2287250"/>
            <a:ext cx="8610600" cy="1446550"/>
          </a:xfrm>
          <a:prstGeom prst="rect">
            <a:avLst/>
          </a:prstGeom>
          <a:noFill/>
        </p:spPr>
        <p:txBody>
          <a:bodyPr wrap="square" rtlCol="0">
            <a:spAutoFit/>
          </a:bodyPr>
          <a:lstStyle/>
          <a:p>
            <a:pPr algn="ctr"/>
            <a:r>
              <a:rPr lang="en-US" sz="8800" b="1" dirty="0" smtClean="0">
                <a:solidFill>
                  <a:srgbClr val="FF0000"/>
                </a:solidFill>
              </a:rPr>
              <a:t>VALUATION  </a:t>
            </a:r>
            <a:endParaRPr lang="en-US" sz="8800" b="1" dirty="0">
              <a:solidFill>
                <a:srgbClr val="FF00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1452"/>
            <a:ext cx="8229600" cy="619148"/>
          </a:xfrm>
        </p:spPr>
        <p:txBody>
          <a:bodyPr>
            <a:normAutofit fontScale="90000"/>
          </a:bodyPr>
          <a:lstStyle/>
          <a:p>
            <a:r>
              <a:rPr lang="en-US" sz="4800" b="1" dirty="0" smtClean="0">
                <a:solidFill>
                  <a:srgbClr val="FF0000"/>
                </a:solidFill>
                <a:ea typeface="Verdana" pitchFamily="34" charset="0"/>
                <a:cs typeface="Calibri" pitchFamily="34" charset="0"/>
              </a:rPr>
              <a:t>VALUATION</a:t>
            </a:r>
            <a:br>
              <a:rPr lang="en-US" sz="4800" b="1" dirty="0" smtClean="0">
                <a:solidFill>
                  <a:srgbClr val="FF0000"/>
                </a:solidFill>
                <a:ea typeface="Verdana" pitchFamily="34" charset="0"/>
                <a:cs typeface="Calibri" pitchFamily="34" charset="0"/>
              </a:rPr>
            </a:br>
            <a:r>
              <a:rPr lang="en-US" sz="3600" b="1" dirty="0" smtClean="0">
                <a:solidFill>
                  <a:srgbClr val="FF0000"/>
                </a:solidFill>
                <a:ea typeface="Verdana" pitchFamily="34" charset="0"/>
                <a:cs typeface="Calibri" pitchFamily="34" charset="0"/>
              </a:rPr>
              <a:t>                                                                </a:t>
            </a:r>
            <a:endParaRPr lang="en-IN" sz="3200" b="1" dirty="0">
              <a:solidFill>
                <a:srgbClr val="FF0000"/>
              </a:solidFill>
              <a:ea typeface="Verdana" pitchFamily="34" charset="0"/>
              <a:cs typeface="Calibri" pitchFamily="34" charset="0"/>
            </a:endParaRPr>
          </a:p>
        </p:txBody>
      </p:sp>
      <p:sp>
        <p:nvSpPr>
          <p:cNvPr id="3" name="Content Placeholder 2"/>
          <p:cNvSpPr>
            <a:spLocks noGrp="1"/>
          </p:cNvSpPr>
          <p:nvPr>
            <p:ph idx="1"/>
          </p:nvPr>
        </p:nvSpPr>
        <p:spPr>
          <a:xfrm>
            <a:off x="304800" y="1295400"/>
            <a:ext cx="8429684" cy="5419748"/>
          </a:xfrm>
        </p:spPr>
        <p:txBody>
          <a:bodyPr>
            <a:normAutofit fontScale="92500" lnSpcReduction="20000"/>
          </a:bodyPr>
          <a:lstStyle/>
          <a:p>
            <a:pPr marL="0" indent="0" algn="just">
              <a:buSzPct val="170000"/>
              <a:buNone/>
            </a:pPr>
            <a:r>
              <a:rPr lang="en-US" sz="3900" b="1" dirty="0" smtClean="0">
                <a:solidFill>
                  <a:srgbClr val="00B050"/>
                </a:solidFill>
              </a:rPr>
              <a:t>The value of a supply shall be the transaction value :</a:t>
            </a:r>
          </a:p>
          <a:p>
            <a:pPr algn="just">
              <a:buSzPct val="170000"/>
              <a:buNone/>
            </a:pPr>
            <a:endParaRPr lang="en-US" sz="2800" b="1" dirty="0" smtClean="0"/>
          </a:p>
          <a:p>
            <a:pPr algn="just">
              <a:buSzPct val="170000"/>
              <a:buFont typeface="Wingdings" panose="05000000000000000000" pitchFamily="2" charset="2"/>
              <a:buChar char="Ø"/>
            </a:pPr>
            <a:r>
              <a:rPr lang="en-US" sz="4300" b="1" dirty="0" err="1" smtClean="0"/>
              <a:t>i.e</a:t>
            </a:r>
            <a:r>
              <a:rPr lang="en-US" sz="4300" b="1" dirty="0" smtClean="0"/>
              <a:t> the price actually paid or payable  </a:t>
            </a:r>
          </a:p>
          <a:p>
            <a:pPr algn="just">
              <a:buSzPct val="170000"/>
              <a:buFont typeface="Wingdings" panose="05000000000000000000" pitchFamily="2" charset="2"/>
              <a:buChar char="Ø"/>
            </a:pPr>
            <a:r>
              <a:rPr lang="en-US" sz="4300" b="1" dirty="0" smtClean="0"/>
              <a:t>where the supplier and the recipient of the supply are not related and </a:t>
            </a:r>
          </a:p>
          <a:p>
            <a:pPr algn="just">
              <a:buSzPct val="170000"/>
              <a:buFont typeface="Wingdings" panose="05000000000000000000" pitchFamily="2" charset="2"/>
              <a:buChar char="Ø"/>
            </a:pPr>
            <a:r>
              <a:rPr lang="en-US" sz="4300" b="1" dirty="0" smtClean="0"/>
              <a:t>the price is the sole consideration for the supply.</a:t>
            </a:r>
          </a:p>
          <a:p>
            <a:pPr marL="0" indent="0" algn="just">
              <a:buSzPct val="170000"/>
              <a:buNone/>
            </a:pPr>
            <a:endParaRPr lang="en-US" sz="2200" b="1" dirty="0" smtClean="0">
              <a:latin typeface="Calibri" pitchFamily="34" charset="0"/>
              <a:ea typeface="Verdana" pitchFamily="34" charset="0"/>
              <a:cs typeface="Calibri" pitchFamily="34" charset="0"/>
            </a:endParaRPr>
          </a:p>
          <a:p>
            <a:pPr algn="just">
              <a:buSzPct val="170000"/>
            </a:pPr>
            <a:endParaRPr lang="en-US" sz="2800" b="1" dirty="0" smtClean="0">
              <a:ea typeface="Verdana"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FF0000"/>
                </a:solidFill>
              </a:rPr>
              <a:t>(</a:t>
            </a:r>
            <a:r>
              <a:rPr lang="en-US" sz="4000" b="1" i="1" dirty="0" smtClean="0">
                <a:solidFill>
                  <a:srgbClr val="FF0000"/>
                </a:solidFill>
              </a:rPr>
              <a:t>2) The value of supply shall include–––</a:t>
            </a:r>
            <a:br>
              <a:rPr lang="en-US" sz="4000" b="1" i="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1371600"/>
            <a:ext cx="9144000" cy="5486400"/>
          </a:xfrm>
        </p:spPr>
        <p:txBody>
          <a:bodyPr>
            <a:normAutofit fontScale="77500" lnSpcReduction="20000"/>
          </a:bodyPr>
          <a:lstStyle/>
          <a:p>
            <a:pPr>
              <a:buNone/>
            </a:pPr>
            <a:r>
              <a:rPr lang="en-US" b="1" dirty="0" smtClean="0"/>
              <a:t>(</a:t>
            </a:r>
            <a:r>
              <a:rPr lang="en-US" b="1" i="1" dirty="0" smtClean="0"/>
              <a:t>a) any taxes, duties, </a:t>
            </a:r>
            <a:r>
              <a:rPr lang="en-US" b="1" i="1" dirty="0" err="1" smtClean="0"/>
              <a:t>cesses</a:t>
            </a:r>
            <a:r>
              <a:rPr lang="en-US" b="1" i="1" dirty="0" smtClean="0"/>
              <a:t>, fees and charges levied under any law for the time </a:t>
            </a:r>
            <a:r>
              <a:rPr lang="en-US" b="1" dirty="0" smtClean="0"/>
              <a:t>being in force other than this Act, the State Goods and Services Tax Act, the Union Territory Goods and Services Tax Act and the Goods and Services Tax (Compensation to States) Act, if charged separately by the supplier;</a:t>
            </a:r>
          </a:p>
          <a:p>
            <a:pPr>
              <a:buNone/>
            </a:pPr>
            <a:endParaRPr lang="en-US" b="1" dirty="0" smtClean="0"/>
          </a:p>
          <a:p>
            <a:pPr>
              <a:buNone/>
            </a:pPr>
            <a:r>
              <a:rPr lang="en-US" b="1" dirty="0" smtClean="0"/>
              <a:t>(</a:t>
            </a:r>
            <a:r>
              <a:rPr lang="en-US" b="1" i="1" dirty="0" smtClean="0"/>
              <a:t>b) any amount that the supplier is liable to pay in relation to such supply but </a:t>
            </a:r>
            <a:r>
              <a:rPr lang="en-US" b="1" dirty="0" smtClean="0"/>
              <a:t>which has been incurred by the recipient of the supply and not included in the price actually paid or payable for the goods or services or both;</a:t>
            </a:r>
          </a:p>
          <a:p>
            <a:pPr>
              <a:buNone/>
            </a:pPr>
            <a:endParaRPr lang="en-US" b="1" dirty="0" smtClean="0"/>
          </a:p>
          <a:p>
            <a:pPr>
              <a:buNone/>
            </a:pPr>
            <a:r>
              <a:rPr lang="en-US" b="1" dirty="0" smtClean="0"/>
              <a:t>(</a:t>
            </a:r>
            <a:r>
              <a:rPr lang="en-US" b="1" i="1" dirty="0" smtClean="0"/>
              <a:t>c) incidental expenses, including commission and packing, charged by the </a:t>
            </a:r>
            <a:r>
              <a:rPr lang="en-US" b="1" dirty="0" smtClean="0"/>
              <a:t>supplier to the recipient of a supply and any amount charged for anything done by the supplier in respect of the supply of goods or services or both at the time of, or before delivery of goods or supply of services;</a:t>
            </a:r>
          </a:p>
          <a:p>
            <a:pPr>
              <a:buNone/>
            </a:pPr>
            <a:endParaRPr lang="en-US" b="1" dirty="0" smtClean="0"/>
          </a:p>
          <a:p>
            <a:pPr>
              <a:buNone/>
            </a:pP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FF0000"/>
                </a:solidFill>
              </a:rPr>
              <a:t>(</a:t>
            </a:r>
            <a:r>
              <a:rPr lang="en-US" sz="4000" b="1" i="1" dirty="0" smtClean="0">
                <a:solidFill>
                  <a:srgbClr val="FF0000"/>
                </a:solidFill>
              </a:rPr>
              <a:t>2) The value of supply shall include–––</a:t>
            </a:r>
            <a:br>
              <a:rPr lang="en-US" sz="4000" b="1" i="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1371600"/>
            <a:ext cx="9144000" cy="5486400"/>
          </a:xfrm>
        </p:spPr>
        <p:txBody>
          <a:bodyPr>
            <a:normAutofit lnSpcReduction="10000"/>
          </a:bodyPr>
          <a:lstStyle/>
          <a:p>
            <a:pPr>
              <a:buNone/>
            </a:pPr>
            <a:r>
              <a:rPr lang="en-US" b="1" dirty="0" smtClean="0"/>
              <a:t>(</a:t>
            </a:r>
            <a:r>
              <a:rPr lang="en-US" b="1" i="1" dirty="0" smtClean="0"/>
              <a:t>d) interest or late fee or penalty for delayed payment of any consideration for </a:t>
            </a:r>
            <a:r>
              <a:rPr lang="en-US" b="1" dirty="0" smtClean="0"/>
              <a:t>any supply; and</a:t>
            </a:r>
          </a:p>
          <a:p>
            <a:pPr>
              <a:buNone/>
            </a:pPr>
            <a:endParaRPr lang="en-US" b="1" dirty="0" smtClean="0"/>
          </a:p>
          <a:p>
            <a:pPr>
              <a:buNone/>
            </a:pPr>
            <a:r>
              <a:rPr lang="en-US" b="1" dirty="0" smtClean="0"/>
              <a:t>(</a:t>
            </a:r>
            <a:r>
              <a:rPr lang="en-US" b="1" i="1" dirty="0" smtClean="0"/>
              <a:t>e) subsidies directly linked to the price excluding subsidies provided by the </a:t>
            </a:r>
            <a:r>
              <a:rPr lang="en-US" b="1" dirty="0" smtClean="0"/>
              <a:t>Central Government and State Governments.</a:t>
            </a:r>
          </a:p>
          <a:p>
            <a:pPr>
              <a:buNone/>
            </a:pPr>
            <a:endParaRPr lang="en-US" b="1" dirty="0" smtClean="0"/>
          </a:p>
          <a:p>
            <a:pPr>
              <a:buNone/>
            </a:pPr>
            <a:r>
              <a:rPr lang="en-US" b="1" i="1" dirty="0" smtClean="0"/>
              <a:t>Explanation.––For the purposes of this sub-section, the amount of subsidy </a:t>
            </a:r>
            <a:r>
              <a:rPr lang="en-US" b="1" dirty="0" smtClean="0"/>
              <a:t>shall be included in the value of supply of the supplier who receives the subsidy.</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a:p>
        </p:txBody>
      </p:sp>
    </p:spTree>
    <p:extLst>
      <p:ext uri="{BB962C8B-B14F-4D97-AF65-F5344CB8AC3E}">
        <p14:creationId xmlns="" xmlns:p14="http://schemas.microsoft.com/office/powerpoint/2010/main" val="3310810472"/>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a:t>
            </a:r>
            <a:r>
              <a:rPr lang="en-US" sz="3600" b="1" i="1" dirty="0" smtClean="0">
                <a:solidFill>
                  <a:srgbClr val="FF0000"/>
                </a:solidFill>
              </a:rPr>
              <a:t>3) The value of the supply shall not include any discount which is given––</a:t>
            </a:r>
            <a:br>
              <a:rPr lang="en-US" sz="3600" b="1" i="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1295400"/>
            <a:ext cx="9144000" cy="5562600"/>
          </a:xfrm>
        </p:spPr>
        <p:txBody>
          <a:bodyPr>
            <a:normAutofit fontScale="92500" lnSpcReduction="10000"/>
          </a:bodyPr>
          <a:lstStyle/>
          <a:p>
            <a:pPr marL="514350" indent="-514350" algn="just">
              <a:buAutoNum type="alphaLcParenBoth"/>
            </a:pPr>
            <a:r>
              <a:rPr lang="en-US" b="1" i="1" dirty="0" smtClean="0">
                <a:solidFill>
                  <a:srgbClr val="00B050"/>
                </a:solidFill>
              </a:rPr>
              <a:t>before or at the time of the supply </a:t>
            </a:r>
          </a:p>
          <a:p>
            <a:pPr marL="514350" indent="-514350" algn="just">
              <a:buNone/>
            </a:pPr>
            <a:r>
              <a:rPr lang="en-US" b="1" i="1" dirty="0" smtClean="0"/>
              <a:t>     if such discount has been duly recorded in </a:t>
            </a:r>
            <a:r>
              <a:rPr lang="en-US" b="1" dirty="0" smtClean="0"/>
              <a:t>the invoice issued in respect of such supply; and</a:t>
            </a:r>
          </a:p>
          <a:p>
            <a:pPr marL="514350" indent="-514350" algn="just">
              <a:buAutoNum type="alphaLcParenBoth"/>
            </a:pPr>
            <a:endParaRPr lang="en-US" b="1" dirty="0" smtClean="0"/>
          </a:p>
          <a:p>
            <a:pPr algn="just">
              <a:buNone/>
            </a:pPr>
            <a:r>
              <a:rPr lang="en-US" b="1" dirty="0" smtClean="0"/>
              <a:t>(</a:t>
            </a:r>
            <a:r>
              <a:rPr lang="en-US" b="1" i="1" dirty="0" smtClean="0"/>
              <a:t>b) </a:t>
            </a:r>
            <a:r>
              <a:rPr lang="en-US" b="1" i="1" dirty="0" smtClean="0">
                <a:solidFill>
                  <a:srgbClr val="00B050"/>
                </a:solidFill>
              </a:rPr>
              <a:t>after the supply has been effected, if—</a:t>
            </a:r>
          </a:p>
          <a:p>
            <a:pPr algn="just">
              <a:buNone/>
            </a:pPr>
            <a:endParaRPr lang="en-US" b="1" i="1" dirty="0" smtClean="0"/>
          </a:p>
          <a:p>
            <a:pPr marL="571500" indent="-571500" algn="just">
              <a:buAutoNum type="romanLcParenBoth"/>
            </a:pPr>
            <a:r>
              <a:rPr lang="en-US" sz="2600" b="1" i="1" dirty="0" smtClean="0"/>
              <a:t>such discount is established in terms of an agreement entered into at or </a:t>
            </a:r>
            <a:r>
              <a:rPr lang="en-US" sz="2600" b="1" dirty="0" smtClean="0"/>
              <a:t>before the time of such supply and specifically linked to relevant invoices; and</a:t>
            </a:r>
          </a:p>
          <a:p>
            <a:pPr marL="571500" indent="-571500" algn="just">
              <a:buAutoNum type="romanLcParenBoth"/>
            </a:pPr>
            <a:endParaRPr lang="en-US" sz="2600" b="1" dirty="0" smtClean="0"/>
          </a:p>
          <a:p>
            <a:pPr algn="just">
              <a:buNone/>
            </a:pPr>
            <a:r>
              <a:rPr lang="en-US" sz="2600" b="1" dirty="0" smtClean="0"/>
              <a:t>(</a:t>
            </a:r>
            <a:r>
              <a:rPr lang="en-US" sz="2600" b="1" i="1" dirty="0" smtClean="0"/>
              <a:t>ii) input tax credit as is attributable to the discount on the basis of </a:t>
            </a:r>
            <a:r>
              <a:rPr lang="en-US" sz="2600" b="1" dirty="0" smtClean="0"/>
              <a:t>document issued by the supplier has been reversed by the recipient of the supply.</a:t>
            </a:r>
            <a:endParaRPr lang="en-US" sz="2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a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0000"/>
        </a:solidFill>
        <a:ln w="9525" cap="flat" cmpd="sng" algn="ctr">
          <a:solidFill>
            <a:srgbClr val="C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0000"/>
        </a:solidFill>
        <a:ln w="9525" cap="flat" cmpd="sng" algn="ctr">
          <a:solidFill>
            <a:srgbClr val="C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6373</TotalTime>
  <Words>20498</Words>
  <Application>Microsoft Office PowerPoint</Application>
  <PresentationFormat>On-screen Show (4:3)</PresentationFormat>
  <Paragraphs>2611</Paragraphs>
  <Slides>215</Slides>
  <Notes>25</Notes>
  <HiddenSlides>12</HiddenSlides>
  <MMClips>0</MMClips>
  <ScaleCrop>false</ScaleCrop>
  <HeadingPairs>
    <vt:vector size="4" baseType="variant">
      <vt:variant>
        <vt:lpstr>Theme</vt:lpstr>
      </vt:variant>
      <vt:variant>
        <vt:i4>4</vt:i4>
      </vt:variant>
      <vt:variant>
        <vt:lpstr>Slide Titles</vt:lpstr>
      </vt:variant>
      <vt:variant>
        <vt:i4>215</vt:i4>
      </vt:variant>
    </vt:vector>
  </HeadingPairs>
  <TitlesOfParts>
    <vt:vector size="219" baseType="lpstr">
      <vt:lpstr>Theme2</vt:lpstr>
      <vt:lpstr>1_Office Theme</vt:lpstr>
      <vt:lpstr>5_Default Design</vt:lpstr>
      <vt:lpstr>3_Office Theme</vt:lpstr>
      <vt:lpstr>An Overview of Goods &amp; Services Tax ( GST)</vt:lpstr>
      <vt:lpstr>PRESENTATION PLAN</vt:lpstr>
      <vt:lpstr>Slide 3</vt:lpstr>
      <vt:lpstr>Slide 4</vt:lpstr>
      <vt:lpstr>PRESENT INDIRECT TAXES </vt:lpstr>
      <vt:lpstr>Present Structure of Indirect Tax</vt:lpstr>
      <vt:lpstr>Shortcomings in the Present  Indirect Tax Structure  </vt:lpstr>
      <vt:lpstr>Taxes Proposed to be Subsumed under GST</vt:lpstr>
      <vt:lpstr>Slide 9</vt:lpstr>
      <vt:lpstr>Slide 10</vt:lpstr>
      <vt:lpstr>Taxes not subsumed under GST</vt:lpstr>
      <vt:lpstr>Slide 12</vt:lpstr>
      <vt:lpstr> The Constitution (101st  Amendment) Act, 2016</vt:lpstr>
      <vt:lpstr>Article 246A &amp; 269A to be inserted . </vt:lpstr>
      <vt:lpstr>GST COUNCIL</vt:lpstr>
      <vt:lpstr> GST : A Game Changer </vt:lpstr>
      <vt:lpstr>The Statutory  Scheme of Levy Under GST </vt:lpstr>
      <vt:lpstr>Slide 18</vt:lpstr>
      <vt:lpstr>SALIENT FEATURES OF GST</vt:lpstr>
      <vt:lpstr>  Threshold exemption under GST : </vt:lpstr>
      <vt:lpstr>Composition  Scheme</vt:lpstr>
      <vt:lpstr>HSN /SAC code for classification.</vt:lpstr>
      <vt:lpstr>Slide 23</vt:lpstr>
      <vt:lpstr>Slide 24</vt:lpstr>
      <vt:lpstr>Meaning &amp; Scope of Supply </vt:lpstr>
      <vt:lpstr>Business Includes</vt:lpstr>
      <vt:lpstr>  SCHEDULE I          ACTIVITIES TO BE TREATED AS SUPPLY  EVEN IF MADE WITHOUT CONSIDERATION  </vt:lpstr>
      <vt:lpstr>Slide 28</vt:lpstr>
      <vt:lpstr>Schedules-  GST Law</vt:lpstr>
      <vt:lpstr>SCHEDULE-II   ACTIVITIES TO BE TREATED AS SUPPLY OF GOODS OR SERVICES---</vt:lpstr>
      <vt:lpstr>-----SCHEDULE-II :  ACTIVITIES TO BE TREATED AS SUPPLY OF GOODS OR SERVICES-----</vt:lpstr>
      <vt:lpstr>-----SCHEDULE-II :  ACTIVITIES TO BE TREATED AS SUPPLY OF GOODS OR SERVICES-----</vt:lpstr>
      <vt:lpstr>------SCHEDULE-II :  MATTERS TO BE TREATED AS SUPPLY OF GOODS OR SERVICES.</vt:lpstr>
      <vt:lpstr>------SCHEDULE-II :  MATTERS TO BE TREATED AS SUPPLY OF GOODS OR SERVICES.</vt:lpstr>
      <vt:lpstr>SCHEDULE III : Activities or transactions which shall be treated  neither as a supply of goods nor a supply of services </vt:lpstr>
      <vt:lpstr>SCHEDULE III : Activities or transactions which shall be treated  neither as a supply of goods nor a supply of services </vt:lpstr>
      <vt:lpstr>Slide 37</vt:lpstr>
      <vt:lpstr>Slide 38</vt:lpstr>
      <vt:lpstr>ITC    NEGATIVE LIST</vt:lpstr>
      <vt:lpstr>GOODS / SERVICES NOT ELIGIBLE FOR ITC….</vt:lpstr>
      <vt:lpstr>GOODS / SERVICES NOT ELIGIBLE FOR ITC….</vt:lpstr>
      <vt:lpstr>….GOODS / SERVICES NOT ELIGIBLE FOR ITC....</vt:lpstr>
      <vt:lpstr>….GOODS / SERVICES NOT ELIGIBLE FOR ITC.......</vt:lpstr>
      <vt:lpstr>Slide 44</vt:lpstr>
      <vt:lpstr> ----Conditions prescribed  for taking  ITC  </vt:lpstr>
      <vt:lpstr>Proportionate ITC  ( Section 17(1) &amp; 17(2))</vt:lpstr>
      <vt:lpstr>7. Manner of determination of ITC in certain cases and reversal thereof</vt:lpstr>
      <vt:lpstr>FORM GSTR-2: Table 4. From Registered Taxable Persons including supplies received from unregistered person in case of reverse charge</vt:lpstr>
      <vt:lpstr>Proportionate reversal of credit </vt:lpstr>
      <vt:lpstr>Proportionate reversal of credit </vt:lpstr>
      <vt:lpstr>WHO IS ELIGIBLE FOR ITC ?</vt:lpstr>
      <vt:lpstr>WHO IS ELIGIBLE FOR ITC</vt:lpstr>
      <vt:lpstr>Section 18. Availability of credit in special circumstances</vt:lpstr>
      <vt:lpstr>Section 18. Availability of credit in special circumstances</vt:lpstr>
      <vt:lpstr>Cross utilization of ITC permitted</vt:lpstr>
      <vt:lpstr>Slide 56</vt:lpstr>
      <vt:lpstr>Slide 57</vt:lpstr>
      <vt:lpstr>Location of supplier of goods</vt:lpstr>
      <vt:lpstr>Location of supplier of service” means </vt:lpstr>
      <vt:lpstr>Slide 60</vt:lpstr>
      <vt:lpstr>Place of Supply of  Services</vt:lpstr>
      <vt:lpstr>Slide 62</vt:lpstr>
      <vt:lpstr>Specific Provisions for 12 services</vt:lpstr>
      <vt:lpstr>Default Rule for the Services  other than twelve  Specified Services</vt:lpstr>
      <vt:lpstr>  Immovable property related services </vt:lpstr>
      <vt:lpstr>Performance based services: </vt:lpstr>
      <vt:lpstr>  Goods Transportation   </vt:lpstr>
      <vt:lpstr>   Passenger transportation    </vt:lpstr>
      <vt:lpstr>Slide 69</vt:lpstr>
      <vt:lpstr>Time of  Supply of  Goods</vt:lpstr>
      <vt:lpstr>Time of  Supply of  Goods under reverse charge</vt:lpstr>
      <vt:lpstr>Time of  Supply  of Goods In case of supply of vouchers</vt:lpstr>
      <vt:lpstr>Time of  Supply of goods in other cases</vt:lpstr>
      <vt:lpstr>Time of  Supply of  services</vt:lpstr>
      <vt:lpstr>Time of  Supply of  Services under reverse charge</vt:lpstr>
      <vt:lpstr>Time of  Supply  of service In case of supply of vouchers</vt:lpstr>
      <vt:lpstr>Time of  Supply of services in other cases</vt:lpstr>
      <vt:lpstr>Slide 78</vt:lpstr>
      <vt:lpstr>Slide 79</vt:lpstr>
      <vt:lpstr> Tax invoice for supply of goods  </vt:lpstr>
      <vt:lpstr>Tax invoice  for supply of Services</vt:lpstr>
      <vt:lpstr>Consolidated Tax invoice in certain cases</vt:lpstr>
      <vt:lpstr> Delivery challan in lieu of invoice </vt:lpstr>
      <vt:lpstr>Bill of supply for exempt supply</vt:lpstr>
      <vt:lpstr>Receipt of advance payment</vt:lpstr>
      <vt:lpstr>Under Reverse Charge Mechanism</vt:lpstr>
      <vt:lpstr>Prohibition of unauthorised collection of tax</vt:lpstr>
      <vt:lpstr>Amount of tax to be indicated in tax invoice and other documents.</vt:lpstr>
      <vt:lpstr>  Revised invoice by New Registrants </vt:lpstr>
      <vt:lpstr>Slide 90</vt:lpstr>
      <vt:lpstr>Accounts and other records.</vt:lpstr>
      <vt:lpstr>warehouse  operator  and  transporter .</vt:lpstr>
      <vt:lpstr>continuous supply of goods/services---</vt:lpstr>
      <vt:lpstr>---continuous supply of goods/services</vt:lpstr>
      <vt:lpstr>Slide 95</vt:lpstr>
      <vt:lpstr>VALUATION                                                                 </vt:lpstr>
      <vt:lpstr>(2) The value of supply shall include––– </vt:lpstr>
      <vt:lpstr>(2) The value of supply shall include––– </vt:lpstr>
      <vt:lpstr> (3) The value of the supply shall not include any discount which is given–– </vt:lpstr>
      <vt:lpstr>Transaction Price not available or notified supplies </vt:lpstr>
      <vt:lpstr> Related person --- </vt:lpstr>
      <vt:lpstr>  Valuation Rules situations:-                                                                 </vt:lpstr>
      <vt:lpstr> GST VALUATION RULES                                                                 </vt:lpstr>
      <vt:lpstr>Rule 1 where the consideration is not wholly in money </vt:lpstr>
      <vt:lpstr>Rule 2   between distinct or related  person other than through agent</vt:lpstr>
      <vt:lpstr>Rule 3 supply of goods made or received through an agent</vt:lpstr>
      <vt:lpstr>-Open Market Value -like kind &amp; quality</vt:lpstr>
      <vt:lpstr>Rule 4 : Value of supply of goods or services or both based on cost</vt:lpstr>
      <vt:lpstr>Rule 6 (1) Determination of value in respect of certain supplies –</vt:lpstr>
      <vt:lpstr>1. Money changing ---</vt:lpstr>
      <vt:lpstr>--- 1. Money changing </vt:lpstr>
      <vt:lpstr> 2. Air  travel agent </vt:lpstr>
      <vt:lpstr>3. Life Insurance</vt:lpstr>
      <vt:lpstr>4. Trading in second hand goods </vt:lpstr>
      <vt:lpstr>  5. Redeemable Vouchers </vt:lpstr>
      <vt:lpstr>Deeming value of Notified services </vt:lpstr>
      <vt:lpstr> Rule 7 : Pure agent </vt:lpstr>
      <vt:lpstr>------Pure agent </vt:lpstr>
      <vt:lpstr>Rule 8: Rate of exchange of currency, other than Indian rupees, for determination of value</vt:lpstr>
      <vt:lpstr>Slide 120</vt:lpstr>
      <vt:lpstr>Job work under GST</vt:lpstr>
      <vt:lpstr>REGISTRATION     ( Schedule V &amp; Chapter VI )</vt:lpstr>
      <vt:lpstr> Registrations and Threshold Limits under various Laws at Present*</vt:lpstr>
      <vt:lpstr>Overview of Registration--- </vt:lpstr>
      <vt:lpstr>---Overview of Registration--- </vt:lpstr>
      <vt:lpstr>--Overview of Registration</vt:lpstr>
      <vt:lpstr>Structure of Registration Number (GSTIN) </vt:lpstr>
      <vt:lpstr>Migration of existing assessees</vt:lpstr>
      <vt:lpstr> Process of migration of existing assessees</vt:lpstr>
      <vt:lpstr>Slide 130</vt:lpstr>
      <vt:lpstr>Slide 131</vt:lpstr>
      <vt:lpstr>Slide 132</vt:lpstr>
      <vt:lpstr>Slide 133</vt:lpstr>
      <vt:lpstr>Slide 134</vt:lpstr>
      <vt:lpstr>Slide 135</vt:lpstr>
      <vt:lpstr>Slide 136</vt:lpstr>
      <vt:lpstr>Types of Returns in GST</vt:lpstr>
      <vt:lpstr> Various Types of Supply and Business Processes</vt:lpstr>
      <vt:lpstr>GSTR-1 :Statement of Outward Supplies</vt:lpstr>
      <vt:lpstr>GSTR-2 :Statement of Inward Supplies</vt:lpstr>
      <vt:lpstr>Statement of Inward Supplies:GSTR-2</vt:lpstr>
      <vt:lpstr>Monthly Return-GSTR-3</vt:lpstr>
      <vt:lpstr> ITC Claim :  Provisional acceptance, Matching,  Reversal  &amp; Reclaim   </vt:lpstr>
      <vt:lpstr>ITC Matching Flow Chart</vt:lpstr>
      <vt:lpstr>Slide 145</vt:lpstr>
      <vt:lpstr> PAYMENT OF TAX                                                          Chapter IX</vt:lpstr>
      <vt:lpstr>Electronic Ledgers</vt:lpstr>
      <vt:lpstr>Slide 148</vt:lpstr>
      <vt:lpstr>Slide 149</vt:lpstr>
      <vt:lpstr>Slide 150</vt:lpstr>
      <vt:lpstr>Slide 151</vt:lpstr>
      <vt:lpstr>Slide 152</vt:lpstr>
      <vt:lpstr>Slide 153</vt:lpstr>
      <vt:lpstr>Slide 154</vt:lpstr>
      <vt:lpstr>Slide 155</vt:lpstr>
      <vt:lpstr>Slide 156</vt:lpstr>
      <vt:lpstr>Advantages of refund system  in GST </vt:lpstr>
      <vt:lpstr> REFUNDS                                                    Sec. 38</vt:lpstr>
      <vt:lpstr> Assessment &amp; Audit </vt:lpstr>
      <vt:lpstr>Demand and recovery</vt:lpstr>
      <vt:lpstr>Adjudication &amp; Appeals </vt:lpstr>
      <vt:lpstr>Dual Control &amp; Cross-empowerment</vt:lpstr>
      <vt:lpstr> Tax deduction at source </vt:lpstr>
      <vt:lpstr>TRANSITIONAL PROVISIONS </vt:lpstr>
      <vt:lpstr> CHAPTER XX TRANSITIONAL PROVISIONS </vt:lpstr>
      <vt:lpstr>Slide 166</vt:lpstr>
      <vt:lpstr>Slide 167</vt:lpstr>
      <vt:lpstr>OLD PROCEDURES </vt:lpstr>
      <vt:lpstr>PROCEEDINGS UNDER  EXISTING LAW </vt:lpstr>
      <vt:lpstr>PROCEEDINGS UNDER  EXISTING LAW </vt:lpstr>
      <vt:lpstr>Section 142 (10) of the GST ACT,2017 </vt:lpstr>
      <vt:lpstr>Point of taxation of existing law</vt:lpstr>
      <vt:lpstr>Slide 173</vt:lpstr>
      <vt:lpstr> Migration of existing tax Payer  </vt:lpstr>
      <vt:lpstr> INPUT TAX CREDIT  TRANSITION</vt:lpstr>
      <vt:lpstr>Transitional arrangements for ITC</vt:lpstr>
      <vt:lpstr>Slide 177</vt:lpstr>
      <vt:lpstr> Carry forward of CENVAT/VAT</vt:lpstr>
      <vt:lpstr>Additional Condition for SGST</vt:lpstr>
      <vt:lpstr>Sections of the CST Act</vt:lpstr>
      <vt:lpstr>Slide 181</vt:lpstr>
      <vt:lpstr>Unavailed  CENVAT/VAT  on capital goods which is not carried  forward </vt:lpstr>
      <vt:lpstr>Who were not under CX/ST earlier </vt:lpstr>
      <vt:lpstr>Who were not under CX/ST earlier </vt:lpstr>
      <vt:lpstr>Who were not under VAT earlier</vt:lpstr>
      <vt:lpstr>Who were not under VAT earlier</vt:lpstr>
      <vt:lpstr>Explanation 1.—For the purposes of sub-sections (3), (4) and (6), the expression “eligible duties” means–– </vt:lpstr>
      <vt:lpstr>Not in possession of documents evidencing payment of  VAT /CX duty.</vt:lpstr>
      <vt:lpstr>Taxable as well as exempted  activities earlier  but now taxable </vt:lpstr>
      <vt:lpstr>Input /input services in transit </vt:lpstr>
      <vt:lpstr>tax at fixed rate or paying fixed amount in lieu of tax payable under the existing law</vt:lpstr>
      <vt:lpstr>Centralised Registration </vt:lpstr>
      <vt:lpstr>Reclaim the reversed  Input Service credit</vt:lpstr>
      <vt:lpstr>Transition provision for Job work </vt:lpstr>
      <vt:lpstr>Goods returned</vt:lpstr>
      <vt:lpstr>Goods sent on approval basis </vt:lpstr>
      <vt:lpstr>TDS deduction  </vt:lpstr>
      <vt:lpstr>Price revision </vt:lpstr>
      <vt:lpstr>Any claim for refund of CENVAT credit under the existing law </vt:lpstr>
      <vt:lpstr>Slide 200</vt:lpstr>
      <vt:lpstr>E-WAY BILL</vt:lpstr>
      <vt:lpstr>Section 68 :Inspection of goods in movement.</vt:lpstr>
      <vt:lpstr>Draft Electronic Way Bill Rules</vt:lpstr>
      <vt:lpstr> Furnishing of Information to generate e- way bill</vt:lpstr>
      <vt:lpstr>Period of validity</vt:lpstr>
      <vt:lpstr>Transportation of multiple consignments in one conveyance .</vt:lpstr>
      <vt:lpstr>Documents &amp; Devices to be carried by a  person In Charge of Conveyance.</vt:lpstr>
      <vt:lpstr>Verification of documents and conveyance </vt:lpstr>
      <vt:lpstr> Summary of various FORMS prescribed in e way bill  rule </vt:lpstr>
      <vt:lpstr>Slide 210</vt:lpstr>
      <vt:lpstr>GST Network (GSTN)</vt:lpstr>
      <vt:lpstr>WAY FORWARD….</vt:lpstr>
      <vt:lpstr>WAY FORWARD….</vt:lpstr>
      <vt:lpstr>Slide 214</vt:lpstr>
      <vt:lpstr>Slide 215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GOODS AND SERVICES TAX (GST): AN OVERVIEW</dc:title>
  <dc:creator>user</dc:creator>
  <cp:lastModifiedBy>admin</cp:lastModifiedBy>
  <cp:revision>631</cp:revision>
  <dcterms:created xsi:type="dcterms:W3CDTF">2006-08-16T00:00:00Z</dcterms:created>
  <dcterms:modified xsi:type="dcterms:W3CDTF">2017-05-28T04:14:26Z</dcterms:modified>
</cp:coreProperties>
</file>